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724" r:id="rId5"/>
    <p:sldMasterId id="2147483735" r:id="rId6"/>
    <p:sldMasterId id="2147483745" r:id="rId7"/>
  </p:sldMasterIdLst>
  <p:notesMasterIdLst>
    <p:notesMasterId r:id="rId33"/>
  </p:notesMasterIdLst>
  <p:sldIdLst>
    <p:sldId id="421" r:id="rId8"/>
    <p:sldId id="397" r:id="rId9"/>
    <p:sldId id="398" r:id="rId10"/>
    <p:sldId id="399" r:id="rId11"/>
    <p:sldId id="400" r:id="rId12"/>
    <p:sldId id="420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418" r:id="rId31"/>
    <p:sldId id="41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B14A11"/>
    <a:srgbClr val="ECECEC"/>
    <a:srgbClr val="2378C0"/>
    <a:srgbClr val="1D8F60"/>
    <a:srgbClr val="DC007D"/>
    <a:srgbClr val="F58234"/>
    <a:srgbClr val="1A1A18"/>
    <a:srgbClr val="BCCF1F"/>
    <a:srgbClr val="D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88983" autoAdjust="0"/>
  </p:normalViewPr>
  <p:slideViewPr>
    <p:cSldViewPr snapToGrid="0">
      <p:cViewPr varScale="1">
        <p:scale>
          <a:sx n="98" d="100"/>
          <a:sy n="98" d="100"/>
        </p:scale>
        <p:origin x="2178" y="8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95F80116-CD3E-4112-8FE8-4DC22A87118E}"/>
    <pc:docChg chg="modSld">
      <pc:chgData name="TAILLADE JUSTINE" userId="7689be7a-6074-46a5-a6a4-f2fd3e4f6393" providerId="ADAL" clId="{95F80116-CD3E-4112-8FE8-4DC22A87118E}" dt="2025-08-12T13:42:01.745" v="1" actId="20577"/>
      <pc:docMkLst>
        <pc:docMk/>
      </pc:docMkLst>
      <pc:sldChg chg="modNotesTx">
        <pc:chgData name="TAILLADE JUSTINE" userId="7689be7a-6074-46a5-a6a4-f2fd3e4f6393" providerId="ADAL" clId="{95F80116-CD3E-4112-8FE8-4DC22A87118E}" dt="2025-08-12T13:42:01.745" v="1" actId="20577"/>
        <pc:sldMkLst>
          <pc:docMk/>
          <pc:sldMk cId="2077268158" sldId="41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Aujourd’hui, nous allons travailler à nouveau avec les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Prenez vos ardoises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et écrivez les deux calculs qui correspondent à ces deux schémas.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 aux élèves, puis interroger un élève.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278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met les réglettes bout à bout, cela se traduit par une addition.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première est 4 + 6 = 10 et la seconde 6 + 4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=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Rappelez-vous la propriété qui dit que dans une addition, on </a:t>
            </a:r>
            <a:r>
              <a:rPr lang="fr-FR" sz="12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peut inverser les nombres qu’on ajoute.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873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va maintenant procéder de manière inverse. Prenez les réglettes de valeur </a:t>
            </a:r>
            <a:r>
              <a:rPr lang="fr-FR" b="0" i="1" u="none" strike="noStrike" kern="0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de valeur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3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 Placez-les l’une sous l’autre, en les alignant bord à bord à gauche, comme pour les comparer.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Cherchez la réglette qu’on doit mettre à côté de la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réglette vert clair pour qu’à elles deux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, elles fassent la même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longueur que la réglette noire.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les élèves chercher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ils peuvent faire des essais pour trouver la réglette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qui convient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730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réglette rose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sa valeur est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 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Pouvait-on trouver directement cette réglette en faisant un calcul ?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Oui. 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Lequel ? 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Valider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l’addition à trou 3 + … = 7, puis montrer les diapositives suivantes qui amènent à l’écriture d’une soustraction.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103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imagine qu’on coupe</a:t>
            </a:r>
            <a:r>
              <a:rPr lang="fr-FR" b="0" i="1" u="none" strike="noStrike" cap="none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dans 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il va donc rester le morceau en pointillés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c'est la réglette que l'on cherche.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82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c’est-à-dire qu’on enlève 3 à 7. On fait donc une soustraction. 7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31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 – 3 = 4. On prend la réglette 7, on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3 et on trouve la réglette 4.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91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Prenons un autre exemple. Prenez les réglettes de valeur 10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de valeur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 Placez-les l’une sous l’autre, en les alignant bord à bord à droite, comme pour les comparer.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Cherchez la réglette qu’on doit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mettre à côté de la réglette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rose pour qu’à elles deux, elles fassent la même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longueur que la réglette orange.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les élèves chercher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ils peuvent faire des essais pour trouver la réglette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qui convient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833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réglette 6. Est-ce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qu’on aurait pu trouver cette valeur par un calcul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Oui. </a:t>
            </a:r>
            <a:endParaRPr lang="fr-FR" b="0" i="1" u="none" strike="noStrike" kern="1200" cap="none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Écrivez ce calcul sur votre ardoise.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034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 faut imaginer qu’on coupe</a:t>
            </a:r>
            <a:r>
              <a:rPr lang="fr-FR" b="0" i="1" u="none" strike="noStrike" cap="none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dans 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4, il va donc rester le morceau en pointillés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c'est la réglette que l'on cherche.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56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commence par se remémorer la valeur des réglettes.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est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valeur de la réglette rouge ? 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521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4, c’est-à-dire qu’on enlève 4 à 10. On fait donc une soustraction. 10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823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– 4 = 6. On prend la réglette 10, on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4 et on trouve la réglette 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a réglette que l'on enlève peut se trouver à droite ou à gauche, cela n'a pas d'importance.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5509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Voici un nouveau schéma de réglettes.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Écrivez sur votre ardoise le calcul qui permet de trouver la valeur de la réglette en pointillés et trouvez quelle est cette valeur.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aux élèves pour écrire le calcul, puis i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nterroger un élève.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887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c’est-à-dire qu’on enlève 1 à 9. On fait donc une soustraction. 9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 sur le résultat.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est possible que certains élèves écrivent une addition à trou : valider, mais expliquer qu’ici, on attend plutôt une soustraction.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678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– 1 = 8.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vérifier : c’est bien la réglette marron qu’il faut placer.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4984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Prenez votre cahier page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>
                <a:latin typeface="Calibri" panose="020F0502020204030204" pitchFamily="34" charset="0"/>
              </a:rPr>
              <a:t>7.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latin typeface="Calibri" panose="020F0502020204030204" pitchFamily="34" charset="0"/>
              </a:rPr>
              <a:t>Les</a:t>
            </a:r>
            <a:r>
              <a:rPr lang="fr-FR" baseline="0" dirty="0">
                <a:latin typeface="Calibri" panose="020F0502020204030204" pitchFamily="34" charset="0"/>
              </a:rPr>
              <a:t> élèves doivent compléter les égalités et colorier les réglettes. Attention, elles ne sont pas représentées en taille réelle.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990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2, parce qu’elle a la même longueur que 2 réglettes unités.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jaune ?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841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5, parce qu’elle a la même longueur que 5 réglettes unités.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rose ? 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650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Font typeface="Symbol" panose="05050102010706020507" pitchFamily="18" charset="2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4, parce qu’elle a la même longueur que 4 réglettes unités. </a:t>
            </a: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C’est aussi la réglette qui vient juste avant la réglette jaune dans l’escalier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: 5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1 =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4.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bleue 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236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Font typeface="Symbol" panose="05050102010706020507" pitchFamily="18" charset="2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9, parce qu’elle a la même longueur que 9 réglettes unités. </a:t>
            </a:r>
            <a:endParaRPr lang="fr-FR" i="1" dirty="0">
              <a:latin typeface="Calibri" panose="020F0502020204030204" pitchFamily="34" charset="0"/>
            </a:endParaRP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C’est aussi l’avant-dernière réglette dans l’escalier.</a:t>
            </a: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orange 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267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plus grande réglette. Sa valeur est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10.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84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présent, o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 va reprendre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le travail fait lors de notre dernière séance.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pris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 : celle de longueur 4 et celle de longueur 6. On les a </a:t>
            </a:r>
            <a:r>
              <a:rPr lang="fr-FR" i="1" dirty="0">
                <a:latin typeface="Calibri" panose="020F0502020204030204" pitchFamily="34" charset="0"/>
              </a:rPr>
              <a:t>placées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l’une à côté de l’autre et on a cherché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une réglette de la même longueur que ces deux réglettes mises bout à bout.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était cette réglette ? Si vous ne vous en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rappelez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plus, v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ous pouvez chercher dans vos réglettes celle qui convient.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206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C’était la réglette orange,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dont la valeur est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 On a aussi vu qu’on pouvait inverser les réglettes 4 et 6 et qu’on trouvait le même résultat.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975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2A866D-CA5A-FA3F-D2AF-45BAFD8DF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7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71609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" name="Google Shape;58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7450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48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157549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54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2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0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8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8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8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7112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9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9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740491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39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87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393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3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668023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61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srgbClr val="EC527E"/>
              </a:solidFill>
              <a:latin typeface="Calibri" panose="020F0502020204030204"/>
              <a:sym typeface="Arial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  <a:latin typeface="Calibri" panose="020F050202020403020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907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3" name="Google Shape;13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4" name="Google Shape;14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 kern="0"/>
              <a:pPr defTabSz="914400">
                <a:buClr>
                  <a:srgbClr val="000000"/>
                </a:buClr>
                <a:buFont typeface="Arial"/>
                <a:buNone/>
              </a:pPr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38346114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5118301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2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5. Les réglettes : </a:t>
            </a:r>
            <a:br>
              <a:rPr lang="fr-FR" sz="2700" dirty="0"/>
            </a:br>
            <a:r>
              <a:rPr lang="fr-FR" sz="2700" dirty="0"/>
              <a:t>décomposition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65FD4003-08FF-EC9F-72D8-6BC7E414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37D5EA9-4E3E-0609-7E32-C1DCD63D7D7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4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23D1E6-DF46-6C5D-8B28-9DE1A11B6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40EB906-D43F-8CCC-138E-F1DA46DD64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30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1DB3B83-B6F1-3D5F-98EF-44B5C1E0A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3D5756A-678C-D5AD-FFDF-991A53F96F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60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5535C3F-267A-E82C-98C1-1B21322B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383B88F-8185-8785-D235-14BCFB8824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83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DC42BC0-5125-66F4-37A5-F14935385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E2E9523-0A16-4CD6-FD06-30FB721AD2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8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F428C33A-40E5-77E7-3420-D9B81BCD0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53CCC8F-A127-33CD-9519-7A3D807322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87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95915F47-582D-C943-057D-3AC6B8FE1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B098FCD-3F2D-3D20-A13D-53706B1ECE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01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3CBE42C-144B-68B7-B2A4-B9277B234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AA5AD37-E550-F213-5ED5-AB7B3F92A5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45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913091B-C68E-654C-2B88-BD8FC228B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72323E-A472-DBB7-6B6D-B39C8EBC83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79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0B4B3FF-DB4A-6F92-FBAD-D2543D699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CB7933F-41A0-4F1A-2B42-DA6CC424E8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8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324CE9-6DA6-35EB-37AF-AB61182EA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C8E0038-60AF-ED9A-88E0-F64B84CE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663F3B2-FC75-978F-9B68-D496B340D7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55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5F68F22-623F-040E-D35B-3A4ED0731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54B9191-5E51-6A9B-5C8A-16B6DE2A4D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92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C56C8C4C-0B20-9F3E-7AE7-A897173F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D285DFE-921E-7720-22A3-2EC394CB6C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88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2D3BAB0-2FA8-2E44-13AC-81B735DD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0B02BFB-794E-B90C-8FF1-53006D8EB4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58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094C7C1C-5835-07C2-3471-5FD527531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C2181F2-E7AB-F671-8E5A-D3BAFE2303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69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001D1010-9963-A589-AD2D-13CF113B9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1FE9B7C-0C29-74C4-8FCC-B1788EBAEE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943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0E15457-26F7-D190-B94F-E6E2DE02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59737E-FEB3-6EEA-BE3B-6998BD60B2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6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8C95F0-D2D9-BF39-468A-8B4191BF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6C8DAC-FB36-C224-E63B-393ADD8611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0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E96D371-3EDB-DB00-9FB1-1EBC0651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B2BBDC-A8E6-5ED5-943D-4CE52D5118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1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5BA4B4D-1620-24ED-2A2C-13187E088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EC6A670-2725-EC08-E90A-403F0098CD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96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6A2FAE2-041B-FCF4-18E4-D341F47D3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869D49-6E08-BCE7-842C-33FCE919B5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7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BF435113-B7BC-1436-B27B-49D2059D4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FE1460E-1AFC-34B0-7955-F0BA56C485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81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9D2B7E7-755D-FAC5-3998-1D2011D18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B5305C-D8D6-89E2-71F6-196EC9F06C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34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8A7C0CC-5A4E-0396-3F58-BC6B06329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54A1878-D382-2E40-1B17-1CC7A0C847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2281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  <SharedWithUsers xmlns="78af4adf-cb3e-4732-bb85-653e85149c57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69BC61-379C-4246-BB76-6B304F54A0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8af4adf-cb3e-4732-bb85-653e85149c57"/>
    <ds:schemaRef ds:uri="http://purl.org/dc/terms/"/>
    <ds:schemaRef ds:uri="http://schemas.microsoft.com/office/infopath/2007/PartnerControls"/>
    <ds:schemaRef ds:uri="be993d5a-5390-4a32-bd90-2a12d82b1d4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1048</Words>
  <Application>Microsoft Office PowerPoint</Application>
  <PresentationFormat>Affichage à l'écran (4:3)</PresentationFormat>
  <Paragraphs>80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Symbol</vt:lpstr>
      <vt:lpstr>Verdana</vt:lpstr>
      <vt:lpstr>4_Thème Office</vt:lpstr>
      <vt:lpstr>10_Thème Office</vt:lpstr>
      <vt:lpstr>9_Thème Office</vt:lpstr>
      <vt:lpstr>14_Thème Office</vt:lpstr>
      <vt:lpstr>5. Les réglettes :  décomposition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2025-08-12T13:42:03Z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  <property fmtid="{D5CDD505-2E9C-101B-9397-08002B2CF9AE}" pid="4" name="Order">
    <vt:r8>1229300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