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7.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690" r:id="rId5"/>
    <p:sldMasterId id="2147483693" r:id="rId6"/>
    <p:sldMasterId id="2147483696" r:id="rId7"/>
    <p:sldMasterId id="2147483670" r:id="rId8"/>
    <p:sldMasterId id="2147483699" r:id="rId9"/>
    <p:sldMasterId id="2147483724" r:id="rId10"/>
    <p:sldMasterId id="2147483730" r:id="rId11"/>
    <p:sldMasterId id="2147483740" r:id="rId12"/>
  </p:sldMasterIdLst>
  <p:notesMasterIdLst>
    <p:notesMasterId r:id="rId65"/>
  </p:notesMasterIdLst>
  <p:sldIdLst>
    <p:sldId id="397" r:id="rId13"/>
    <p:sldId id="352" r:id="rId14"/>
    <p:sldId id="355" r:id="rId15"/>
    <p:sldId id="398" r:id="rId16"/>
    <p:sldId id="356" r:id="rId17"/>
    <p:sldId id="399" r:id="rId18"/>
    <p:sldId id="353" r:id="rId19"/>
    <p:sldId id="400" r:id="rId20"/>
    <p:sldId id="358" r:id="rId21"/>
    <p:sldId id="401" r:id="rId22"/>
    <p:sldId id="359" r:id="rId23"/>
    <p:sldId id="402" r:id="rId24"/>
    <p:sldId id="354" r:id="rId25"/>
    <p:sldId id="403" r:id="rId26"/>
    <p:sldId id="389" r:id="rId27"/>
    <p:sldId id="404" r:id="rId28"/>
    <p:sldId id="357" r:id="rId29"/>
    <p:sldId id="360" r:id="rId30"/>
    <p:sldId id="361" r:id="rId31"/>
    <p:sldId id="362" r:id="rId32"/>
    <p:sldId id="363" r:id="rId33"/>
    <p:sldId id="364" r:id="rId34"/>
    <p:sldId id="365" r:id="rId35"/>
    <p:sldId id="366" r:id="rId36"/>
    <p:sldId id="367" r:id="rId37"/>
    <p:sldId id="368" r:id="rId38"/>
    <p:sldId id="369" r:id="rId39"/>
    <p:sldId id="370" r:id="rId40"/>
    <p:sldId id="371" r:id="rId41"/>
    <p:sldId id="372" r:id="rId42"/>
    <p:sldId id="373" r:id="rId43"/>
    <p:sldId id="374" r:id="rId44"/>
    <p:sldId id="375" r:id="rId45"/>
    <p:sldId id="376" r:id="rId46"/>
    <p:sldId id="377" r:id="rId47"/>
    <p:sldId id="378" r:id="rId48"/>
    <p:sldId id="379" r:id="rId49"/>
    <p:sldId id="380" r:id="rId50"/>
    <p:sldId id="381" r:id="rId51"/>
    <p:sldId id="382" r:id="rId52"/>
    <p:sldId id="383" r:id="rId53"/>
    <p:sldId id="384" r:id="rId54"/>
    <p:sldId id="392" r:id="rId55"/>
    <p:sldId id="393" r:id="rId56"/>
    <p:sldId id="394" r:id="rId57"/>
    <p:sldId id="395" r:id="rId58"/>
    <p:sldId id="396" r:id="rId59"/>
    <p:sldId id="385" r:id="rId60"/>
    <p:sldId id="386" r:id="rId61"/>
    <p:sldId id="390" r:id="rId62"/>
    <p:sldId id="391" r:id="rId63"/>
    <p:sldId id="388" r:id="rId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5F8BA321-80A1-CEA0-CCDE-AB6954515002}" name="TAILLADE JUSTINE" initials="JT" userId="S::JTAILLADE@editions-hatier.fr::7689be7a-6074-46a5-a6a4-f2fd3e4f6393" providerId="AD"/>
  <p188:author id="{6EC3644E-CAF9-BE47-EB1A-C427F723DB1E}" name="catherine.mallard2" initials="ca" userId="S::catherine.mallard2_gmail.com#ext#@hachette.onmicrosoft.com::943e5806-a044-4790-a0a9-05d7075f8f80" providerId="AD"/>
  <p188:author id="{7F7E7B9F-1A3E-4D99-E946-F9A38FEEBA9F}" name="HACHE Caroline" initials="HC" userId="S::caroline.hache_univ-amu.fr#ext#@hachette.onmicrosoft.com::8f7bb2c5-af1f-4ec9-9672-c04e07afd9f4" providerId="AD"/>
  <p188:author id="{D1DA31B1-B817-6551-D189-800565F96188}" name="sylvie.advenier" initials="sy" userId="S::sylvie.advenier_gmail.com#ext#@hachette.onmicrosoft.com::62265617-bba0-4816-b687-fd9955c55d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4" clrIdx="0">
    <p:extLst>
      <p:ext uri="{19B8F6BF-5375-455C-9EA6-DF929625EA0E}">
        <p15:presenceInfo xmlns:p15="http://schemas.microsoft.com/office/powerpoint/2012/main" userId="S::ACHAUVELLIER@editions-hatier.fr::63234966-364e-422f-8c52-45fd5239a521" providerId="AD"/>
      </p:ext>
    </p:extLst>
  </p:cmAuthor>
  <p:cmAuthor id="2" name="catherine.mallard2" initials="ca" lastIdx="2" clrIdx="1">
    <p:extLst>
      <p:ext uri="{19B8F6BF-5375-455C-9EA6-DF929625EA0E}">
        <p15:presenceInfo xmlns:p15="http://schemas.microsoft.com/office/powerpoint/2012/main" userId="S::catherine.mallard2_gmail.com#ext#@hachette.onmicrosoft.com::943e5806-a044-4790-a0a9-05d7075f8f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C0C"/>
    <a:srgbClr val="D90000"/>
    <a:srgbClr val="F58234"/>
    <a:srgbClr val="1D8F60"/>
    <a:srgbClr val="BCCF1F"/>
    <a:srgbClr val="ECECEC"/>
    <a:srgbClr val="B14A11"/>
    <a:srgbClr val="DC007D"/>
    <a:srgbClr val="FFED00"/>
    <a:srgbClr val="2378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64" autoAdjust="0"/>
    <p:restoredTop sz="70944" autoAdjust="0"/>
  </p:normalViewPr>
  <p:slideViewPr>
    <p:cSldViewPr snapToGrid="0">
      <p:cViewPr>
        <p:scale>
          <a:sx n="75" d="100"/>
          <a:sy n="75" d="100"/>
        </p:scale>
        <p:origin x="2904" y="138"/>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viewProps" Target="viewProps.xml"/><Relationship Id="rId7" Type="http://schemas.openxmlformats.org/officeDocument/2006/relationships/slideMaster" Target="slideMasters/slideMaster4.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slide" Target="slides/slide49.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presProps" Target="presProps.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11/09/2025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kern="1200" dirty="0">
                <a:solidFill>
                  <a:schemeClr val="tx1"/>
                </a:solidFill>
                <a:effectLst/>
                <a:latin typeface="Calibri" panose="020F0502020204030204" pitchFamily="34" charset="0"/>
                <a:ea typeface="+mn-ea"/>
                <a:cs typeface="+mn-cs"/>
              </a:rPr>
              <a:t>Aujourd’hui, nous allons travailler à nouveau avec les réglettes.</a:t>
            </a:r>
            <a:endParaRPr lang="fr-FR"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3412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563FC-B64F-76F2-D807-AD79BF4A9BB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07B246E-B27A-254E-CADD-9264A0E4D9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E22E5C-4CDE-E574-5759-96DB913BE7EE}"/>
              </a:ext>
            </a:extLst>
          </p:cNvPr>
          <p:cNvSpPr>
            <a:spLocks noGrp="1"/>
          </p:cNvSpPr>
          <p:nvPr>
            <p:ph type="body" idx="1"/>
          </p:nvPr>
        </p:nvSpPr>
        <p:spPr/>
        <p:txBody>
          <a:bodyPr/>
          <a:lstStyle/>
          <a:p>
            <a:pPr marL="0"/>
            <a:endParaRPr lang="fr-FR" b="0" i="1" kern="1200" dirty="0">
              <a:solidFill>
                <a:schemeClr val="tx1"/>
              </a:solidFill>
              <a:effectLst/>
              <a:latin typeface="Calibri" panose="020F0502020204030204" pitchFamily="34" charset="0"/>
              <a:ea typeface="Calibri"/>
              <a:cs typeface="Calibri"/>
            </a:endParaRPr>
          </a:p>
          <a:p>
            <a:pPr marL="0"/>
            <a:r>
              <a:rPr lang="fr-FR" b="0" i="1" kern="1200" dirty="0">
                <a:solidFill>
                  <a:schemeClr val="tx1"/>
                </a:solidFill>
                <a:effectLst/>
                <a:latin typeface="Calibri" panose="020F0502020204030204" pitchFamily="34" charset="0"/>
                <a:ea typeface="+mn-ea"/>
                <a:cs typeface="+mn-cs"/>
              </a:rPr>
              <a:t>Montrez</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la réglette </a:t>
            </a:r>
            <a:r>
              <a:rPr lang="fr-FR" i="1" dirty="0">
                <a:latin typeface="Calibri" panose="020F0502020204030204" pitchFamily="34" charset="0"/>
              </a:rPr>
              <a:t>1</a:t>
            </a:r>
            <a:endParaRPr lang="fr-FR" b="0" i="1" kern="1200" dirty="0">
              <a:solidFill>
                <a:schemeClr val="tx1"/>
              </a:solidFill>
              <a:effectLst/>
              <a:latin typeface="Calibri" panose="020F0502020204030204" pitchFamily="34" charset="0"/>
              <a:ea typeface="Calibri"/>
              <a:cs typeface="Calibri"/>
            </a:endParaRPr>
          </a:p>
          <a:p>
            <a:endParaRPr lang="fr-FR" sz="1200" b="0" i="1"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BB503550-B0F3-C135-E1F0-A495F35334C3}"/>
              </a:ext>
            </a:extLst>
          </p:cNvPr>
          <p:cNvSpPr>
            <a:spLocks noGrp="1"/>
          </p:cNvSpPr>
          <p:nvPr>
            <p:ph type="sldNum" sz="quarter" idx="5"/>
          </p:nvPr>
        </p:nvSpPr>
        <p:spPr/>
        <p:txBody>
          <a:bodyPr/>
          <a:lstStyle/>
          <a:p>
            <a:fld id="{0F5038E3-B7CF-455E-96F4-A4DE1B143443}" type="slidenum">
              <a:rPr lang="fr-FR" smtClean="0"/>
              <a:pPr/>
              <a:t>10</a:t>
            </a:fld>
            <a:endParaRPr lang="fr-FR"/>
          </a:p>
        </p:txBody>
      </p:sp>
    </p:spTree>
    <p:extLst>
      <p:ext uri="{BB962C8B-B14F-4D97-AF65-F5344CB8AC3E}">
        <p14:creationId xmlns:p14="http://schemas.microsoft.com/office/powerpoint/2010/main" val="126257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blanche.</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11</a:t>
            </a:fld>
            <a:endParaRPr lang="fr-FR"/>
          </a:p>
        </p:txBody>
      </p:sp>
    </p:spTree>
    <p:extLst>
      <p:ext uri="{BB962C8B-B14F-4D97-AF65-F5344CB8AC3E}">
        <p14:creationId xmlns:p14="http://schemas.microsoft.com/office/powerpoint/2010/main" val="1999101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FD06E-EC79-50D2-984D-FEBF787F87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2042CB9-21B3-6A5C-9E3C-8EDA7FB51F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06A30C-7ECA-5031-72CD-98F460CB3390}"/>
              </a:ext>
            </a:extLst>
          </p:cNvPr>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Montrez</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la réglette </a:t>
            </a:r>
            <a:r>
              <a:rPr lang="fr-FR" i="1" dirty="0">
                <a:latin typeface="Calibri" panose="020F0502020204030204" pitchFamily="34" charset="0"/>
              </a:rPr>
              <a:t>6</a:t>
            </a:r>
            <a:r>
              <a:rPr lang="fr-FR" b="0" i="1" kern="1200" dirty="0">
                <a:solidFill>
                  <a:schemeClr val="tx1"/>
                </a:solidFill>
                <a:effectLst/>
                <a:latin typeface="Calibri" panose="020F0502020204030204" pitchFamily="34" charset="0"/>
                <a:ea typeface="+mn-ea"/>
                <a:cs typeface="+mn-cs"/>
              </a:rPr>
              <a:t>.</a:t>
            </a:r>
            <a:endParaRPr lang="fr-FR" dirty="0">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D100FE8F-824E-1FEC-5F7E-9A0684BE1F30}"/>
              </a:ext>
            </a:extLst>
          </p:cNvPr>
          <p:cNvSpPr>
            <a:spLocks noGrp="1"/>
          </p:cNvSpPr>
          <p:nvPr>
            <p:ph type="sldNum" sz="quarter" idx="5"/>
          </p:nvPr>
        </p:nvSpPr>
        <p:spPr/>
        <p:txBody>
          <a:bodyPr/>
          <a:lstStyle/>
          <a:p>
            <a:fld id="{0F5038E3-B7CF-455E-96F4-A4DE1B143443}" type="slidenum">
              <a:rPr lang="fr-FR" smtClean="0"/>
              <a:pPr/>
              <a:t>12</a:t>
            </a:fld>
            <a:endParaRPr lang="fr-FR"/>
          </a:p>
        </p:txBody>
      </p:sp>
    </p:spTree>
    <p:extLst>
      <p:ext uri="{BB962C8B-B14F-4D97-AF65-F5344CB8AC3E}">
        <p14:creationId xmlns:p14="http://schemas.microsoft.com/office/powerpoint/2010/main" val="3701897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vert foncé.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13</a:t>
            </a:fld>
            <a:endParaRPr lang="fr-FR"/>
          </a:p>
        </p:txBody>
      </p:sp>
    </p:spTree>
    <p:extLst>
      <p:ext uri="{BB962C8B-B14F-4D97-AF65-F5344CB8AC3E}">
        <p14:creationId xmlns:p14="http://schemas.microsoft.com/office/powerpoint/2010/main" val="1709548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736B4-7DB6-C12A-9262-B7FB3BB7E10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A0E6808-C300-EFAC-B369-BAD7D56A6F1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93BFCD3-2497-5C2D-58FB-47860D42422D}"/>
              </a:ext>
            </a:extLst>
          </p:cNvPr>
          <p:cNvSpPr>
            <a:spLocks noGrp="1"/>
          </p:cNvSpPr>
          <p:nvPr>
            <p:ph type="body" idx="1"/>
          </p:nvPr>
        </p:nvSpPr>
        <p:spPr/>
        <p:txBody>
          <a:bodyPr/>
          <a:lstStyle/>
          <a:p>
            <a:pPr marL="0"/>
            <a:endParaRPr lang="fr-FR" b="0" i="1" kern="1200" dirty="0">
              <a:solidFill>
                <a:schemeClr val="tx1"/>
              </a:solidFill>
              <a:effectLst/>
              <a:latin typeface="Calibri" panose="020F0502020204030204" pitchFamily="34" charset="0"/>
              <a:ea typeface="Calibri"/>
              <a:cs typeface="Calibri"/>
            </a:endParaRPr>
          </a:p>
          <a:p>
            <a:pPr marL="0"/>
            <a:r>
              <a:rPr lang="fr-FR" b="0" i="1" kern="1200" dirty="0">
                <a:solidFill>
                  <a:schemeClr val="tx1"/>
                </a:solidFill>
                <a:effectLst/>
                <a:latin typeface="Calibri" panose="020F0502020204030204" pitchFamily="34" charset="0"/>
                <a:ea typeface="+mn-ea"/>
                <a:cs typeface="+mn-cs"/>
              </a:rPr>
              <a:t>Montrez</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la réglette </a:t>
            </a:r>
            <a:r>
              <a:rPr lang="fr-FR" i="1" dirty="0">
                <a:latin typeface="Calibri" panose="020F0502020204030204" pitchFamily="34" charset="0"/>
              </a:rPr>
              <a:t>8.</a:t>
            </a:r>
            <a:endParaRPr lang="fr-FR" b="0" i="1" kern="1200" dirty="0">
              <a:solidFill>
                <a:schemeClr val="tx1"/>
              </a:solidFill>
              <a:effectLst/>
              <a:latin typeface="Calibri" panose="020F0502020204030204" pitchFamily="34" charset="0"/>
              <a:ea typeface="Calibri"/>
              <a:cs typeface="Calibri"/>
            </a:endParaRPr>
          </a:p>
        </p:txBody>
      </p:sp>
      <p:sp>
        <p:nvSpPr>
          <p:cNvPr id="4" name="Espace réservé du numéro de diapositive 3">
            <a:extLst>
              <a:ext uri="{FF2B5EF4-FFF2-40B4-BE49-F238E27FC236}">
                <a16:creationId xmlns:a16="http://schemas.microsoft.com/office/drawing/2014/main" id="{C86E5A36-EBB6-9631-F08F-AEA75A23A7A5}"/>
              </a:ext>
            </a:extLst>
          </p:cNvPr>
          <p:cNvSpPr>
            <a:spLocks noGrp="1"/>
          </p:cNvSpPr>
          <p:nvPr>
            <p:ph type="sldNum" sz="quarter" idx="5"/>
          </p:nvPr>
        </p:nvSpPr>
        <p:spPr/>
        <p:txBody>
          <a:bodyPr/>
          <a:lstStyle/>
          <a:p>
            <a:fld id="{0F5038E3-B7CF-455E-96F4-A4DE1B143443}" type="slidenum">
              <a:rPr lang="fr-FR" smtClean="0"/>
              <a:pPr/>
              <a:t>14</a:t>
            </a:fld>
            <a:endParaRPr lang="fr-FR"/>
          </a:p>
        </p:txBody>
      </p:sp>
    </p:spTree>
    <p:extLst>
      <p:ext uri="{BB962C8B-B14F-4D97-AF65-F5344CB8AC3E}">
        <p14:creationId xmlns:p14="http://schemas.microsoft.com/office/powerpoint/2010/main" val="3796498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marron. </a:t>
            </a:r>
          </a:p>
          <a:p>
            <a:pPr marL="0"/>
            <a:r>
              <a:rPr lang="fr-FR" b="0" i="1" kern="1200" dirty="0">
                <a:solidFill>
                  <a:schemeClr val="tx1"/>
                </a:solidFill>
                <a:effectLst/>
                <a:latin typeface="Calibri" panose="020F0502020204030204" pitchFamily="34" charset="0"/>
                <a:ea typeface="+mn-ea"/>
                <a:cs typeface="+mn-cs"/>
              </a:rPr>
              <a:t>Montrez</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la réglette 3.</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15</a:t>
            </a:fld>
            <a:endParaRPr lang="fr-FR"/>
          </a:p>
        </p:txBody>
      </p:sp>
    </p:spTree>
    <p:extLst>
      <p:ext uri="{BB962C8B-B14F-4D97-AF65-F5344CB8AC3E}">
        <p14:creationId xmlns:p14="http://schemas.microsoft.com/office/powerpoint/2010/main" val="2620376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7260-DD9D-A369-903C-45E98CEA99F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12A7B43-CB75-632C-3459-937F458701B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76A5550-4A75-8E15-71AB-13AA4BDFFCA0}"/>
              </a:ext>
            </a:extLst>
          </p:cNvPr>
          <p:cNvSpPr>
            <a:spLocks noGrp="1"/>
          </p:cNvSpPr>
          <p:nvPr>
            <p:ph type="body" idx="1"/>
          </p:nvPr>
        </p:nvSpPr>
        <p:spPr/>
        <p:txBody>
          <a:bodyPr/>
          <a:lstStyle/>
          <a:p>
            <a:r>
              <a:rPr lang="fr-FR" i="1" dirty="0">
                <a:latin typeface="Calibri" panose="020F0502020204030204" pitchFamily="34" charset="0"/>
                <a:ea typeface="Calibri"/>
                <a:cs typeface="Calibri"/>
              </a:rPr>
              <a:t>Montrez la réglette 3.</a:t>
            </a:r>
          </a:p>
        </p:txBody>
      </p:sp>
      <p:sp>
        <p:nvSpPr>
          <p:cNvPr id="4" name="Espace réservé du numéro de diapositive 3">
            <a:extLst>
              <a:ext uri="{FF2B5EF4-FFF2-40B4-BE49-F238E27FC236}">
                <a16:creationId xmlns:a16="http://schemas.microsoft.com/office/drawing/2014/main" id="{CCE8E260-050A-9420-F512-FBC61FC7BB1A}"/>
              </a:ext>
            </a:extLst>
          </p:cNvPr>
          <p:cNvSpPr>
            <a:spLocks noGrp="1"/>
          </p:cNvSpPr>
          <p:nvPr>
            <p:ph type="sldNum" sz="quarter" idx="5"/>
          </p:nvPr>
        </p:nvSpPr>
        <p:spPr/>
        <p:txBody>
          <a:bodyPr/>
          <a:lstStyle/>
          <a:p>
            <a:fld id="{0F5038E3-B7CF-455E-96F4-A4DE1B143443}" type="slidenum">
              <a:rPr lang="fr-FR" smtClean="0"/>
              <a:pPr/>
              <a:t>16</a:t>
            </a:fld>
            <a:endParaRPr lang="fr-FR"/>
          </a:p>
        </p:txBody>
      </p:sp>
    </p:spTree>
    <p:extLst>
      <p:ext uri="{BB962C8B-B14F-4D97-AF65-F5344CB8AC3E}">
        <p14:creationId xmlns:p14="http://schemas.microsoft.com/office/powerpoint/2010/main" val="3802655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vert clair.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dirty="0">
                <a:solidFill>
                  <a:schemeClr val="tx1"/>
                </a:solidFill>
                <a:effectLst/>
                <a:latin typeface="Calibri" panose="020F0502020204030204" pitchFamily="34" charset="0"/>
                <a:ea typeface="+mn-ea"/>
                <a:cs typeface="+mn-cs"/>
              </a:rPr>
              <a:t>Si nécessaire, poursuivre l’exercice</a:t>
            </a:r>
            <a:r>
              <a:rPr lang="fr-FR" b="0" i="0" kern="1200" baseline="0" dirty="0">
                <a:solidFill>
                  <a:schemeClr val="tx1"/>
                </a:solidFill>
                <a:effectLst/>
                <a:latin typeface="Calibri" panose="020F0502020204030204" pitchFamily="34" charset="0"/>
                <a:ea typeface="+mn-ea"/>
                <a:cs typeface="+mn-cs"/>
              </a:rPr>
              <a:t>.</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17</a:t>
            </a:fld>
            <a:endParaRPr lang="fr-FR"/>
          </a:p>
        </p:txBody>
      </p:sp>
    </p:spTree>
    <p:extLst>
      <p:ext uri="{BB962C8B-B14F-4D97-AF65-F5344CB8AC3E}">
        <p14:creationId xmlns:p14="http://schemas.microsoft.com/office/powerpoint/2010/main" val="651158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À</a:t>
            </a:r>
            <a:r>
              <a:rPr lang="fr-FR" b="0" i="1" kern="1200" baseline="0" dirty="0">
                <a:solidFill>
                  <a:schemeClr val="tx1"/>
                </a:solidFill>
                <a:effectLst/>
                <a:latin typeface="Calibri" panose="020F0502020204030204" pitchFamily="34" charset="0"/>
                <a:ea typeface="+mn-ea"/>
                <a:cs typeface="+mn-cs"/>
              </a:rPr>
              <a:t> présent, p</a:t>
            </a:r>
            <a:r>
              <a:rPr lang="fr-FR" b="0" i="1" kern="1200" dirty="0">
                <a:solidFill>
                  <a:schemeClr val="tx1"/>
                </a:solidFill>
                <a:effectLst/>
                <a:latin typeface="Calibri" panose="020F0502020204030204" pitchFamily="34" charset="0"/>
                <a:ea typeface="+mn-ea"/>
                <a:cs typeface="+mn-cs"/>
              </a:rPr>
              <a:t>renez les réglettes 3 et 2. Placez-les l’une à côté de l’autre,</a:t>
            </a:r>
            <a:r>
              <a:rPr lang="fr-FR" b="0" i="1" kern="1200" baseline="0" dirty="0">
                <a:solidFill>
                  <a:schemeClr val="tx1"/>
                </a:solidFill>
                <a:effectLst/>
                <a:latin typeface="Calibri" panose="020F0502020204030204" pitchFamily="34" charset="0"/>
                <a:ea typeface="+mn-ea"/>
                <a:cs typeface="+mn-cs"/>
              </a:rPr>
              <a:t> pour former un train de réglettes, comme on l’a déjà fait.</a:t>
            </a:r>
            <a:endParaRPr lang="fr-FR" b="0" i="1"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18</a:t>
            </a:fld>
            <a:endParaRPr lang="fr-FR"/>
          </a:p>
        </p:txBody>
      </p:sp>
    </p:spTree>
    <p:extLst>
      <p:ext uri="{BB962C8B-B14F-4D97-AF65-F5344CB8AC3E}">
        <p14:creationId xmlns:p14="http://schemas.microsoft.com/office/powerpoint/2010/main" val="2803934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Vous devez trouver la réglette qui fait la même longueur que ces deux réglettes mises bout à bout. </a:t>
            </a:r>
          </a:p>
          <a:p>
            <a:pPr marL="0"/>
            <a:r>
              <a:rPr lang="fr-FR" b="0" i="0" kern="1200" dirty="0">
                <a:solidFill>
                  <a:schemeClr val="tx1"/>
                </a:solidFill>
                <a:effectLst/>
                <a:latin typeface="Calibri" panose="020F0502020204030204" pitchFamily="34" charset="0"/>
                <a:ea typeface="+mn-ea"/>
                <a:cs typeface="+mn-cs"/>
              </a:rPr>
              <a:t>Laisser les élèves chercher quelques instants : ils peuvent faire des essais pour trouver la réglette</a:t>
            </a:r>
            <a:r>
              <a:rPr lang="fr-FR" b="0" i="0" kern="1200" baseline="0" dirty="0">
                <a:solidFill>
                  <a:schemeClr val="tx1"/>
                </a:solidFill>
                <a:effectLst/>
                <a:latin typeface="Calibri" panose="020F0502020204030204" pitchFamily="34" charset="0"/>
                <a:ea typeface="+mn-ea"/>
                <a:cs typeface="+mn-cs"/>
              </a:rPr>
              <a:t> qui convient</a:t>
            </a:r>
            <a:r>
              <a:rPr lang="fr-FR" b="0" i="0" kern="1200" dirty="0">
                <a:solidFill>
                  <a:schemeClr val="tx1"/>
                </a:solidFill>
                <a:effectLst/>
                <a:latin typeface="Calibri" panose="020F0502020204030204" pitchFamily="34" charset="0"/>
                <a:ea typeface="+mn-ea"/>
                <a:cs typeface="+mn-cs"/>
              </a:rPr>
              <a:t>.</a:t>
            </a:r>
          </a:p>
          <a:p>
            <a:pPr marL="0"/>
            <a:r>
              <a:rPr lang="fr-FR" b="0" i="0" kern="1200" dirty="0">
                <a:solidFill>
                  <a:schemeClr val="tx1"/>
                </a:solidFill>
                <a:effectLst/>
                <a:latin typeface="Calibri" panose="020F0502020204030204" pitchFamily="34" charset="0"/>
                <a:ea typeface="+mn-ea"/>
                <a:cs typeface="+mn-cs"/>
              </a:rPr>
              <a:t>Interroger un</a:t>
            </a:r>
            <a:r>
              <a:rPr lang="fr-FR" b="0" i="0" kern="1200" baseline="0" dirty="0">
                <a:solidFill>
                  <a:schemeClr val="tx1"/>
                </a:solidFill>
                <a:effectLst/>
                <a:latin typeface="Calibri" panose="020F0502020204030204" pitchFamily="34" charset="0"/>
                <a:ea typeface="+mn-ea"/>
                <a:cs typeface="+mn-cs"/>
              </a:rPr>
              <a:t> élève.</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19</a:t>
            </a:fld>
            <a:endParaRPr lang="fr-FR"/>
          </a:p>
        </p:txBody>
      </p:sp>
    </p:spTree>
    <p:extLst>
      <p:ext uri="{BB962C8B-B14F-4D97-AF65-F5344CB8AC3E}">
        <p14:creationId xmlns:p14="http://schemas.microsoft.com/office/powerpoint/2010/main" val="1406803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Commençons par nous remémorer les valeurs des réglettes.</a:t>
            </a:r>
          </a:p>
          <a:p>
            <a:pPr marL="0"/>
            <a:r>
              <a:rPr lang="fr-FR" b="0" i="1" kern="1200" dirty="0">
                <a:solidFill>
                  <a:schemeClr val="tx1"/>
                </a:solidFill>
                <a:effectLst/>
                <a:latin typeface="Calibri" panose="020F0502020204030204" pitchFamily="34" charset="0"/>
                <a:ea typeface="+mn-ea"/>
                <a:cs typeface="+mn-cs"/>
              </a:rPr>
              <a:t>Quelle est la couleur de la réglette 5 ? Montrez la réglette qui vaut 5.</a:t>
            </a:r>
          </a:p>
          <a:p>
            <a:pPr marL="0"/>
            <a:r>
              <a:rPr lang="fr-FR" b="0" i="0" kern="1200" dirty="0">
                <a:solidFill>
                  <a:schemeClr val="tx1"/>
                </a:solidFill>
                <a:effectLst/>
                <a:latin typeface="Calibri" panose="020F0502020204030204" pitchFamily="34" charset="0"/>
                <a:ea typeface="+mn-ea"/>
                <a:cs typeface="+mn-cs"/>
              </a:rPr>
              <a:t>Les élèves lèvent</a:t>
            </a:r>
            <a:r>
              <a:rPr lang="fr-FR" b="0" i="0" kern="1200" baseline="0" dirty="0">
                <a:solidFill>
                  <a:schemeClr val="tx1"/>
                </a:solidFill>
                <a:effectLst/>
                <a:latin typeface="Calibri" panose="020F0502020204030204" pitchFamily="34" charset="0"/>
                <a:ea typeface="+mn-ea"/>
                <a:cs typeface="+mn-cs"/>
              </a:rPr>
              <a:t> la réglette dès qu’ils l’ont trouvée.</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a:t>
            </a:fld>
            <a:endParaRPr lang="fr-FR"/>
          </a:p>
        </p:txBody>
      </p:sp>
    </p:spTree>
    <p:extLst>
      <p:ext uri="{BB962C8B-B14F-4D97-AF65-F5344CB8AC3E}">
        <p14:creationId xmlns:p14="http://schemas.microsoft.com/office/powerpoint/2010/main" val="35265381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jaune</a:t>
            </a:r>
            <a:r>
              <a:rPr lang="fr-FR" b="0" i="1" kern="1200" baseline="0" dirty="0">
                <a:solidFill>
                  <a:schemeClr val="tx1"/>
                </a:solidFill>
                <a:effectLst/>
                <a:latin typeface="Calibri" panose="020F0502020204030204" pitchFamily="34" charset="0"/>
                <a:ea typeface="+mn-ea"/>
                <a:cs typeface="+mn-cs"/>
              </a:rPr>
              <a:t> et sa valeur est </a:t>
            </a:r>
            <a:r>
              <a:rPr lang="fr-FR" b="0" i="1" kern="1200" dirty="0">
                <a:solidFill>
                  <a:schemeClr val="tx1"/>
                </a:solidFill>
                <a:effectLst/>
                <a:latin typeface="Calibri" panose="020F0502020204030204" pitchFamily="34" charset="0"/>
                <a:ea typeface="+mn-ea"/>
                <a:cs typeface="+mn-cs"/>
              </a:rPr>
              <a:t>5. </a:t>
            </a:r>
          </a:p>
          <a:p>
            <a:pPr marL="0"/>
            <a:r>
              <a:rPr lang="fr-FR" b="0" i="1" kern="1200" dirty="0">
                <a:solidFill>
                  <a:schemeClr val="tx1"/>
                </a:solidFill>
                <a:effectLst/>
                <a:latin typeface="Calibri" panose="020F0502020204030204" pitchFamily="34" charset="0"/>
                <a:ea typeface="+mn-ea"/>
                <a:cs typeface="+mn-cs"/>
              </a:rPr>
              <a:t>Pouvait-on trouver directement cette réglette en faisant un calcul ? →</a:t>
            </a:r>
            <a:r>
              <a:rPr lang="fr-FR" b="0" i="1" dirty="0">
                <a:solidFill>
                  <a:schemeClr val="dk1"/>
                </a:solidFill>
                <a:latin typeface="Calibri" panose="020F0502020204030204" pitchFamily="34" charset="0"/>
                <a:ea typeface="Calibri"/>
                <a:cs typeface="Calibri"/>
                <a:sym typeface="Calibri"/>
              </a:rPr>
              <a:t> Oui. </a:t>
            </a:r>
          </a:p>
          <a:p>
            <a:pPr marL="0"/>
            <a:r>
              <a:rPr lang="fr-FR" b="0" i="1" kern="1200" dirty="0">
                <a:solidFill>
                  <a:schemeClr val="tx1"/>
                </a:solidFill>
                <a:effectLst/>
                <a:latin typeface="Calibri" panose="020F0502020204030204" pitchFamily="34" charset="0"/>
                <a:ea typeface="+mn-ea"/>
                <a:cs typeface="+mn-cs"/>
              </a:rPr>
              <a:t>Lequel ? </a:t>
            </a:r>
            <a:r>
              <a:rPr lang="fr-FR" b="0" i="0" strike="noStrike" kern="1200" dirty="0">
                <a:solidFill>
                  <a:schemeClr val="tx1"/>
                </a:solidFill>
                <a:effectLst/>
                <a:latin typeface="Calibri" panose="020F0502020204030204" pitchFamily="34" charset="0"/>
                <a:ea typeface="+mn-ea"/>
                <a:cs typeface="+mn-cs"/>
              </a:rPr>
              <a:t>Interroger un élève.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20</a:t>
            </a:fld>
            <a:endParaRPr lang="fr-FR"/>
          </a:p>
        </p:txBody>
      </p:sp>
    </p:spTree>
    <p:extLst>
      <p:ext uri="{BB962C8B-B14F-4D97-AF65-F5344CB8AC3E}">
        <p14:creationId xmlns:p14="http://schemas.microsoft.com/office/powerpoint/2010/main" val="24387447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Nous avons mis bout à bout les réglettes 3 et 2 : cela signifie qu’on les ajoute. Cela correspond à l’addition 3 + 2.</a:t>
            </a:r>
          </a:p>
          <a:p>
            <a:pPr marL="0"/>
            <a:r>
              <a:rPr lang="fr-FR" b="0" i="1" kern="1200" dirty="0">
                <a:solidFill>
                  <a:schemeClr val="tx1"/>
                </a:solidFill>
                <a:effectLst/>
                <a:latin typeface="Calibri" panose="020F0502020204030204" pitchFamily="34" charset="0"/>
                <a:ea typeface="+mn-ea"/>
                <a:cs typeface="+mn-cs"/>
              </a:rPr>
              <a:t>Quel</a:t>
            </a:r>
            <a:r>
              <a:rPr lang="fr-FR" b="0" i="1" kern="1200" baseline="0" dirty="0">
                <a:solidFill>
                  <a:schemeClr val="tx1"/>
                </a:solidFill>
                <a:effectLst/>
                <a:latin typeface="Calibri" panose="020F0502020204030204" pitchFamily="34" charset="0"/>
                <a:ea typeface="+mn-ea"/>
                <a:cs typeface="+mn-cs"/>
              </a:rPr>
              <a:t> résultat obtient-on</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a:t>
            </a:r>
          </a:p>
          <a:p>
            <a:pPr marL="0"/>
            <a:r>
              <a:rPr lang="fr-FR" b="0" i="0" kern="1200" baseline="0" dirty="0">
                <a:solidFill>
                  <a:schemeClr val="tx1"/>
                </a:solidFill>
                <a:effectLst/>
                <a:latin typeface="Calibri" panose="020F0502020204030204" pitchFamily="34" charset="0"/>
                <a:ea typeface="+mn-ea"/>
                <a:cs typeface="+mn-cs"/>
              </a:rPr>
              <a:t>Interroger un élève.</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21</a:t>
            </a:fld>
            <a:endParaRPr lang="fr-FR"/>
          </a:p>
        </p:txBody>
      </p:sp>
    </p:spTree>
    <p:extLst>
      <p:ext uri="{BB962C8B-B14F-4D97-AF65-F5344CB8AC3E}">
        <p14:creationId xmlns:p14="http://schemas.microsoft.com/office/powerpoint/2010/main" val="2773131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3</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2 =</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5 et cela correspond bien à la réglette jaune.</a:t>
            </a:r>
            <a:endParaRPr lang="fr-FR" b="0" i="1"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22</a:t>
            </a:fld>
            <a:endParaRPr lang="fr-FR"/>
          </a:p>
        </p:txBody>
      </p:sp>
    </p:spTree>
    <p:extLst>
      <p:ext uri="{BB962C8B-B14F-4D97-AF65-F5344CB8AC3E}">
        <p14:creationId xmlns:p14="http://schemas.microsoft.com/office/powerpoint/2010/main" val="274671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Que se passe-t-il si</a:t>
            </a:r>
            <a:r>
              <a:rPr lang="fr-FR" b="0" i="1" kern="1200" baseline="0" dirty="0">
                <a:solidFill>
                  <a:schemeClr val="tx1"/>
                </a:solidFill>
                <a:effectLst/>
                <a:latin typeface="Calibri" panose="020F0502020204030204" pitchFamily="34" charset="0"/>
                <a:ea typeface="+mn-ea"/>
                <a:cs typeface="+mn-cs"/>
              </a:rPr>
              <a:t> on inverse l’ordre des réglettes</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Si on met d’abord la réglette</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2, puis la réglette</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3, q</a:t>
            </a:r>
            <a:r>
              <a:rPr lang="fr-FR" b="0" i="1" kern="1200" dirty="0">
                <a:solidFill>
                  <a:schemeClr val="tx1"/>
                </a:solidFill>
                <a:effectLst/>
                <a:latin typeface="Calibri" panose="020F0502020204030204" pitchFamily="34" charset="0"/>
                <a:ea typeface="+mn-ea"/>
                <a:cs typeface="+mn-cs"/>
              </a:rPr>
              <a:t>uelle réglette obtient-on ? </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Laisser les élèves chercher quelques instants, puis interroger un</a:t>
            </a:r>
            <a:r>
              <a:rPr lang="fr-FR" b="0" i="0" u="none" strike="noStrike" kern="1200" cap="none" baseline="0" dirty="0">
                <a:solidFill>
                  <a:schemeClr val="tx1"/>
                </a:solidFill>
                <a:effectLst/>
                <a:latin typeface="Calibri" panose="020F0502020204030204" pitchFamily="34" charset="0"/>
                <a:ea typeface="Calibri"/>
                <a:cs typeface="Calibri"/>
                <a:sym typeface="Calibri"/>
              </a:rPr>
              <a:t> élève.</a:t>
            </a:r>
            <a:endParaRPr lang="fr-FR" b="0" i="0"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23</a:t>
            </a:fld>
            <a:endParaRPr lang="fr-FR"/>
          </a:p>
        </p:txBody>
      </p:sp>
    </p:spTree>
    <p:extLst>
      <p:ext uri="{BB962C8B-B14F-4D97-AF65-F5344CB8AC3E}">
        <p14:creationId xmlns:p14="http://schemas.microsoft.com/office/powerpoint/2010/main" val="752186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C’est la réglette jaune</a:t>
            </a:r>
            <a:r>
              <a:rPr lang="fr-FR" b="0" i="1" u="none" strike="noStrike" kern="1200" cap="none" baseline="0" dirty="0">
                <a:solidFill>
                  <a:schemeClr val="tx1"/>
                </a:solidFill>
                <a:effectLst/>
                <a:latin typeface="Calibri" panose="020F0502020204030204" pitchFamily="34" charset="0"/>
                <a:ea typeface="Calibri"/>
                <a:cs typeface="Calibri"/>
                <a:sym typeface="Calibri"/>
              </a:rPr>
              <a:t> et sa valeur est </a:t>
            </a:r>
            <a:r>
              <a:rPr lang="fr-FR" b="0" i="1" u="none" strike="noStrike" kern="1200" cap="none" dirty="0">
                <a:solidFill>
                  <a:schemeClr val="tx1"/>
                </a:solidFill>
                <a:effectLst/>
                <a:latin typeface="Calibri" panose="020F0502020204030204" pitchFamily="34" charset="0"/>
                <a:ea typeface="Calibri"/>
                <a:cs typeface="Calibri"/>
                <a:sym typeface="Calibri"/>
              </a:rPr>
              <a:t>5.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kern="1200" cap="none" dirty="0">
                <a:solidFill>
                  <a:schemeClr val="tx1"/>
                </a:solidFill>
                <a:effectLst/>
                <a:latin typeface="Calibri" panose="020F0502020204030204" pitchFamily="34" charset="0"/>
                <a:ea typeface="Calibri"/>
                <a:cs typeface="Calibri"/>
                <a:sym typeface="Calibri"/>
              </a:rPr>
              <a:t>Pouvait-on trouver directement cette réglette en faisant un calcul</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Oui.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kern="1200" cap="none" dirty="0">
                <a:solidFill>
                  <a:schemeClr val="tx1"/>
                </a:solidFill>
                <a:effectLst/>
                <a:latin typeface="Calibri" panose="020F0502020204030204" pitchFamily="34" charset="0"/>
                <a:ea typeface="Calibri"/>
                <a:cs typeface="Calibri"/>
                <a:sym typeface="Calibri"/>
              </a:rPr>
              <a:t>Lequel</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a:t>
            </a:r>
            <a:r>
              <a:rPr lang="fr-FR" b="0" i="0" kern="1200" baseline="0" dirty="0">
                <a:solidFill>
                  <a:schemeClr val="tx1"/>
                </a:solidFill>
                <a:effectLst/>
                <a:latin typeface="Calibri" panose="020F0502020204030204" pitchFamily="34" charset="0"/>
                <a:ea typeface="+mn-ea"/>
                <a:cs typeface="+mn-cs"/>
              </a:rPr>
              <a:t>Interroger un élève.</a:t>
            </a:r>
            <a:endParaRPr lang="fr-FR" b="0" i="0" kern="1200" dirty="0">
              <a:solidFill>
                <a:schemeClr val="tx1"/>
              </a:solidFill>
              <a:effectLst/>
              <a:latin typeface="Calibri" panose="020F0502020204030204" pitchFamily="34" charset="0"/>
              <a:ea typeface="+mn-ea"/>
              <a:cs typeface="+mn-cs"/>
            </a:endParaRPr>
          </a:p>
          <a:p>
            <a:pPr marL="0"/>
            <a:endParaRPr lang="fr-FR" sz="1200" b="0" i="1" u="none" strike="noStrike" kern="1200" cap="none" dirty="0">
              <a:solidFill>
                <a:schemeClr val="tx1"/>
              </a:solidFill>
              <a:effectLst/>
              <a:latin typeface="Calibri"/>
              <a:ea typeface="Calibri"/>
              <a:cs typeface="Calibri"/>
              <a:sym typeface="Calibri"/>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24</a:t>
            </a:fld>
            <a:endParaRPr lang="fr-FR"/>
          </a:p>
        </p:txBody>
      </p:sp>
    </p:spTree>
    <p:extLst>
      <p:ext uri="{BB962C8B-B14F-4D97-AF65-F5344CB8AC3E}">
        <p14:creationId xmlns:p14="http://schemas.microsoft.com/office/powerpoint/2010/main" val="27385357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Nous avons mis bout à bout les réglettes 2 et 3 : cela signifie qu’on les ajoute. Cela correspond à l’addition 2 + 3.</a:t>
            </a:r>
          </a:p>
          <a:p>
            <a:pPr marL="0"/>
            <a:r>
              <a:rPr lang="fr-FR" b="0" i="1" kern="1200" dirty="0">
                <a:solidFill>
                  <a:schemeClr val="tx1"/>
                </a:solidFill>
                <a:effectLst/>
                <a:latin typeface="Calibri" panose="020F0502020204030204" pitchFamily="34" charset="0"/>
                <a:ea typeface="+mn-ea"/>
                <a:cs typeface="+mn-cs"/>
              </a:rPr>
              <a:t>Quel</a:t>
            </a:r>
            <a:r>
              <a:rPr lang="fr-FR" b="0" i="1" kern="1200" baseline="0" dirty="0">
                <a:solidFill>
                  <a:schemeClr val="tx1"/>
                </a:solidFill>
                <a:effectLst/>
                <a:latin typeface="Calibri" panose="020F0502020204030204" pitchFamily="34" charset="0"/>
                <a:ea typeface="+mn-ea"/>
                <a:cs typeface="+mn-cs"/>
              </a:rPr>
              <a:t> résultat obtient-on</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a:t>
            </a:r>
            <a:endParaRPr lang="fr-FR" b="0" i="0"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25</a:t>
            </a:fld>
            <a:endParaRPr lang="fr-FR"/>
          </a:p>
        </p:txBody>
      </p:sp>
    </p:spTree>
    <p:extLst>
      <p:ext uri="{BB962C8B-B14F-4D97-AF65-F5344CB8AC3E}">
        <p14:creationId xmlns:p14="http://schemas.microsoft.com/office/powerpoint/2010/main" val="409393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baseline="0" dirty="0">
                <a:solidFill>
                  <a:schemeClr val="tx1"/>
                </a:solidFill>
                <a:effectLst/>
                <a:latin typeface="Calibri" panose="020F0502020204030204" pitchFamily="34" charset="0"/>
                <a:ea typeface="+mn-ea"/>
                <a:cs typeface="+mn-cs"/>
              </a:rPr>
              <a:t>2</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3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5. </a:t>
            </a:r>
            <a:r>
              <a:rPr lang="fr-FR" b="0" i="1" kern="1200" dirty="0">
                <a:solidFill>
                  <a:schemeClr val="tx1"/>
                </a:solidFill>
                <a:effectLst/>
                <a:latin typeface="Calibri" panose="020F0502020204030204" pitchFamily="34" charset="0"/>
                <a:ea typeface="+mn-ea"/>
                <a:cs typeface="+mn-cs"/>
              </a:rPr>
              <a:t>Ce n’est pas</a:t>
            </a:r>
            <a:r>
              <a:rPr lang="fr-FR" b="0" i="1" kern="1200" baseline="0" dirty="0">
                <a:solidFill>
                  <a:schemeClr val="tx1"/>
                </a:solidFill>
                <a:effectLst/>
                <a:latin typeface="Calibri" panose="020F0502020204030204" pitchFamily="34" charset="0"/>
                <a:ea typeface="+mn-ea"/>
                <a:cs typeface="+mn-cs"/>
              </a:rPr>
              <a:t> le même calcul, mais le résultat est le même.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Pouvait-on</a:t>
            </a:r>
            <a:r>
              <a:rPr lang="fr-FR" b="0" i="1" kern="1200" baseline="0" dirty="0">
                <a:solidFill>
                  <a:schemeClr val="tx1"/>
                </a:solidFill>
                <a:effectLst/>
                <a:latin typeface="Calibri" panose="020F0502020204030204" pitchFamily="34" charset="0"/>
                <a:ea typeface="+mn-ea"/>
                <a:cs typeface="+mn-cs"/>
              </a:rPr>
              <a:t> le prévoir</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26</a:t>
            </a:fld>
            <a:endParaRPr lang="fr-FR"/>
          </a:p>
        </p:txBody>
      </p:sp>
    </p:spTree>
    <p:extLst>
      <p:ext uri="{BB962C8B-B14F-4D97-AF65-F5344CB8AC3E}">
        <p14:creationId xmlns:p14="http://schemas.microsoft.com/office/powerpoint/2010/main" val="975581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Oui, on pouvait le prévoir. Si </a:t>
            </a:r>
            <a:r>
              <a:rPr lang="fr-FR" b="0" i="1" kern="1200" baseline="0" dirty="0">
                <a:solidFill>
                  <a:schemeClr val="tx1"/>
                </a:solidFill>
                <a:effectLst/>
                <a:latin typeface="Calibri" panose="020F0502020204030204" pitchFamily="34" charset="0"/>
                <a:ea typeface="+mn-ea"/>
                <a:cs typeface="+mn-cs"/>
              </a:rPr>
              <a:t>on inverse les réglettes, cela ne change pas la longueur totale du train. </a:t>
            </a:r>
            <a:r>
              <a:rPr lang="fr-FR" b="0" i="1" u="none" strike="noStrike" kern="1200" cap="none" baseline="0" dirty="0">
                <a:solidFill>
                  <a:schemeClr val="tx1"/>
                </a:solidFill>
                <a:effectLst/>
                <a:latin typeface="Calibri" panose="020F0502020204030204" pitchFamily="34" charset="0"/>
                <a:ea typeface="Calibri"/>
                <a:cs typeface="Calibri"/>
                <a:sym typeface="Calibri"/>
              </a:rPr>
              <a:t>Donc 2</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3 =</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3</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2.</a:t>
            </a:r>
            <a:endParaRPr lang="fr-FR" b="0" i="1"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27</a:t>
            </a:fld>
            <a:endParaRPr lang="fr-FR"/>
          </a:p>
        </p:txBody>
      </p:sp>
    </p:spTree>
    <p:extLst>
      <p:ext uri="{BB962C8B-B14F-4D97-AF65-F5344CB8AC3E}">
        <p14:creationId xmlns:p14="http://schemas.microsoft.com/office/powerpoint/2010/main" val="157429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Dans</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une addition, on peut donc inverser les deux nombres que l’on ajoute, cela ne change pas le résultat.</a:t>
            </a:r>
            <a:endParaRPr lang="fr-FR" b="0" i="1"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3</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2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5 et 2</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3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5 aussi.</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kern="1200" cap="none" dirty="0">
                <a:solidFill>
                  <a:schemeClr val="tx1"/>
                </a:solidFill>
                <a:effectLst/>
                <a:latin typeface="Calibri" panose="020F0502020204030204" pitchFamily="34" charset="0"/>
                <a:ea typeface="Calibri"/>
                <a:cs typeface="Calibri"/>
                <a:sym typeface="Calibri"/>
              </a:rPr>
              <a:t>On a mis une double flèche pour montrer qu’il y a un lien entre ces deux égalités. </a:t>
            </a:r>
            <a:endParaRPr lang="fr-FR" b="0" i="1"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28</a:t>
            </a:fld>
            <a:endParaRPr lang="fr-FR"/>
          </a:p>
        </p:txBody>
      </p:sp>
    </p:spTree>
    <p:extLst>
      <p:ext uri="{BB962C8B-B14F-4D97-AF65-F5344CB8AC3E}">
        <p14:creationId xmlns:p14="http://schemas.microsoft.com/office/powerpoint/2010/main" val="1482942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Prenons un autre exemple. Prenez les réglettes 4 et 6 et placez-les l’une à côté de l’autre pour former un train.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29</a:t>
            </a:fld>
            <a:endParaRPr lang="fr-FR"/>
          </a:p>
        </p:txBody>
      </p:sp>
    </p:spTree>
    <p:extLst>
      <p:ext uri="{BB962C8B-B14F-4D97-AF65-F5344CB8AC3E}">
        <p14:creationId xmlns:p14="http://schemas.microsoft.com/office/powerpoint/2010/main" val="6959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jaune.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a:t>
            </a:fld>
            <a:endParaRPr lang="fr-FR"/>
          </a:p>
        </p:txBody>
      </p:sp>
    </p:spTree>
    <p:extLst>
      <p:ext uri="{BB962C8B-B14F-4D97-AF65-F5344CB8AC3E}">
        <p14:creationId xmlns:p14="http://schemas.microsoft.com/office/powerpoint/2010/main" val="3852482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Trouvez la réglette qui fait la même longueur que ces deux réglettes mises bout à bout. </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Laisser les élèves chercher quelques instants, puis interroger un</a:t>
            </a:r>
            <a:r>
              <a:rPr lang="fr-FR" b="0" i="0" u="none" strike="noStrike" kern="1200" cap="none" baseline="0" dirty="0">
                <a:solidFill>
                  <a:schemeClr val="tx1"/>
                </a:solidFill>
                <a:effectLst/>
                <a:latin typeface="Calibri" panose="020F0502020204030204" pitchFamily="34" charset="0"/>
                <a:ea typeface="Calibri"/>
                <a:cs typeface="Calibri"/>
                <a:sym typeface="Calibri"/>
              </a:rPr>
              <a:t> élève.</a:t>
            </a:r>
            <a:endParaRPr lang="fr-FR" b="0" i="0"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30</a:t>
            </a:fld>
            <a:endParaRPr lang="fr-FR"/>
          </a:p>
        </p:txBody>
      </p:sp>
    </p:spTree>
    <p:extLst>
      <p:ext uri="{BB962C8B-B14F-4D97-AF65-F5344CB8AC3E}">
        <p14:creationId xmlns:p14="http://schemas.microsoft.com/office/powerpoint/2010/main" val="3115819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orange</a:t>
            </a:r>
            <a:r>
              <a:rPr lang="fr-FR" b="0" i="1" kern="1200" baseline="0" dirty="0">
                <a:solidFill>
                  <a:schemeClr val="tx1"/>
                </a:solidFill>
                <a:effectLst/>
                <a:latin typeface="Calibri" panose="020F0502020204030204" pitchFamily="34" charset="0"/>
                <a:ea typeface="+mn-ea"/>
                <a:cs typeface="+mn-cs"/>
              </a:rPr>
              <a:t> et sa valeur est </a:t>
            </a:r>
            <a:r>
              <a:rPr lang="fr-FR" b="0" i="1" kern="1200" dirty="0">
                <a:solidFill>
                  <a:schemeClr val="tx1"/>
                </a:solidFill>
                <a:effectLst/>
                <a:latin typeface="Calibri" panose="020F0502020204030204" pitchFamily="34" charset="0"/>
                <a:ea typeface="+mn-ea"/>
                <a:cs typeface="+mn-cs"/>
              </a:rPr>
              <a:t>10. Écrivez sur</a:t>
            </a:r>
            <a:r>
              <a:rPr lang="fr-FR" b="0" i="1" kern="1200" baseline="0" dirty="0">
                <a:solidFill>
                  <a:schemeClr val="tx1"/>
                </a:solidFill>
                <a:effectLst/>
                <a:latin typeface="Calibri" panose="020F0502020204030204" pitchFamily="34" charset="0"/>
                <a:ea typeface="+mn-ea"/>
                <a:cs typeface="+mn-cs"/>
              </a:rPr>
              <a:t> votre ardoise le calcul que l’on pouvait faire pour trouver la réponse directement.</a:t>
            </a:r>
            <a:endParaRPr lang="fr-FR" b="0" i="1" kern="1200" dirty="0">
              <a:solidFill>
                <a:schemeClr val="tx1"/>
              </a:solidFill>
              <a:effectLst/>
              <a:latin typeface="Calibri" panose="020F0502020204030204" pitchFamily="34" charset="0"/>
              <a:ea typeface="+mn-ea"/>
              <a:cs typeface="+mn-cs"/>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kern="1200" cap="none" dirty="0">
                <a:solidFill>
                  <a:schemeClr val="tx1"/>
                </a:solidFill>
                <a:effectLst/>
                <a:latin typeface="Calibri" panose="020F0502020204030204" pitchFamily="34" charset="0"/>
                <a:ea typeface="Calibri"/>
                <a:cs typeface="Calibri"/>
                <a:sym typeface="Calibri"/>
              </a:rPr>
              <a:t>Laisser quelques instants, puis interroger un élève.</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31</a:t>
            </a:fld>
            <a:endParaRPr lang="fr-FR"/>
          </a:p>
        </p:txBody>
      </p:sp>
    </p:spTree>
    <p:extLst>
      <p:ext uri="{BB962C8B-B14F-4D97-AF65-F5344CB8AC3E}">
        <p14:creationId xmlns:p14="http://schemas.microsoft.com/office/powerpoint/2010/main" val="38009009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Nous avons mis bout à bout les réglettes</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4 et 6</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cela signifie qu’on les ajoute. Cela correspond à l’addition 4</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6. Et 4</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6 =</a:t>
            </a:r>
            <a:r>
              <a:rPr lang="fr-FR" b="0" i="1" kern="1200" dirty="0">
                <a:solidFill>
                  <a:schemeClr val="tx1"/>
                </a:solidFill>
                <a:effectLst/>
                <a:latin typeface="Calibri" panose="020F0502020204030204" pitchFamily="34" charset="0"/>
                <a:ea typeface="+mn-ea"/>
                <a:cs typeface="+mn-cs"/>
              </a:rPr>
              <a:t> </a:t>
            </a:r>
            <a:r>
              <a:rPr lang="fr-FR" b="0" i="1" u="none" strike="noStrike" kern="1200" cap="none" baseline="0" dirty="0">
                <a:solidFill>
                  <a:schemeClr val="tx1"/>
                </a:solidFill>
                <a:effectLst/>
                <a:latin typeface="Calibri" panose="020F0502020204030204" pitchFamily="34" charset="0"/>
                <a:ea typeface="Calibri"/>
                <a:cs typeface="Calibri"/>
                <a:sym typeface="Calibri"/>
              </a:rPr>
              <a:t>10.</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32</a:t>
            </a:fld>
            <a:endParaRPr lang="fr-FR"/>
          </a:p>
        </p:txBody>
      </p:sp>
    </p:spTree>
    <p:extLst>
      <p:ext uri="{BB962C8B-B14F-4D97-AF65-F5344CB8AC3E}">
        <p14:creationId xmlns:p14="http://schemas.microsoft.com/office/powerpoint/2010/main" val="18472182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Et que se passe-t-il si</a:t>
            </a:r>
            <a:r>
              <a:rPr lang="fr-FR" b="0" i="1" kern="1200" baseline="0" dirty="0">
                <a:solidFill>
                  <a:schemeClr val="tx1"/>
                </a:solidFill>
                <a:effectLst/>
                <a:latin typeface="Calibri" panose="020F0502020204030204" pitchFamily="34" charset="0"/>
                <a:ea typeface="+mn-ea"/>
                <a:cs typeface="+mn-cs"/>
              </a:rPr>
              <a:t> on inverse l’ordre des réglettes</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Si on met d’abord la réglette vert foncé, puis la rose</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Quelle réglette obtient-on ? </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Interroger un élève. Faire émerger</a:t>
            </a:r>
            <a:r>
              <a:rPr lang="fr-FR" b="0" i="0" u="none" strike="noStrike" kern="1200" cap="none" baseline="0" dirty="0">
                <a:solidFill>
                  <a:schemeClr val="tx1"/>
                </a:solidFill>
                <a:effectLst/>
                <a:latin typeface="Calibri" panose="020F0502020204030204" pitchFamily="34" charset="0"/>
                <a:ea typeface="Calibri"/>
                <a:cs typeface="Calibri"/>
                <a:sym typeface="Calibri"/>
              </a:rPr>
              <a:t> qu’on doit obtenir la même réglette que dans la composition précédente.</a:t>
            </a:r>
            <a:endParaRPr lang="fr-FR" b="0" i="1" strike="noStrike"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33</a:t>
            </a:fld>
            <a:endParaRPr lang="fr-FR"/>
          </a:p>
        </p:txBody>
      </p:sp>
    </p:spTree>
    <p:extLst>
      <p:ext uri="{BB962C8B-B14F-4D97-AF65-F5344CB8AC3E}">
        <p14:creationId xmlns:p14="http://schemas.microsoft.com/office/powerpoint/2010/main" val="3690147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On obtient aussi la réglette orange. </a:t>
            </a:r>
          </a:p>
          <a:p>
            <a:pPr marL="0"/>
            <a:r>
              <a:rPr lang="fr-FR" b="0" i="1" u="none" strike="noStrike" kern="1200" cap="none" dirty="0">
                <a:solidFill>
                  <a:schemeClr val="tx1"/>
                </a:solidFill>
                <a:effectLst/>
                <a:latin typeface="Calibri" panose="020F0502020204030204" pitchFamily="34" charset="0"/>
                <a:ea typeface="Calibri"/>
                <a:cs typeface="Calibri"/>
                <a:sym typeface="Calibri"/>
              </a:rPr>
              <a:t>Écrivez</a:t>
            </a:r>
            <a:r>
              <a:rPr lang="fr-FR" b="0" i="1" u="none" strike="noStrike" kern="1200" cap="none" baseline="0" dirty="0">
                <a:solidFill>
                  <a:schemeClr val="tx1"/>
                </a:solidFill>
                <a:effectLst/>
                <a:latin typeface="Calibri" panose="020F0502020204030204" pitchFamily="34" charset="0"/>
                <a:ea typeface="Calibri"/>
                <a:cs typeface="Calibri"/>
                <a:sym typeface="Calibri"/>
              </a:rPr>
              <a:t> sur votre ardoise le calcul qui correspond à ce schéma de réglettes.</a:t>
            </a:r>
            <a:r>
              <a:rPr lang="fr-FR" b="0" i="1" u="none" strike="noStrike" kern="1200" cap="none" dirty="0">
                <a:solidFill>
                  <a:schemeClr val="tx1"/>
                </a:solidFill>
                <a:effectLst/>
                <a:latin typeface="Calibri" panose="020F0502020204030204" pitchFamily="34" charset="0"/>
                <a:ea typeface="Calibri"/>
                <a:cs typeface="Calibri"/>
                <a:sym typeface="Calibri"/>
              </a:rPr>
              <a:t>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kern="1200" cap="none" dirty="0">
                <a:solidFill>
                  <a:schemeClr val="tx1"/>
                </a:solidFill>
                <a:effectLst/>
                <a:latin typeface="Calibri" panose="020F0502020204030204" pitchFamily="34" charset="0"/>
                <a:ea typeface="Calibri"/>
                <a:cs typeface="Calibri"/>
                <a:sym typeface="Calibri"/>
              </a:rPr>
              <a:t>Laisser quelques instants,</a:t>
            </a:r>
            <a:r>
              <a:rPr lang="fr-FR" b="0" i="0" u="none" strike="noStrike" kern="1200" cap="none" baseline="0" dirty="0">
                <a:solidFill>
                  <a:schemeClr val="tx1"/>
                </a:solidFill>
                <a:effectLst/>
                <a:latin typeface="Calibri" panose="020F0502020204030204" pitchFamily="34" charset="0"/>
                <a:ea typeface="Calibri"/>
                <a:cs typeface="Calibri"/>
                <a:sym typeface="Calibri"/>
              </a:rPr>
              <a:t> puis 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a:t>
            </a:r>
          </a:p>
          <a:p>
            <a:pPr marL="0"/>
            <a:endParaRPr lang="fr-FR" b="0" i="1" u="none" strike="noStrike" kern="1200" cap="none" dirty="0">
              <a:solidFill>
                <a:schemeClr val="tx1"/>
              </a:solidFill>
              <a:effectLst/>
              <a:latin typeface="Calibri" panose="020F0502020204030204" pitchFamily="34" charset="0"/>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34</a:t>
            </a:fld>
            <a:endParaRPr lang="fr-FR"/>
          </a:p>
        </p:txBody>
      </p:sp>
    </p:spTree>
    <p:extLst>
      <p:ext uri="{BB962C8B-B14F-4D97-AF65-F5344CB8AC3E}">
        <p14:creationId xmlns:p14="http://schemas.microsoft.com/office/powerpoint/2010/main" val="29973216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i="1" kern="1200" dirty="0">
                <a:solidFill>
                  <a:schemeClr val="tx1"/>
                </a:solidFill>
                <a:effectLst/>
                <a:latin typeface="Calibri" panose="020F0502020204030204" pitchFamily="34" charset="0"/>
                <a:ea typeface="+mn-ea"/>
                <a:cs typeface="+mn-cs"/>
              </a:rPr>
              <a:t>6 +</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4 =</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10. </a:t>
            </a:r>
            <a:r>
              <a:rPr lang="fr-FR" b="0" i="1" kern="1200" dirty="0">
                <a:solidFill>
                  <a:schemeClr val="tx1"/>
                </a:solidFill>
                <a:effectLst/>
                <a:latin typeface="Calibri" panose="020F0502020204030204" pitchFamily="34" charset="0"/>
                <a:ea typeface="+mn-ea"/>
                <a:cs typeface="+mn-cs"/>
              </a:rPr>
              <a:t>Ce n’est pas</a:t>
            </a:r>
            <a:r>
              <a:rPr lang="fr-FR" b="0" i="1" kern="1200" baseline="0" dirty="0">
                <a:solidFill>
                  <a:schemeClr val="tx1"/>
                </a:solidFill>
                <a:effectLst/>
                <a:latin typeface="Calibri" panose="020F0502020204030204" pitchFamily="34" charset="0"/>
                <a:ea typeface="+mn-ea"/>
                <a:cs typeface="+mn-cs"/>
              </a:rPr>
              <a:t> le même calcul, mais le résultat est le même. </a:t>
            </a:r>
            <a:endParaRPr lang="fr-FR" i="1" kern="120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Pouvait-on</a:t>
            </a:r>
            <a:r>
              <a:rPr lang="fr-FR" b="0" i="1" kern="1200" baseline="0" dirty="0">
                <a:solidFill>
                  <a:schemeClr val="tx1"/>
                </a:solidFill>
                <a:effectLst/>
                <a:latin typeface="Calibri" panose="020F0502020204030204" pitchFamily="34" charset="0"/>
                <a:ea typeface="+mn-ea"/>
                <a:cs typeface="+mn-cs"/>
              </a:rPr>
              <a:t> le prévoir</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 </a:t>
            </a:r>
            <a:endParaRPr lang="fr-FR" b="0" i="1" kern="120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35</a:t>
            </a:fld>
            <a:endParaRPr lang="fr-FR"/>
          </a:p>
        </p:txBody>
      </p:sp>
    </p:spTree>
    <p:extLst>
      <p:ext uri="{BB962C8B-B14F-4D97-AF65-F5344CB8AC3E}">
        <p14:creationId xmlns:p14="http://schemas.microsoft.com/office/powerpoint/2010/main" val="34737603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sym typeface="Symbol" panose="05050102010706020507" pitchFamily="18" charset="2"/>
              </a:rPr>
              <a:t>Oui, car on a vu qu’on pouvait inverser le</a:t>
            </a:r>
            <a:r>
              <a:rPr lang="fr-FR" b="0" i="1" kern="1200" baseline="0" dirty="0">
                <a:solidFill>
                  <a:schemeClr val="tx1"/>
                </a:solidFill>
                <a:effectLst/>
                <a:latin typeface="Calibri" panose="020F0502020204030204" pitchFamily="34" charset="0"/>
                <a:ea typeface="+mn-ea"/>
                <a:cs typeface="+mn-cs"/>
              </a:rPr>
              <a:t>s réglettes sans que cela ne change la longueur totale. </a:t>
            </a:r>
            <a:r>
              <a:rPr lang="fr-FR" i="1" kern="1200" dirty="0">
                <a:solidFill>
                  <a:schemeClr val="tx1"/>
                </a:solidFill>
                <a:effectLst/>
                <a:latin typeface="Calibri" panose="020F0502020204030204" pitchFamily="34" charset="0"/>
                <a:ea typeface="+mn-ea"/>
                <a:cs typeface="+mn-cs"/>
              </a:rPr>
              <a:t>Donc 4</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6 =</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6</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i="1" kern="1200" dirty="0">
                <a:solidFill>
                  <a:schemeClr val="tx1"/>
                </a:solidFill>
                <a:effectLst/>
                <a:latin typeface="Calibri" panose="020F0502020204030204" pitchFamily="34" charset="0"/>
                <a:ea typeface="+mn-ea"/>
                <a:cs typeface="+mn-cs"/>
              </a:rPr>
              <a:t>4. </a:t>
            </a:r>
            <a:endParaRPr lang="fr-FR"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36</a:t>
            </a:fld>
            <a:endParaRPr lang="fr-FR"/>
          </a:p>
        </p:txBody>
      </p:sp>
    </p:spTree>
    <p:extLst>
      <p:ext uri="{BB962C8B-B14F-4D97-AF65-F5344CB8AC3E}">
        <p14:creationId xmlns:p14="http://schemas.microsoft.com/office/powerpoint/2010/main" val="4291759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Dans une addition, on peut inverser les deux nombres que l’on ajoute, cela ne change pas le résultat.</a:t>
            </a:r>
            <a:endParaRPr lang="fr-FR" b="0" i="1"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4</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6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10 et 6</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4 =</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10 aussi.</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La double flèche montre qu’on peut inverser les deux nombres dans une addition. Rappelez-vous cette propriété très importante qui fonctionne pour toutes les additions.</a:t>
            </a:r>
            <a:endParaRPr lang="fr-FR" b="0" i="1"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37</a:t>
            </a:fld>
            <a:endParaRPr lang="fr-FR"/>
          </a:p>
        </p:txBody>
      </p:sp>
    </p:spTree>
    <p:extLst>
      <p:ext uri="{BB962C8B-B14F-4D97-AF65-F5344CB8AC3E}">
        <p14:creationId xmlns:p14="http://schemas.microsoft.com/office/powerpoint/2010/main" val="3758577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À présent, nous allons </a:t>
            </a:r>
            <a:r>
              <a:rPr lang="fr-FR" b="0" i="1" kern="1200" baseline="0" dirty="0">
                <a:solidFill>
                  <a:schemeClr val="tx1"/>
                </a:solidFill>
                <a:effectLst/>
                <a:latin typeface="Calibri" panose="020F0502020204030204" pitchFamily="34" charset="0"/>
                <a:ea typeface="+mn-ea"/>
                <a:cs typeface="+mn-cs"/>
              </a:rPr>
              <a:t>faire des trains qui vont avoir plus de deux réglettes</a:t>
            </a:r>
            <a:r>
              <a:rPr lang="fr-FR" b="0" i="1" kern="1200" dirty="0">
                <a:solidFill>
                  <a:schemeClr val="tx1"/>
                </a:solidFill>
                <a:effectLst/>
                <a:latin typeface="Calibri" panose="020F0502020204030204" pitchFamily="34" charset="0"/>
                <a:ea typeface="+mn-ea"/>
                <a:cs typeface="+mn-cs"/>
              </a:rPr>
              <a:t>.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kern="1200" dirty="0">
                <a:solidFill>
                  <a:schemeClr val="tx1"/>
                </a:solidFill>
                <a:effectLst/>
                <a:latin typeface="Calibri" panose="020F0502020204030204" pitchFamily="34" charset="0"/>
                <a:ea typeface="+mn-ea"/>
                <a:cs typeface="+mn-cs"/>
              </a:rPr>
              <a:t>Prenez la réglette 4, la réglette 1 et</a:t>
            </a:r>
            <a:r>
              <a:rPr lang="fr-FR" b="0" i="1" kern="1200" baseline="0" dirty="0">
                <a:solidFill>
                  <a:schemeClr val="tx1"/>
                </a:solidFill>
                <a:effectLst/>
                <a:latin typeface="Calibri" panose="020F0502020204030204" pitchFamily="34" charset="0"/>
                <a:ea typeface="+mn-ea"/>
                <a:cs typeface="+mn-cs"/>
              </a:rPr>
              <a:t> la réglette</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3.</a:t>
            </a:r>
            <a:r>
              <a:rPr lang="fr-FR" b="0" i="1" u="none" strike="noStrike" kern="1200" cap="none" dirty="0">
                <a:solidFill>
                  <a:schemeClr val="tx1"/>
                </a:solidFill>
                <a:effectLst/>
                <a:latin typeface="Calibri" panose="020F0502020204030204" pitchFamily="34" charset="0"/>
                <a:ea typeface="Calibri"/>
                <a:cs typeface="Calibri"/>
                <a:sym typeface="Calibri"/>
              </a:rPr>
              <a:t> Placez-les bout à bout pour former un train. </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38</a:t>
            </a:fld>
            <a:endParaRPr lang="fr-FR"/>
          </a:p>
        </p:txBody>
      </p:sp>
    </p:spTree>
    <p:extLst>
      <p:ext uri="{BB962C8B-B14F-4D97-AF65-F5344CB8AC3E}">
        <p14:creationId xmlns:p14="http://schemas.microsoft.com/office/powerpoint/2010/main" val="26111908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Trouvez la réglette qui fait la même longueur que ces trois réglettes mises bout à bout. </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Laisser les élèves chercher quelques instants, puis interroger un</a:t>
            </a:r>
            <a:r>
              <a:rPr lang="fr-FR" b="0" i="0" u="none" strike="noStrike" kern="1200" cap="none" baseline="0" dirty="0">
                <a:solidFill>
                  <a:schemeClr val="tx1"/>
                </a:solidFill>
                <a:effectLst/>
                <a:latin typeface="Calibri" panose="020F0502020204030204" pitchFamily="34" charset="0"/>
                <a:ea typeface="Calibri"/>
                <a:cs typeface="Calibri"/>
                <a:sym typeface="Calibri"/>
              </a:rPr>
              <a:t> élève.</a:t>
            </a:r>
            <a:endParaRPr lang="fr-FR" b="0" i="0"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39</a:t>
            </a:fld>
            <a:endParaRPr lang="fr-FR"/>
          </a:p>
        </p:txBody>
      </p:sp>
    </p:spTree>
    <p:extLst>
      <p:ext uri="{BB962C8B-B14F-4D97-AF65-F5344CB8AC3E}">
        <p14:creationId xmlns:p14="http://schemas.microsoft.com/office/powerpoint/2010/main" val="51903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6972F-B63B-5F57-DF14-5980D12F6D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E133C4F-26DA-ADF8-819E-56A8C068E9E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A9450F-EB05-545A-D986-92336FDE27EE}"/>
              </a:ext>
            </a:extLst>
          </p:cNvPr>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Montrez la réglette </a:t>
            </a:r>
            <a:r>
              <a:rPr lang="fr-FR" i="1" dirty="0">
                <a:latin typeface="Calibri" panose="020F0502020204030204" pitchFamily="34" charset="0"/>
              </a:rPr>
              <a:t>10</a:t>
            </a:r>
            <a:r>
              <a:rPr lang="fr-FR" b="0" i="1" kern="1200" dirty="0">
                <a:solidFill>
                  <a:schemeClr val="tx1"/>
                </a:solidFill>
                <a:effectLst/>
                <a:latin typeface="Calibri" panose="020F0502020204030204" pitchFamily="34" charset="0"/>
                <a:ea typeface="+mn-ea"/>
                <a:cs typeface="+mn-cs"/>
              </a:rPr>
              <a:t>. </a:t>
            </a:r>
            <a:endParaRPr lang="fr-FR" dirty="0">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350E3336-8C07-3216-1C91-4499ED552FD9}"/>
              </a:ext>
            </a:extLst>
          </p:cNvPr>
          <p:cNvSpPr>
            <a:spLocks noGrp="1"/>
          </p:cNvSpPr>
          <p:nvPr>
            <p:ph type="sldNum" sz="quarter" idx="5"/>
          </p:nvPr>
        </p:nvSpPr>
        <p:spPr/>
        <p:txBody>
          <a:bodyPr/>
          <a:lstStyle/>
          <a:p>
            <a:fld id="{0F5038E3-B7CF-455E-96F4-A4DE1B143443}" type="slidenum">
              <a:rPr lang="fr-FR" smtClean="0"/>
              <a:pPr/>
              <a:t>4</a:t>
            </a:fld>
            <a:endParaRPr lang="fr-FR"/>
          </a:p>
        </p:txBody>
      </p:sp>
    </p:spTree>
    <p:extLst>
      <p:ext uri="{BB962C8B-B14F-4D97-AF65-F5344CB8AC3E}">
        <p14:creationId xmlns:p14="http://schemas.microsoft.com/office/powerpoint/2010/main" val="20138374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C’est la réglette marron</a:t>
            </a:r>
            <a:r>
              <a:rPr lang="fr-FR" b="0" i="1" u="none" strike="noStrike" kern="1200" cap="none" baseline="0" dirty="0">
                <a:solidFill>
                  <a:schemeClr val="tx1"/>
                </a:solidFill>
                <a:effectLst/>
                <a:latin typeface="Calibri" panose="020F0502020204030204" pitchFamily="34" charset="0"/>
                <a:ea typeface="Calibri"/>
                <a:cs typeface="Calibri"/>
                <a:sym typeface="Calibri"/>
              </a:rPr>
              <a:t> et sa valeur est </a:t>
            </a:r>
            <a:r>
              <a:rPr lang="fr-FR" b="0" i="1" u="none" strike="noStrike" kern="1200" cap="none" dirty="0">
                <a:solidFill>
                  <a:schemeClr val="tx1"/>
                </a:solidFill>
                <a:effectLst/>
                <a:latin typeface="Calibri" panose="020F0502020204030204" pitchFamily="34" charset="0"/>
                <a:ea typeface="Calibri"/>
                <a:cs typeface="Calibri"/>
                <a:sym typeface="Calibri"/>
              </a:rPr>
              <a:t>8. Est-ce qu’on pouvait la trouver directement par un calcul</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Oui. </a:t>
            </a:r>
          </a:p>
          <a:p>
            <a:pPr marL="0"/>
            <a:r>
              <a:rPr lang="fr-FR" b="0" i="1" u="none" strike="noStrike" kern="1200" cap="none" dirty="0">
                <a:solidFill>
                  <a:schemeClr val="tx1"/>
                </a:solidFill>
                <a:effectLst/>
                <a:latin typeface="Calibri" panose="020F0502020204030204" pitchFamily="34" charset="0"/>
                <a:ea typeface="Calibri"/>
                <a:cs typeface="Calibri"/>
                <a:sym typeface="Calibri"/>
              </a:rPr>
              <a:t>Lequel</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Écrivez</a:t>
            </a:r>
            <a:r>
              <a:rPr lang="fr-FR" b="0" i="1" u="none" strike="noStrike" kern="1200" cap="none" baseline="0" dirty="0">
                <a:solidFill>
                  <a:schemeClr val="tx1"/>
                </a:solidFill>
                <a:effectLst/>
                <a:latin typeface="Calibri" panose="020F0502020204030204" pitchFamily="34" charset="0"/>
                <a:ea typeface="Calibri"/>
                <a:cs typeface="Calibri"/>
                <a:sym typeface="Calibri"/>
              </a:rPr>
              <a:t> ce calcul sur votre ardoise.</a:t>
            </a:r>
            <a:endParaRPr lang="fr-FR" b="0" i="1"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40</a:t>
            </a:fld>
            <a:endParaRPr lang="fr-FR"/>
          </a:p>
        </p:txBody>
      </p:sp>
    </p:spTree>
    <p:extLst>
      <p:ext uri="{BB962C8B-B14F-4D97-AF65-F5344CB8AC3E}">
        <p14:creationId xmlns:p14="http://schemas.microsoft.com/office/powerpoint/2010/main" val="95277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Nous avons mis bout à bout les réglettes</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4 ;</a:t>
            </a:r>
            <a:r>
              <a:rPr lang="fr-FR" b="0" i="1" u="none" strike="noStrike" kern="1200" cap="none" baseline="0" dirty="0">
                <a:solidFill>
                  <a:schemeClr val="tx1"/>
                </a:solidFill>
                <a:effectLst/>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1 et 3</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 cela signifie qu’on les ajoute. Cela correspond à l’addition 4</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1 +</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3.</a:t>
            </a:r>
          </a:p>
          <a:p>
            <a:pPr marL="0"/>
            <a:r>
              <a:rPr lang="fr-FR" b="0" i="0" u="none" strike="noStrike" kern="1200" cap="none" dirty="0">
                <a:solidFill>
                  <a:schemeClr val="tx1"/>
                </a:solidFill>
                <a:effectLst/>
                <a:latin typeface="Calibri" panose="020F0502020204030204" pitchFamily="34" charset="0"/>
                <a:ea typeface="Calibri"/>
                <a:cs typeface="Calibri"/>
                <a:sym typeface="Calibri"/>
              </a:rPr>
              <a:t>Interroger un élève sur le résultat.</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41</a:t>
            </a:fld>
            <a:endParaRPr lang="fr-FR"/>
          </a:p>
        </p:txBody>
      </p:sp>
    </p:spTree>
    <p:extLst>
      <p:ext uri="{BB962C8B-B14F-4D97-AF65-F5344CB8AC3E}">
        <p14:creationId xmlns:p14="http://schemas.microsoft.com/office/powerpoint/2010/main" val="28298055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u="none" strike="noStrike" kern="1200" cap="none" dirty="0">
                <a:solidFill>
                  <a:schemeClr val="tx1"/>
                </a:solidFill>
                <a:effectLst/>
                <a:latin typeface="Calibri" panose="020F0502020204030204" pitchFamily="34" charset="0"/>
                <a:ea typeface="Calibri"/>
                <a:cs typeface="Calibri"/>
                <a:sym typeface="Calibri"/>
              </a:rPr>
              <a:t>4</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1 +</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3 =</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8. Cela</a:t>
            </a:r>
            <a:r>
              <a:rPr lang="fr-FR" b="0" i="1" u="none" strike="noStrike" kern="1200" cap="none" baseline="0" dirty="0">
                <a:solidFill>
                  <a:schemeClr val="tx1"/>
                </a:solidFill>
                <a:effectLst/>
                <a:latin typeface="Calibri" panose="020F0502020204030204" pitchFamily="34" charset="0"/>
                <a:ea typeface="Calibri"/>
                <a:cs typeface="Calibri"/>
                <a:sym typeface="Calibri"/>
              </a:rPr>
              <a:t> correspond bien à la réglette marron.</a:t>
            </a:r>
            <a:endParaRPr lang="fr-FR" b="0" i="0" u="none" strike="noStrike" kern="1200" cap="none" dirty="0">
              <a:solidFill>
                <a:schemeClr val="tx1"/>
              </a:solidFill>
              <a:effectLst/>
              <a:latin typeface="Calibri" panose="020F0502020204030204" pitchFamily="34" charset="0"/>
              <a:ea typeface="Calibri"/>
              <a:cs typeface="Calibri"/>
              <a:sym typeface="Calibri"/>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42</a:t>
            </a:fld>
            <a:endParaRPr lang="fr-FR"/>
          </a:p>
        </p:txBody>
      </p:sp>
    </p:spTree>
    <p:extLst>
      <p:ext uri="{BB962C8B-B14F-4D97-AF65-F5344CB8AC3E}">
        <p14:creationId xmlns:p14="http://schemas.microsoft.com/office/powerpoint/2010/main" val="33011659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Nous avons vu qu’il y avait 10 réglettes et que leurs valeurs allaient de 1 à 10. Mais il existe des nombres plus grands que 10.</a:t>
            </a:r>
          </a:p>
          <a:p>
            <a:pPr marL="0"/>
            <a:r>
              <a:rPr lang="fr-FR" b="0" i="1" kern="1200" dirty="0">
                <a:solidFill>
                  <a:schemeClr val="tx1"/>
                </a:solidFill>
                <a:effectLst/>
                <a:latin typeface="Calibri" panose="020F0502020204030204" pitchFamily="34" charset="0"/>
                <a:ea typeface="+mn-ea"/>
                <a:cs typeface="+mn-cs"/>
              </a:rPr>
              <a:t>Comment pourrait-on former</a:t>
            </a:r>
            <a:r>
              <a:rPr lang="fr-FR" b="0" i="1" kern="1200" baseline="0" dirty="0">
                <a:solidFill>
                  <a:schemeClr val="tx1"/>
                </a:solidFill>
                <a:effectLst/>
                <a:latin typeface="Calibri" panose="020F0502020204030204" pitchFamily="34" charset="0"/>
                <a:ea typeface="+mn-ea"/>
                <a:cs typeface="+mn-cs"/>
              </a:rPr>
              <a:t> 11 avec des réglettes</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mn-ea"/>
              <a:cs typeface="+mn-cs"/>
            </a:endParaRP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Faire</a:t>
            </a:r>
            <a:r>
              <a:rPr lang="fr-FR" b="0" i="0" u="none" strike="noStrike" kern="1200" cap="none" baseline="0" dirty="0">
                <a:solidFill>
                  <a:schemeClr val="tx1"/>
                </a:solidFill>
                <a:effectLst/>
                <a:latin typeface="Calibri" panose="020F0502020204030204" pitchFamily="34" charset="0"/>
                <a:ea typeface="Calibri"/>
                <a:cs typeface="Calibri"/>
                <a:sym typeface="Calibri"/>
              </a:rPr>
              <a:t> émerger que 11</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10</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1, donc que pour obtenir un train de longueur</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11, on place bout à bout la réglette</a:t>
            </a:r>
            <a:r>
              <a:rPr lang="fr-FR" baseline="0" dirty="0">
                <a:latin typeface="Calibri" panose="020F0502020204030204" pitchFamily="34" charset="0"/>
              </a:rPr>
              <a:t> </a:t>
            </a:r>
            <a:r>
              <a:rPr lang="fr-FR" b="0" i="0" u="none" strike="noStrike" kern="1200" cap="none" baseline="0" dirty="0">
                <a:solidFill>
                  <a:schemeClr val="tx1"/>
                </a:solidFill>
                <a:effectLst/>
                <a:latin typeface="Calibri" panose="020F0502020204030204" pitchFamily="34" charset="0"/>
                <a:ea typeface="Calibri"/>
                <a:cs typeface="Calibri"/>
                <a:sym typeface="Calibri"/>
              </a:rPr>
              <a:t>10 et </a:t>
            </a:r>
            <a:r>
              <a:rPr lang="fr-FR" b="0" i="0" u="none" strike="noStrike" kern="1200" cap="none" baseline="0">
                <a:solidFill>
                  <a:schemeClr val="tx1"/>
                </a:solidFill>
                <a:effectLst/>
                <a:latin typeface="Calibri" panose="020F0502020204030204" pitchFamily="34" charset="0"/>
                <a:ea typeface="Calibri"/>
                <a:cs typeface="Calibri"/>
                <a:sym typeface="Calibri"/>
              </a:rPr>
              <a:t>la réglette</a:t>
            </a:r>
            <a:r>
              <a:rPr lang="fr-FR" baseline="0">
                <a:latin typeface="Calibri" panose="020F0502020204030204" pitchFamily="34" charset="0"/>
              </a:rPr>
              <a:t> </a:t>
            </a:r>
            <a:r>
              <a:rPr lang="fr-FR" b="0" i="0" u="none" strike="noStrike" kern="1200" cap="none" baseline="0">
                <a:solidFill>
                  <a:schemeClr val="tx1"/>
                </a:solidFill>
                <a:effectLst/>
                <a:latin typeface="Calibri" panose="020F0502020204030204" pitchFamily="34" charset="0"/>
                <a:ea typeface="Calibri"/>
                <a:cs typeface="Calibri"/>
                <a:sym typeface="Calibri"/>
              </a:rPr>
              <a:t>1</a:t>
            </a:r>
            <a:r>
              <a:rPr lang="fr-FR" b="0" i="0" u="none" strike="noStrike" kern="1200" cap="none" baseline="0" dirty="0">
                <a:solidFill>
                  <a:schemeClr val="tx1"/>
                </a:solidFill>
                <a:effectLst/>
                <a:latin typeface="Calibri" panose="020F0502020204030204" pitchFamily="34" charset="0"/>
                <a:ea typeface="Calibri"/>
                <a:cs typeface="Calibri"/>
                <a:sym typeface="Calibri"/>
              </a:rPr>
              <a:t>.</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43</a:t>
            </a:fld>
            <a:endParaRPr lang="fr-FR"/>
          </a:p>
        </p:txBody>
      </p:sp>
    </p:spTree>
    <p:extLst>
      <p:ext uri="{BB962C8B-B14F-4D97-AF65-F5344CB8AC3E}">
        <p14:creationId xmlns:p14="http://schemas.microsoft.com/office/powerpoint/2010/main" val="23305372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La longueur</a:t>
            </a:r>
            <a:r>
              <a:rPr lang="fr-FR" b="0" i="1" kern="1200" baseline="0" dirty="0">
                <a:solidFill>
                  <a:schemeClr val="tx1"/>
                </a:solidFill>
                <a:effectLst/>
                <a:latin typeface="Calibri" panose="020F0502020204030204" pitchFamily="34" charset="0"/>
                <a:ea typeface="+mn-ea"/>
                <a:cs typeface="+mn-cs"/>
              </a:rPr>
              <a:t> de ce train est 11. Il y a 1</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dizaine et 1</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unité restante. On n’a pas besoin d’effectuer le calcul.</a:t>
            </a:r>
          </a:p>
          <a:p>
            <a:pPr marL="0"/>
            <a:r>
              <a:rPr lang="fr-FR" b="0" i="1" kern="1200" dirty="0">
                <a:solidFill>
                  <a:schemeClr val="tx1"/>
                </a:solidFill>
                <a:effectLst/>
                <a:latin typeface="Calibri" panose="020F0502020204030204" pitchFamily="34" charset="0"/>
                <a:ea typeface="+mn-ea"/>
                <a:cs typeface="+mn-cs"/>
              </a:rPr>
              <a:t>Comment pourrait-on former</a:t>
            </a:r>
            <a:r>
              <a:rPr lang="fr-FR" b="0" i="1" kern="1200" baseline="0" dirty="0">
                <a:solidFill>
                  <a:schemeClr val="tx1"/>
                </a:solidFill>
                <a:effectLst/>
                <a:latin typeface="Calibri" panose="020F0502020204030204" pitchFamily="34" charset="0"/>
                <a:ea typeface="+mn-ea"/>
                <a:cs typeface="+mn-cs"/>
              </a:rPr>
              <a:t> 12</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mn-ea"/>
              <a:cs typeface="+mn-cs"/>
            </a:endParaRP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Même démarche. 12</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10</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2.</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44</a:t>
            </a:fld>
            <a:endParaRPr lang="fr-FR"/>
          </a:p>
        </p:txBody>
      </p:sp>
    </p:spTree>
    <p:extLst>
      <p:ext uri="{BB962C8B-B14F-4D97-AF65-F5344CB8AC3E}">
        <p14:creationId xmlns:p14="http://schemas.microsoft.com/office/powerpoint/2010/main" val="19520975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La longueur</a:t>
            </a:r>
            <a:r>
              <a:rPr lang="fr-FR" b="0" i="1" kern="1200" baseline="0" dirty="0">
                <a:solidFill>
                  <a:schemeClr val="tx1"/>
                </a:solidFill>
                <a:effectLst/>
                <a:latin typeface="Calibri" panose="020F0502020204030204" pitchFamily="34" charset="0"/>
                <a:ea typeface="+mn-ea"/>
                <a:cs typeface="+mn-cs"/>
              </a:rPr>
              <a:t> de ce train est 12.</a:t>
            </a:r>
            <a:endParaRPr lang="fr-FR" b="0" i="1" kern="1200" dirty="0">
              <a:solidFill>
                <a:schemeClr val="tx1"/>
              </a:solidFill>
              <a:effectLst/>
              <a:latin typeface="Calibri" panose="020F0502020204030204" pitchFamily="34" charset="0"/>
              <a:ea typeface="+mn-ea"/>
              <a:cs typeface="+mn-cs"/>
            </a:endParaRPr>
          </a:p>
          <a:p>
            <a:pPr marL="0"/>
            <a:r>
              <a:rPr lang="fr-FR" b="0" i="1" kern="1200" dirty="0">
                <a:solidFill>
                  <a:schemeClr val="tx1"/>
                </a:solidFill>
                <a:effectLst/>
                <a:latin typeface="Calibri" panose="020F0502020204030204" pitchFamily="34" charset="0"/>
                <a:ea typeface="+mn-ea"/>
                <a:cs typeface="+mn-cs"/>
              </a:rPr>
              <a:t>Comment pourrait-on former</a:t>
            </a:r>
            <a:r>
              <a:rPr lang="fr-FR" b="0" i="1" kern="1200" baseline="0" dirty="0">
                <a:solidFill>
                  <a:schemeClr val="tx1"/>
                </a:solidFill>
                <a:effectLst/>
                <a:latin typeface="Calibri" panose="020F0502020204030204" pitchFamily="34" charset="0"/>
                <a:ea typeface="+mn-ea"/>
                <a:cs typeface="+mn-cs"/>
              </a:rPr>
              <a:t> 13</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mn-ea"/>
              <a:cs typeface="+mn-cs"/>
            </a:endParaRP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Même démarche. 13</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10</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3.</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45</a:t>
            </a:fld>
            <a:endParaRPr lang="fr-FR"/>
          </a:p>
        </p:txBody>
      </p:sp>
    </p:spTree>
    <p:extLst>
      <p:ext uri="{BB962C8B-B14F-4D97-AF65-F5344CB8AC3E}">
        <p14:creationId xmlns:p14="http://schemas.microsoft.com/office/powerpoint/2010/main" val="24482157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La longueur</a:t>
            </a:r>
            <a:r>
              <a:rPr lang="fr-FR" b="0" i="1" kern="1200" baseline="0" dirty="0">
                <a:solidFill>
                  <a:schemeClr val="tx1"/>
                </a:solidFill>
                <a:effectLst/>
                <a:latin typeface="Calibri" panose="020F0502020204030204" pitchFamily="34" charset="0"/>
                <a:ea typeface="+mn-ea"/>
                <a:cs typeface="+mn-cs"/>
              </a:rPr>
              <a:t> de ce train est 13.</a:t>
            </a:r>
            <a:endParaRPr lang="fr-FR" b="0" i="1" kern="1200" dirty="0">
              <a:solidFill>
                <a:schemeClr val="tx1"/>
              </a:solidFill>
              <a:effectLst/>
              <a:latin typeface="Calibri" panose="020F0502020204030204" pitchFamily="34" charset="0"/>
              <a:ea typeface="+mn-ea"/>
              <a:cs typeface="+mn-cs"/>
            </a:endParaRPr>
          </a:p>
          <a:p>
            <a:pPr marL="0"/>
            <a:r>
              <a:rPr lang="fr-FR" b="0" i="1" kern="1200" dirty="0">
                <a:solidFill>
                  <a:schemeClr val="tx1"/>
                </a:solidFill>
                <a:effectLst/>
                <a:latin typeface="Calibri" panose="020F0502020204030204" pitchFamily="34" charset="0"/>
                <a:ea typeface="+mn-ea"/>
                <a:cs typeface="+mn-cs"/>
              </a:rPr>
              <a:t>On peut poursuivre ainsi. Comment pourrait-on former</a:t>
            </a:r>
            <a:r>
              <a:rPr lang="fr-FR" b="0" i="1" kern="1200" baseline="0" dirty="0">
                <a:solidFill>
                  <a:schemeClr val="tx1"/>
                </a:solidFill>
                <a:effectLst/>
                <a:latin typeface="Calibri" panose="020F0502020204030204" pitchFamily="34" charset="0"/>
                <a:ea typeface="+mn-ea"/>
                <a:cs typeface="+mn-cs"/>
              </a:rPr>
              <a:t> 20</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mn-ea"/>
              <a:cs typeface="+mn-cs"/>
            </a:endParaRP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46</a:t>
            </a:fld>
            <a:endParaRPr lang="fr-FR"/>
          </a:p>
        </p:txBody>
      </p:sp>
    </p:spTree>
    <p:extLst>
      <p:ext uri="{BB962C8B-B14F-4D97-AF65-F5344CB8AC3E}">
        <p14:creationId xmlns:p14="http://schemas.microsoft.com/office/powerpoint/2010/main" val="3350241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Pour former 20, on place 2 réglettes 10</a:t>
            </a:r>
            <a:r>
              <a:rPr lang="fr-FR" b="0" i="1" kern="1200" baseline="0" dirty="0">
                <a:solidFill>
                  <a:schemeClr val="tx1"/>
                </a:solidFill>
                <a:effectLst/>
                <a:latin typeface="Calibri" panose="020F0502020204030204" pitchFamily="34" charset="0"/>
                <a:ea typeface="+mn-ea"/>
                <a:cs typeface="+mn-cs"/>
              </a:rPr>
              <a:t> bout à bout; car 20, c’est 2</a:t>
            </a:r>
            <a:r>
              <a:rPr lang="fr-FR" b="0" i="1" kern="120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dizaines.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u="none" strike="noStrike" kern="1200" cap="none" dirty="0">
                <a:solidFill>
                  <a:schemeClr val="tx1"/>
                </a:solidFill>
                <a:effectLst/>
                <a:latin typeface="Calibri" panose="020F0502020204030204" pitchFamily="34" charset="0"/>
                <a:ea typeface="Calibri"/>
                <a:cs typeface="Calibri"/>
                <a:sym typeface="Calibri"/>
              </a:rPr>
              <a:t>Faire remarquer que 20, c’est aussi 10</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a:t>
            </a:r>
            <a:r>
              <a:rPr lang="fr-FR" baseline="0" dirty="0">
                <a:latin typeface="Calibri" panose="020F0502020204030204" pitchFamily="34" charset="0"/>
              </a:rPr>
              <a:t> </a:t>
            </a:r>
            <a:r>
              <a:rPr lang="fr-FR" b="0" i="0" u="none" strike="noStrike" kern="1200" cap="none" dirty="0">
                <a:solidFill>
                  <a:schemeClr val="tx1"/>
                </a:solidFill>
                <a:effectLst/>
                <a:latin typeface="Calibri" panose="020F0502020204030204" pitchFamily="34" charset="0"/>
                <a:ea typeface="Calibri"/>
                <a:cs typeface="Calibri"/>
                <a:sym typeface="Calibri"/>
              </a:rPr>
              <a:t>10.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kern="1200" cap="none" dirty="0">
                <a:solidFill>
                  <a:schemeClr val="tx1"/>
                </a:solidFill>
                <a:effectLst/>
                <a:latin typeface="Calibri" panose="020F0502020204030204" pitchFamily="34" charset="0"/>
                <a:ea typeface="+mn-ea"/>
                <a:cs typeface="Calibri"/>
                <a:sym typeface="Calibri"/>
              </a:rPr>
              <a:t>On peut ainsi former tous les nombres. Il suffit d’avoir assez de réglettes.</a:t>
            </a:r>
            <a:endParaRPr lang="fr-FR" b="0" i="1" kern="1200" dirty="0">
              <a:solidFill>
                <a:schemeClr val="tx1"/>
              </a:solidFill>
              <a:effectLst/>
              <a:latin typeface="Calibri" panose="020F0502020204030204" pitchFamily="34" charset="0"/>
              <a:ea typeface="+mn-ea"/>
              <a:cs typeface="+mn-cs"/>
            </a:endParaRPr>
          </a:p>
          <a:p>
            <a:pPr marL="0"/>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47</a:t>
            </a:fld>
            <a:endParaRPr lang="fr-FR"/>
          </a:p>
        </p:txBody>
      </p:sp>
    </p:spTree>
    <p:extLst>
      <p:ext uri="{BB962C8B-B14F-4D97-AF65-F5344CB8AC3E}">
        <p14:creationId xmlns:p14="http://schemas.microsoft.com/office/powerpoint/2010/main" val="31512932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Maintenant, voici un</a:t>
            </a:r>
            <a:r>
              <a:rPr lang="fr-FR" b="0" i="1" kern="1200" baseline="0" dirty="0">
                <a:solidFill>
                  <a:schemeClr val="tx1"/>
                </a:solidFill>
                <a:effectLst/>
                <a:latin typeface="Calibri" panose="020F0502020204030204" pitchFamily="34" charset="0"/>
                <a:ea typeface="+mn-ea"/>
                <a:cs typeface="+mn-cs"/>
              </a:rPr>
              <a:t> train de réglettes. Écrivez sur votre ardoise la valeur qui correspond.</a:t>
            </a:r>
            <a:r>
              <a:rPr lang="fr-FR" b="0" i="1" kern="1200" dirty="0">
                <a:solidFill>
                  <a:schemeClr val="tx1"/>
                </a:solidFill>
                <a:effectLst/>
                <a:latin typeface="Calibri" panose="020F0502020204030204" pitchFamily="34" charset="0"/>
                <a:ea typeface="+mn-ea"/>
                <a:cs typeface="+mn-cs"/>
              </a:rPr>
              <a:t> </a:t>
            </a: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48</a:t>
            </a:fld>
            <a:endParaRPr lang="fr-FR"/>
          </a:p>
        </p:txBody>
      </p:sp>
    </p:spTree>
    <p:extLst>
      <p:ext uri="{BB962C8B-B14F-4D97-AF65-F5344CB8AC3E}">
        <p14:creationId xmlns:p14="http://schemas.microsoft.com/office/powerpoint/2010/main" val="23041947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Nous avons mis bout à bout les réglettes 2</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réglettes</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10 et la réglette</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6, cela signifie qu’on a 2</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dizaines et 6</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unités. </a:t>
            </a:r>
          </a:p>
          <a:p>
            <a:pPr marL="0"/>
            <a:r>
              <a:rPr lang="fr-FR" b="0" i="1" u="none" strike="noStrike" kern="1200" cap="none" dirty="0">
                <a:solidFill>
                  <a:schemeClr val="tx1"/>
                </a:solidFill>
                <a:effectLst/>
                <a:latin typeface="Calibri" panose="020F0502020204030204" pitchFamily="34" charset="0"/>
                <a:ea typeface="Calibri"/>
                <a:cs typeface="Calibri"/>
                <a:sym typeface="Calibri"/>
              </a:rPr>
              <a:t>Cela correspond au nombre</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26.</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49</a:t>
            </a:fld>
            <a:endParaRPr lang="fr-FR"/>
          </a:p>
        </p:txBody>
      </p:sp>
    </p:spTree>
    <p:extLst>
      <p:ext uri="{BB962C8B-B14F-4D97-AF65-F5344CB8AC3E}">
        <p14:creationId xmlns:p14="http://schemas.microsoft.com/office/powerpoint/2010/main" val="407083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plus grande réglette, elle est</a:t>
            </a:r>
            <a:r>
              <a:rPr lang="fr-FR" b="0" i="1"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mn-cs"/>
              </a:rPr>
              <a:t>orange. </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a:t>
            </a:fld>
            <a:endParaRPr lang="fr-FR"/>
          </a:p>
        </p:txBody>
      </p:sp>
    </p:spTree>
    <p:extLst>
      <p:ext uri="{BB962C8B-B14F-4D97-AF65-F5344CB8AC3E}">
        <p14:creationId xmlns:p14="http://schemas.microsoft.com/office/powerpoint/2010/main" val="15799855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Voici un autre train. Écrivez </a:t>
            </a:r>
            <a:r>
              <a:rPr lang="fr-FR" b="0" i="1" kern="1200" baseline="0" dirty="0">
                <a:solidFill>
                  <a:schemeClr val="tx1"/>
                </a:solidFill>
                <a:effectLst/>
                <a:latin typeface="Calibri" panose="020F0502020204030204" pitchFamily="34" charset="0"/>
                <a:ea typeface="+mn-ea"/>
                <a:cs typeface="+mn-cs"/>
              </a:rPr>
              <a:t>sur votre ardoise la valeur qui correspond.</a:t>
            </a:r>
            <a:r>
              <a:rPr lang="fr-FR" b="0" i="1" kern="1200" dirty="0">
                <a:solidFill>
                  <a:schemeClr val="tx1"/>
                </a:solidFill>
                <a:effectLst/>
                <a:latin typeface="Calibri" panose="020F0502020204030204" pitchFamily="34" charset="0"/>
                <a:ea typeface="+mn-ea"/>
                <a:cs typeface="+mn-cs"/>
              </a:rPr>
              <a:t> </a:t>
            </a:r>
          </a:p>
          <a:p>
            <a:pPr marL="0"/>
            <a:r>
              <a:rPr lang="fr-FR" b="0" i="0" kern="1200" dirty="0">
                <a:solidFill>
                  <a:schemeClr val="tx1"/>
                </a:solidFill>
                <a:effectLst/>
                <a:latin typeface="Calibri" panose="020F0502020204030204" pitchFamily="34" charset="0"/>
                <a:ea typeface="+mn-ea"/>
                <a:cs typeface="+mn-cs"/>
              </a:rPr>
              <a:t>Laisser quelques instants</a:t>
            </a:r>
            <a:r>
              <a:rPr lang="fr-FR" b="0" i="0" kern="1200" baseline="0" dirty="0">
                <a:solidFill>
                  <a:schemeClr val="tx1"/>
                </a:solidFill>
                <a:effectLst/>
                <a:latin typeface="Calibri" panose="020F0502020204030204" pitchFamily="34" charset="0"/>
                <a:ea typeface="+mn-ea"/>
                <a:cs typeface="+mn-cs"/>
              </a:rPr>
              <a:t>, puis </a:t>
            </a:r>
            <a:r>
              <a:rPr lang="fr-FR" b="0" i="0" u="none" strike="noStrike" kern="1200" cap="none" baseline="0" dirty="0">
                <a:solidFill>
                  <a:schemeClr val="tx1"/>
                </a:solidFill>
                <a:effectLst/>
                <a:latin typeface="Calibri" panose="020F0502020204030204" pitchFamily="34" charset="0"/>
                <a:ea typeface="+mn-ea"/>
                <a:cs typeface="Calibri"/>
                <a:sym typeface="Calibri"/>
              </a:rPr>
              <a:t>i</a:t>
            </a:r>
            <a:r>
              <a:rPr lang="fr-FR" b="0" i="0" u="none" strike="noStrike" kern="1200" cap="none" dirty="0">
                <a:solidFill>
                  <a:schemeClr val="tx1"/>
                </a:solidFill>
                <a:effectLst/>
                <a:latin typeface="Calibri" panose="020F0502020204030204" pitchFamily="34" charset="0"/>
                <a:ea typeface="Calibri"/>
                <a:cs typeface="Calibri"/>
                <a:sym typeface="Calibri"/>
              </a:rPr>
              <a:t>nterroger un élève. </a:t>
            </a:r>
            <a:endParaRPr lang="fr-FR" b="0" i="0" kern="1200" dirty="0">
              <a:solidFill>
                <a:schemeClr val="tx1"/>
              </a:solidFill>
              <a:effectLst/>
              <a:latin typeface="Calibri" panose="020F0502020204030204" pitchFamily="34" charset="0"/>
              <a:ea typeface="+mn-ea"/>
              <a:cs typeface="+mn-cs"/>
            </a:endParaRP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50</a:t>
            </a:fld>
            <a:endParaRPr lang="fr-FR"/>
          </a:p>
        </p:txBody>
      </p:sp>
    </p:spTree>
    <p:extLst>
      <p:ext uri="{BB962C8B-B14F-4D97-AF65-F5344CB8AC3E}">
        <p14:creationId xmlns:p14="http://schemas.microsoft.com/office/powerpoint/2010/main" val="3403556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u="none" strike="noStrike" kern="1200" cap="none" dirty="0">
                <a:solidFill>
                  <a:schemeClr val="tx1"/>
                </a:solidFill>
                <a:effectLst/>
                <a:latin typeface="Calibri" panose="020F0502020204030204" pitchFamily="34" charset="0"/>
                <a:ea typeface="Calibri"/>
                <a:cs typeface="Calibri"/>
                <a:sym typeface="Calibri"/>
              </a:rPr>
              <a:t>Nous avons mis bout à bout les 3</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réglettes</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10 et la réglette</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2, cela signifie qu’on a 3</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dizaines et 2</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unités. </a:t>
            </a:r>
          </a:p>
          <a:p>
            <a:pPr marL="0"/>
            <a:r>
              <a:rPr lang="fr-FR" b="0" i="1" u="none" strike="noStrike" kern="1200" cap="none" dirty="0">
                <a:solidFill>
                  <a:schemeClr val="tx1"/>
                </a:solidFill>
                <a:effectLst/>
                <a:latin typeface="Calibri" panose="020F0502020204030204" pitchFamily="34" charset="0"/>
                <a:ea typeface="Calibri"/>
                <a:cs typeface="Calibri"/>
                <a:sym typeface="Calibri"/>
              </a:rPr>
              <a:t>Cela correspond au nombre</a:t>
            </a:r>
            <a:r>
              <a:rPr lang="fr-FR" b="0" i="1" kern="1200" dirty="0">
                <a:solidFill>
                  <a:schemeClr val="tx1"/>
                </a:solidFill>
                <a:effectLst/>
                <a:latin typeface="Calibri" panose="020F0502020204030204" pitchFamily="34" charset="0"/>
                <a:ea typeface="+mn-ea"/>
                <a:cs typeface="+mn-cs"/>
              </a:rPr>
              <a:t> </a:t>
            </a:r>
            <a:r>
              <a:rPr lang="fr-FR" b="0" i="1" u="none" strike="noStrike" kern="1200" cap="none" dirty="0">
                <a:solidFill>
                  <a:schemeClr val="tx1"/>
                </a:solidFill>
                <a:effectLst/>
                <a:latin typeface="Calibri" panose="020F0502020204030204" pitchFamily="34" charset="0"/>
                <a:ea typeface="Calibri"/>
                <a:cs typeface="Calibri"/>
                <a:sym typeface="Calibri"/>
              </a:rPr>
              <a:t>32.</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51</a:t>
            </a:fld>
            <a:endParaRPr lang="fr-FR"/>
          </a:p>
        </p:txBody>
      </p:sp>
    </p:spTree>
    <p:extLst>
      <p:ext uri="{BB962C8B-B14F-4D97-AF65-F5344CB8AC3E}">
        <p14:creationId xmlns:p14="http://schemas.microsoft.com/office/powerpoint/2010/main" val="17860053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Prenez votre cahier page</a:t>
            </a:r>
            <a:r>
              <a:rPr lang="fr-FR" b="0" i="1" kern="1200" dirty="0">
                <a:solidFill>
                  <a:schemeClr val="tx1"/>
                </a:solidFill>
                <a:effectLst/>
                <a:latin typeface="Calibri" panose="020F0502020204030204" pitchFamily="34" charset="0"/>
                <a:ea typeface="+mn-ea"/>
                <a:cs typeface="+mn-cs"/>
              </a:rPr>
              <a:t> </a:t>
            </a:r>
            <a:r>
              <a:rPr lang="fr-FR" i="1">
                <a:latin typeface="Calibri" panose="020F0502020204030204" pitchFamily="34" charset="0"/>
              </a:rPr>
              <a:t>6.</a:t>
            </a:r>
            <a:endParaRPr lang="fr-FR" i="1" dirty="0">
              <a:latin typeface="Calibri" panose="020F0502020204030204" pitchFamily="34" charset="0"/>
            </a:endParaRPr>
          </a:p>
          <a:p>
            <a:pPr marL="0"/>
            <a:r>
              <a:rPr lang="fr-FR" dirty="0">
                <a:latin typeface="Calibri" panose="020F0502020204030204" pitchFamily="34" charset="0"/>
              </a:rPr>
              <a:t>Préciser aux élèves que pour la première fois, les réglettes tracées</a:t>
            </a:r>
            <a:r>
              <a:rPr lang="fr-FR" baseline="0" dirty="0">
                <a:latin typeface="Calibri" panose="020F0502020204030204" pitchFamily="34" charset="0"/>
              </a:rPr>
              <a:t> ne sont pas en vraie grandeur. Ils ne peuvent donc plus vérifier leur réponse en posant la réglette correspondante sur les pointillés. Ils peuvent cependant recréer la composition sur leur table avec leurs réglettes et vérifier le résultat.</a:t>
            </a:r>
          </a:p>
          <a:p>
            <a:pPr marL="0"/>
            <a:r>
              <a:rPr lang="fr-FR" baseline="0" dirty="0">
                <a:latin typeface="Calibri" panose="020F0502020204030204" pitchFamily="34" charset="0"/>
              </a:rPr>
              <a:t>Pour l’exercice 2, ils doivent se servir de leur connaissance du système décimal en comptant le nombre de dizaines et en identifiant le nombre d’unités restantes à partir de la couleur de la réglette restante.</a:t>
            </a:r>
            <a:endParaRPr lang="fr-FR"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52</a:t>
            </a:fld>
            <a:endParaRPr lang="fr-FR"/>
          </a:p>
        </p:txBody>
      </p:sp>
    </p:spTree>
    <p:extLst>
      <p:ext uri="{BB962C8B-B14F-4D97-AF65-F5344CB8AC3E}">
        <p14:creationId xmlns:p14="http://schemas.microsoft.com/office/powerpoint/2010/main" val="588626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7753B-7CE9-8102-827E-493D69FAB04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79BCDAA-913E-BEF5-168F-2E405C38A14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FEC3D97-9368-F134-07EB-12C8AEA3A6B0}"/>
              </a:ext>
            </a:extLst>
          </p:cNvPr>
          <p:cNvSpPr>
            <a:spLocks noGrp="1"/>
          </p:cNvSpPr>
          <p:nvPr>
            <p:ph type="body" idx="1"/>
          </p:nvPr>
        </p:nvSpPr>
        <p:spPr/>
        <p:txBody>
          <a:bodyPr/>
          <a:lstStyle/>
          <a:p>
            <a:r>
              <a:rPr lang="fr-FR" b="0" i="1" kern="1200" dirty="0">
                <a:solidFill>
                  <a:schemeClr val="tx1"/>
                </a:solidFill>
                <a:effectLst/>
                <a:latin typeface="Calibri" panose="020F0502020204030204" pitchFamily="34" charset="0"/>
              </a:rPr>
              <a:t>Montrez la réglette </a:t>
            </a:r>
            <a:r>
              <a:rPr lang="fr-FR" i="1" dirty="0">
                <a:latin typeface="Calibri" panose="020F0502020204030204" pitchFamily="34" charset="0"/>
              </a:rPr>
              <a:t>4. </a:t>
            </a:r>
            <a:endParaRPr lang="fr-FR" dirty="0">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620B6FEB-E1E3-8807-8D3C-67243F975A8A}"/>
              </a:ext>
            </a:extLst>
          </p:cNvPr>
          <p:cNvSpPr>
            <a:spLocks noGrp="1"/>
          </p:cNvSpPr>
          <p:nvPr>
            <p:ph type="sldNum" sz="quarter" idx="5"/>
          </p:nvPr>
        </p:nvSpPr>
        <p:spPr/>
        <p:txBody>
          <a:bodyPr/>
          <a:lstStyle/>
          <a:p>
            <a:fld id="{0F5038E3-B7CF-455E-96F4-A4DE1B143443}" type="slidenum">
              <a:rPr lang="fr-FR" smtClean="0"/>
              <a:pPr/>
              <a:t>6</a:t>
            </a:fld>
            <a:endParaRPr lang="fr-FR"/>
          </a:p>
        </p:txBody>
      </p:sp>
    </p:spTree>
    <p:extLst>
      <p:ext uri="{BB962C8B-B14F-4D97-AF65-F5344CB8AC3E}">
        <p14:creationId xmlns:p14="http://schemas.microsoft.com/office/powerpoint/2010/main" val="7493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rose. </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7</a:t>
            </a:fld>
            <a:endParaRPr lang="fr-FR"/>
          </a:p>
        </p:txBody>
      </p:sp>
    </p:spTree>
    <p:extLst>
      <p:ext uri="{BB962C8B-B14F-4D97-AF65-F5344CB8AC3E}">
        <p14:creationId xmlns:p14="http://schemas.microsoft.com/office/powerpoint/2010/main" val="2647215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FBD32-B1C4-3112-7606-65DA9F44AD8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9CF3E9A-7EF8-95DC-19D1-7AAF8D21FC6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215506B-D2FA-0BC2-0383-6B02CB59623B}"/>
              </a:ext>
            </a:extLst>
          </p:cNvPr>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Montrez la réglette </a:t>
            </a:r>
            <a:r>
              <a:rPr lang="fr-FR" i="1" dirty="0">
                <a:latin typeface="Calibri" panose="020F0502020204030204" pitchFamily="34" charset="0"/>
              </a:rPr>
              <a:t>9</a:t>
            </a:r>
            <a:r>
              <a:rPr lang="fr-FR" b="0" i="1" kern="1200" dirty="0">
                <a:solidFill>
                  <a:schemeClr val="tx1"/>
                </a:solidFill>
                <a:effectLst/>
                <a:latin typeface="Calibri" panose="020F0502020204030204" pitchFamily="34" charset="0"/>
                <a:ea typeface="+mn-ea"/>
                <a:cs typeface="+mn-cs"/>
              </a:rPr>
              <a:t>.</a:t>
            </a:r>
            <a:endParaRPr lang="fr-FR" b="0" i="1" kern="1200" dirty="0">
              <a:solidFill>
                <a:schemeClr val="tx1"/>
              </a:solidFill>
              <a:effectLst/>
              <a:latin typeface="Calibri" panose="020F0502020204030204" pitchFamily="34" charset="0"/>
              <a:ea typeface="Calibri"/>
              <a:cs typeface="Calibri"/>
            </a:endParaRPr>
          </a:p>
        </p:txBody>
      </p:sp>
      <p:sp>
        <p:nvSpPr>
          <p:cNvPr id="4" name="Espace réservé du numéro de diapositive 3">
            <a:extLst>
              <a:ext uri="{FF2B5EF4-FFF2-40B4-BE49-F238E27FC236}">
                <a16:creationId xmlns:a16="http://schemas.microsoft.com/office/drawing/2014/main" id="{7F5A1E0D-6027-7E6B-7263-EE8EB0C1C718}"/>
              </a:ext>
            </a:extLst>
          </p:cNvPr>
          <p:cNvSpPr>
            <a:spLocks noGrp="1"/>
          </p:cNvSpPr>
          <p:nvPr>
            <p:ph type="sldNum" sz="quarter" idx="5"/>
          </p:nvPr>
        </p:nvSpPr>
        <p:spPr/>
        <p:txBody>
          <a:bodyPr/>
          <a:lstStyle/>
          <a:p>
            <a:fld id="{0F5038E3-B7CF-455E-96F4-A4DE1B143443}" type="slidenum">
              <a:rPr lang="fr-FR" smtClean="0"/>
              <a:pPr/>
              <a:t>8</a:t>
            </a:fld>
            <a:endParaRPr lang="fr-FR"/>
          </a:p>
        </p:txBody>
      </p:sp>
    </p:spTree>
    <p:extLst>
      <p:ext uri="{BB962C8B-B14F-4D97-AF65-F5344CB8AC3E}">
        <p14:creationId xmlns:p14="http://schemas.microsoft.com/office/powerpoint/2010/main" val="2891653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1" kern="1200" dirty="0">
                <a:solidFill>
                  <a:schemeClr val="tx1"/>
                </a:solidFill>
                <a:effectLst/>
                <a:latin typeface="Calibri" panose="020F0502020204030204" pitchFamily="34" charset="0"/>
                <a:ea typeface="+mn-ea"/>
                <a:cs typeface="+mn-cs"/>
              </a:rPr>
              <a:t>→</a:t>
            </a:r>
            <a:r>
              <a:rPr lang="fr-FR" b="0" i="1" dirty="0">
                <a:solidFill>
                  <a:schemeClr val="dk1"/>
                </a:solidFill>
                <a:latin typeface="Calibri" panose="020F0502020204030204" pitchFamily="34" charset="0"/>
                <a:ea typeface="Calibri"/>
                <a:cs typeface="Calibri"/>
                <a:sym typeface="Calibri"/>
              </a:rPr>
              <a:t> </a:t>
            </a:r>
            <a:r>
              <a:rPr lang="fr-FR" b="0" i="1" kern="1200" dirty="0">
                <a:solidFill>
                  <a:schemeClr val="tx1"/>
                </a:solidFill>
                <a:effectLst/>
                <a:latin typeface="Calibri" panose="020F0502020204030204" pitchFamily="34" charset="0"/>
                <a:ea typeface="+mn-ea"/>
                <a:cs typeface="+mn-cs"/>
              </a:rPr>
              <a:t>C’est la réglette bleue. </a:t>
            </a:r>
          </a:p>
          <a:p>
            <a:pPr marL="0"/>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9</a:t>
            </a:fld>
            <a:endParaRPr lang="fr-FR"/>
          </a:p>
        </p:txBody>
      </p:sp>
    </p:spTree>
    <p:extLst>
      <p:ext uri="{BB962C8B-B14F-4D97-AF65-F5344CB8AC3E}">
        <p14:creationId xmlns:p14="http://schemas.microsoft.com/office/powerpoint/2010/main" val="24987144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1A71FAA7-0151-4E68-A79F-C6A3DDCCD2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336716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4347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920594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4" name="Image 3">
            <a:extLst>
              <a:ext uri="{FF2B5EF4-FFF2-40B4-BE49-F238E27FC236}">
                <a16:creationId xmlns:a16="http://schemas.microsoft.com/office/drawing/2014/main" id="{164FD55E-7ACC-A9B9-A737-C78A3E4BB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5" name="Title 1">
            <a:extLst>
              <a:ext uri="{FF2B5EF4-FFF2-40B4-BE49-F238E27FC236}">
                <a16:creationId xmlns:a16="http://schemas.microsoft.com/office/drawing/2014/main" id="{8B3FD958-767B-901A-9B82-42A987E4C35B}"/>
              </a:ext>
            </a:extLst>
          </p:cNvPr>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08059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9A225760-741A-1C39-23B6-D21185AAC8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1645127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B24C0EA8-02BE-CDD9-F446-B4407A3F2CA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3" name="Title 1">
            <a:extLst>
              <a:ext uri="{FF2B5EF4-FFF2-40B4-BE49-F238E27FC236}">
                <a16:creationId xmlns:a16="http://schemas.microsoft.com/office/drawing/2014/main" id="{5539BEBB-F5EC-FAAE-5F7E-4AF78153AE91}"/>
              </a:ext>
            </a:extLst>
          </p:cNvPr>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99BE8A99-E4F7-4270-962A-0F41CC3043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4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60726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id="{A24121E1-13E7-46AF-A21F-4A7F8A52F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2" name="Title 1">
            <a:extLst>
              <a:ext uri="{FF2B5EF4-FFF2-40B4-BE49-F238E27FC236}">
                <a16:creationId xmlns:a16="http://schemas.microsoft.com/office/drawing/2014/main" id="{3C04688A-D178-CACC-88D0-DA68E6665494}"/>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2050150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04E50D4-E6BE-713C-A2D5-E85F229C7A9A}"/>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7" name="Image 6">
            <a:extLst>
              <a:ext uri="{FF2B5EF4-FFF2-40B4-BE49-F238E27FC236}">
                <a16:creationId xmlns:a16="http://schemas.microsoft.com/office/drawing/2014/main" id="{B2165637-CF1A-4ACE-BA93-0D8E3A201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35724569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pic>
        <p:nvPicPr>
          <p:cNvPr id="8" name="Image 7">
            <a:extLst>
              <a:ext uri="{FF2B5EF4-FFF2-40B4-BE49-F238E27FC236}">
                <a16:creationId xmlns:a16="http://schemas.microsoft.com/office/drawing/2014/main" id="{FAC14F76-D2C5-4E2B-9015-0B8D6C52EC0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2" name="Title 1">
            <a:extLst>
              <a:ext uri="{FF2B5EF4-FFF2-40B4-BE49-F238E27FC236}">
                <a16:creationId xmlns:a16="http://schemas.microsoft.com/office/drawing/2014/main" id="{2AE5BE15-EA5B-0ACF-2138-9D2B66F32392}"/>
              </a:ext>
            </a:extLst>
          </p:cNvPr>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436074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16" name="Google Shape;16;p38"/>
          <p:cNvPicPr preferRelativeResize="0"/>
          <p:nvPr/>
        </p:nvPicPr>
        <p:blipFill rotWithShape="1">
          <a:blip r:embed="rId2">
            <a:alphaModFix/>
          </a:blip>
          <a:srcRect t="1564" b="1564"/>
          <a:stretch/>
        </p:blipFill>
        <p:spPr>
          <a:xfrm>
            <a:off x="1" y="0"/>
            <a:ext cx="9144000" cy="6858000"/>
          </a:xfrm>
          <a:prstGeom prst="rect">
            <a:avLst/>
          </a:prstGeom>
          <a:noFill/>
          <a:ln>
            <a:noFill/>
          </a:ln>
        </p:spPr>
      </p:pic>
      <p:sp>
        <p:nvSpPr>
          <p:cNvPr id="17" name="Google Shape;17;p38"/>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200"/>
              <a:buFont typeface="Verdana"/>
              <a:buNone/>
              <a:defRPr sz="32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8"/>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defTabSz="914400">
              <a:buClr>
                <a:srgbClr val="000000"/>
              </a:buClr>
              <a:buFont typeface="Arial"/>
              <a:buNone/>
            </a:pPr>
            <a:r>
              <a:rPr lang="fr-FR" sz="2000" kern="0">
                <a:solidFill>
                  <a:srgbClr val="FFFFFF"/>
                </a:solidFill>
                <a:latin typeface="Verdana"/>
                <a:ea typeface="Verdana"/>
                <a:cs typeface="Verdana"/>
                <a:sym typeface="Verdana"/>
              </a:rPr>
              <a:t>Réservé à la vidéoprojection</a:t>
            </a:r>
            <a:endParaRPr sz="2000" kern="0">
              <a:solidFill>
                <a:srgbClr val="FFFFFF"/>
              </a:solidFill>
              <a:latin typeface="Verdana"/>
              <a:ea typeface="Verdana"/>
              <a:cs typeface="Verdana"/>
              <a:sym typeface="Verdana"/>
            </a:endParaRPr>
          </a:p>
        </p:txBody>
      </p:sp>
    </p:spTree>
    <p:extLst>
      <p:ext uri="{BB962C8B-B14F-4D97-AF65-F5344CB8AC3E}">
        <p14:creationId xmlns:p14="http://schemas.microsoft.com/office/powerpoint/2010/main" val="3271125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81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9"/>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sp>
        <p:nvSpPr>
          <p:cNvPr id="21" name="Google Shape;21;p39"/>
          <p:cNvSpPr txBox="1">
            <a:spLocks noGrp="1"/>
          </p:cNvSpPr>
          <p:nvPr>
            <p:ph type="title"/>
          </p:nvPr>
        </p:nvSpPr>
        <p:spPr>
          <a:xfrm>
            <a:off x="72467" y="0"/>
            <a:ext cx="6740491"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2" name="Google Shape;22;p39"/>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9"/>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pic>
        <p:nvPicPr>
          <p:cNvPr id="24" name="Google Shape;24;p39"/>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39998742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25"/>
        <p:cNvGrpSpPr/>
        <p:nvPr/>
      </p:nvGrpSpPr>
      <p:grpSpPr>
        <a:xfrm>
          <a:off x="0" y="0"/>
          <a:ext cx="0" cy="0"/>
          <a:chOff x="0" y="0"/>
          <a:chExt cx="0" cy="0"/>
        </a:xfrm>
      </p:grpSpPr>
      <p:sp>
        <p:nvSpPr>
          <p:cNvPr id="26" name="Google Shape;26;p42"/>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sp>
        <p:nvSpPr>
          <p:cNvPr id="27" name="Google Shape;27;p42"/>
          <p:cNvSpPr txBox="1">
            <a:spLocks noGrp="1"/>
          </p:cNvSpPr>
          <p:nvPr>
            <p:ph type="title"/>
          </p:nvPr>
        </p:nvSpPr>
        <p:spPr>
          <a:xfrm>
            <a:off x="57150" y="0"/>
            <a:ext cx="6379864"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42"/>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42"/>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42"/>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pic>
        <p:nvPicPr>
          <p:cNvPr id="31" name="Google Shape;31;p42"/>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29939339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32"/>
        <p:cNvGrpSpPr/>
        <p:nvPr/>
      </p:nvGrpSpPr>
      <p:grpSpPr>
        <a:xfrm>
          <a:off x="0" y="0"/>
          <a:ext cx="0" cy="0"/>
          <a:chOff x="0" y="0"/>
          <a:chExt cx="0" cy="0"/>
        </a:xfrm>
      </p:grpSpPr>
      <p:sp>
        <p:nvSpPr>
          <p:cNvPr id="33" name="Google Shape;33;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sp>
        <p:nvSpPr>
          <p:cNvPr id="34" name="Google Shape;34;p43"/>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000000"/>
              </a:buClr>
              <a:buFont typeface="Arial"/>
              <a:buNone/>
            </a:pPr>
            <a:endParaRPr kern="0">
              <a:solidFill>
                <a:srgbClr val="FFFFFF"/>
              </a:solidFill>
              <a:latin typeface="Calibri"/>
              <a:ea typeface="Calibri"/>
              <a:cs typeface="Calibri"/>
              <a:sym typeface="Calibri"/>
            </a:endParaRPr>
          </a:p>
        </p:txBody>
      </p:sp>
      <p:sp>
        <p:nvSpPr>
          <p:cNvPr id="35" name="Google Shape;35;p43"/>
          <p:cNvSpPr txBox="1">
            <a:spLocks noGrp="1"/>
          </p:cNvSpPr>
          <p:nvPr>
            <p:ph type="title"/>
          </p:nvPr>
        </p:nvSpPr>
        <p:spPr>
          <a:xfrm>
            <a:off x="72467" y="0"/>
            <a:ext cx="6668023"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pic>
        <p:nvPicPr>
          <p:cNvPr id="36" name="Google Shape;36;p43"/>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22186142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srgbClr val="EC527E"/>
              </a:solidFill>
              <a:latin typeface="Calibri" panose="020F0502020204030204"/>
              <a:sym typeface="Aria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C511F10A-F4A0-4222-8B4E-B311B8929ED7}"/>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latin typeface="Calibri" panose="020F0502020204030204"/>
              <a:sym typeface="Arial"/>
            </a:endParaRPr>
          </a:p>
        </p:txBody>
      </p:sp>
      <p:pic>
        <p:nvPicPr>
          <p:cNvPr id="2" name="Google Shape;36;p43">
            <a:extLst>
              <a:ext uri="{FF2B5EF4-FFF2-40B4-BE49-F238E27FC236}">
                <a16:creationId xmlns:a16="http://schemas.microsoft.com/office/drawing/2014/main" id="{956D4D26-A98F-E962-D4C5-F1E5A1354C26}"/>
              </a:ext>
            </a:extLst>
          </p:cNvPr>
          <p:cNvPicPr preferRelativeResize="0"/>
          <p:nvPr userDrawn="1"/>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23790763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43"/>
        <p:cNvGrpSpPr/>
        <p:nvPr/>
      </p:nvGrpSpPr>
      <p:grpSpPr>
        <a:xfrm>
          <a:off x="0" y="0"/>
          <a:ext cx="0" cy="0"/>
          <a:chOff x="0" y="0"/>
          <a:chExt cx="0" cy="0"/>
        </a:xfrm>
      </p:grpSpPr>
      <p:sp>
        <p:nvSpPr>
          <p:cNvPr id="44" name="Google Shape;44;p41"/>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EC527E"/>
              </a:solidFill>
              <a:latin typeface="Calibri"/>
              <a:ea typeface="Calibri"/>
              <a:cs typeface="Calibri"/>
              <a:sym typeface="Calibri"/>
            </a:endParaRPr>
          </a:p>
        </p:txBody>
      </p:sp>
      <p:sp>
        <p:nvSpPr>
          <p:cNvPr id="45" name="Google Shape;45;p41"/>
          <p:cNvSpPr txBox="1">
            <a:spLocks noGrp="1"/>
          </p:cNvSpPr>
          <p:nvPr>
            <p:ph type="title"/>
          </p:nvPr>
        </p:nvSpPr>
        <p:spPr>
          <a:xfrm>
            <a:off x="-1" y="-1"/>
            <a:ext cx="6310265" cy="476673"/>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41"/>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41"/>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FFFFFF"/>
              </a:solidFill>
              <a:latin typeface="Calibri"/>
              <a:ea typeface="Calibri"/>
              <a:cs typeface="Calibri"/>
              <a:sym typeface="Calibri"/>
            </a:endParaRPr>
          </a:p>
        </p:txBody>
      </p:sp>
      <p:pic>
        <p:nvPicPr>
          <p:cNvPr id="2" name="Google Shape;36;p43">
            <a:extLst>
              <a:ext uri="{FF2B5EF4-FFF2-40B4-BE49-F238E27FC236}">
                <a16:creationId xmlns:a16="http://schemas.microsoft.com/office/drawing/2014/main" id="{4D2FA2AC-A155-10DD-3A8F-EB6228EA8D86}"/>
              </a:ext>
            </a:extLst>
          </p:cNvPr>
          <p:cNvPicPr preferRelativeResize="0"/>
          <p:nvPr userDrawn="1"/>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17444642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49"/>
        <p:cNvGrpSpPr/>
        <p:nvPr/>
      </p:nvGrpSpPr>
      <p:grpSpPr>
        <a:xfrm>
          <a:off x="0" y="0"/>
          <a:ext cx="0" cy="0"/>
          <a:chOff x="0" y="0"/>
          <a:chExt cx="0" cy="0"/>
        </a:xfrm>
      </p:grpSpPr>
      <p:pic>
        <p:nvPicPr>
          <p:cNvPr id="50" name="Google Shape;50;p44"/>
          <p:cNvPicPr preferRelativeResize="0"/>
          <p:nvPr/>
        </p:nvPicPr>
        <p:blipFill rotWithShape="1">
          <a:blip r:embed="rId2">
            <a:alphaModFix/>
          </a:blip>
          <a:srcRect t="1564" b="1564"/>
          <a:stretch/>
        </p:blipFill>
        <p:spPr>
          <a:xfrm>
            <a:off x="0" y="-1"/>
            <a:ext cx="9143999" cy="6858001"/>
          </a:xfrm>
          <a:prstGeom prst="rect">
            <a:avLst/>
          </a:prstGeom>
          <a:noFill/>
          <a:ln>
            <a:noFill/>
          </a:ln>
        </p:spPr>
      </p:pic>
      <p:sp>
        <p:nvSpPr>
          <p:cNvPr id="51" name="Google Shape;51;p4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600"/>
              </a:spcBef>
              <a:spcAft>
                <a:spcPts val="0"/>
              </a:spcAft>
              <a:buClr>
                <a:schemeClr val="lt1"/>
              </a:buClr>
              <a:buSzPts val="3200"/>
              <a:buFont typeface="Verdana"/>
              <a:buNone/>
              <a:defRPr sz="3200" b="1">
                <a:solidFill>
                  <a:schemeClr val="lt1"/>
                </a:solidFill>
                <a:latin typeface="Verdana"/>
                <a:ea typeface="Verdana"/>
                <a:cs typeface="Verdana"/>
                <a:sym typeface="Verdan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4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defTabSz="914400">
              <a:buClr>
                <a:srgbClr val="000000"/>
              </a:buClr>
              <a:buFont typeface="Arial"/>
              <a:buNone/>
            </a:pPr>
            <a:r>
              <a:rPr lang="fr-FR" sz="2000" kern="0">
                <a:solidFill>
                  <a:srgbClr val="FFFFFF"/>
                </a:solidFill>
                <a:latin typeface="Verdana"/>
                <a:ea typeface="Verdana"/>
                <a:cs typeface="Verdana"/>
                <a:sym typeface="Verdana"/>
              </a:rPr>
              <a:t>Réservé à la vidéoprojection</a:t>
            </a:r>
            <a:endParaRPr sz="2000" kern="0">
              <a:solidFill>
                <a:srgbClr val="FFFFFF"/>
              </a:solidFill>
              <a:latin typeface="Verdana"/>
              <a:ea typeface="Verdana"/>
              <a:cs typeface="Verdana"/>
              <a:sym typeface="Verdana"/>
            </a:endParaRPr>
          </a:p>
        </p:txBody>
      </p:sp>
    </p:spTree>
    <p:extLst>
      <p:ext uri="{BB962C8B-B14F-4D97-AF65-F5344CB8AC3E}">
        <p14:creationId xmlns:p14="http://schemas.microsoft.com/office/powerpoint/2010/main" val="27168237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53"/>
        <p:cNvGrpSpPr/>
        <p:nvPr/>
      </p:nvGrpSpPr>
      <p:grpSpPr>
        <a:xfrm>
          <a:off x="0" y="0"/>
          <a:ext cx="0" cy="0"/>
          <a:chOff x="0" y="0"/>
          <a:chExt cx="0" cy="0"/>
        </a:xfrm>
      </p:grpSpPr>
      <p:sp>
        <p:nvSpPr>
          <p:cNvPr id="54" name="Google Shape;54;p45"/>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EC527E"/>
              </a:solidFill>
              <a:latin typeface="Calibri"/>
              <a:ea typeface="Calibri"/>
              <a:cs typeface="Calibri"/>
              <a:sym typeface="Calibri"/>
            </a:endParaRPr>
          </a:p>
        </p:txBody>
      </p:sp>
      <p:sp>
        <p:nvSpPr>
          <p:cNvPr id="55" name="Google Shape;55;p45"/>
          <p:cNvSpPr txBox="1">
            <a:spLocks noGrp="1"/>
          </p:cNvSpPr>
          <p:nvPr>
            <p:ph type="title"/>
          </p:nvPr>
        </p:nvSpPr>
        <p:spPr>
          <a:xfrm>
            <a:off x="0" y="0"/>
            <a:ext cx="6636190"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45"/>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FFFFFF"/>
              </a:solidFill>
              <a:latin typeface="Calibri"/>
              <a:ea typeface="Calibri"/>
              <a:cs typeface="Calibri"/>
              <a:sym typeface="Calibri"/>
            </a:endParaRPr>
          </a:p>
        </p:txBody>
      </p:sp>
      <p:pic>
        <p:nvPicPr>
          <p:cNvPr id="2" name="Google Shape;36;p43">
            <a:extLst>
              <a:ext uri="{FF2B5EF4-FFF2-40B4-BE49-F238E27FC236}">
                <a16:creationId xmlns:a16="http://schemas.microsoft.com/office/drawing/2014/main" id="{B15BA775-4E3C-0F2C-D21B-C86A6074E9CC}"/>
              </a:ext>
            </a:extLst>
          </p:cNvPr>
          <p:cNvPicPr preferRelativeResize="0"/>
          <p:nvPr userDrawn="1"/>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8170780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0"/>
        <p:cNvGrpSpPr/>
        <p:nvPr/>
      </p:nvGrpSpPr>
      <p:grpSpPr>
        <a:xfrm>
          <a:off x="0" y="0"/>
          <a:ext cx="0" cy="0"/>
          <a:chOff x="0" y="0"/>
          <a:chExt cx="0" cy="0"/>
        </a:xfrm>
      </p:grpSpPr>
      <p:sp>
        <p:nvSpPr>
          <p:cNvPr id="61" name="Google Shape;61;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EC527E"/>
              </a:solidFill>
              <a:latin typeface="Calibri"/>
              <a:ea typeface="Calibri"/>
              <a:cs typeface="Calibri"/>
              <a:sym typeface="Calibri"/>
            </a:endParaRPr>
          </a:p>
        </p:txBody>
      </p:sp>
      <p:sp>
        <p:nvSpPr>
          <p:cNvPr id="62" name="Google Shape;62;p46"/>
          <p:cNvSpPr txBox="1">
            <a:spLocks noGrp="1"/>
          </p:cNvSpPr>
          <p:nvPr>
            <p:ph type="title"/>
          </p:nvPr>
        </p:nvSpPr>
        <p:spPr>
          <a:xfrm>
            <a:off x="0" y="0"/>
            <a:ext cx="6781046" cy="476673"/>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algn="ctr" defTabSz="914400">
              <a:buClr>
                <a:srgbClr val="FFFFFF"/>
              </a:buClr>
              <a:buSzPts val="1800"/>
              <a:buFont typeface="Calibri"/>
              <a:buNone/>
            </a:pPr>
            <a:endParaRPr kern="0">
              <a:solidFill>
                <a:srgbClr val="FFFFFF"/>
              </a:solidFill>
              <a:latin typeface="Calibri"/>
              <a:ea typeface="Calibri"/>
              <a:cs typeface="Calibri"/>
              <a:sym typeface="Calibri"/>
            </a:endParaRPr>
          </a:p>
        </p:txBody>
      </p:sp>
      <p:pic>
        <p:nvPicPr>
          <p:cNvPr id="2" name="Google Shape;36;p43">
            <a:extLst>
              <a:ext uri="{FF2B5EF4-FFF2-40B4-BE49-F238E27FC236}">
                <a16:creationId xmlns:a16="http://schemas.microsoft.com/office/drawing/2014/main" id="{CEB20AC1-7A9F-D22A-75C4-4D8DCE59878F}"/>
              </a:ext>
            </a:extLst>
          </p:cNvPr>
          <p:cNvPicPr preferRelativeResize="0"/>
          <p:nvPr userDrawn="1"/>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10968022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6" name="Image 5" descr="Une image contenant texte, habits, personne, capture d’écran&#10;&#10;Le contenu généré par l’IA peut être incorrect.">
            <a:extLst>
              <a:ext uri="{FF2B5EF4-FFF2-40B4-BE49-F238E27FC236}">
                <a16:creationId xmlns:a16="http://schemas.microsoft.com/office/drawing/2014/main" id="{86D57A66-68CE-44F9-680B-39BC38DB17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prstClr val="white"/>
                </a:solidFill>
                <a:latin typeface="Verdana" panose="020B0604030504040204" pitchFamily="34" charset="0"/>
                <a:ea typeface="Verdana" panose="020B0604030504040204" pitchFamily="34" charset="0"/>
              </a:rPr>
              <a:t>Réservé à la vidéoprojection</a:t>
            </a:r>
          </a:p>
        </p:txBody>
      </p:sp>
    </p:spTree>
    <p:extLst>
      <p:ext uri="{BB962C8B-B14F-4D97-AF65-F5344CB8AC3E}">
        <p14:creationId xmlns:p14="http://schemas.microsoft.com/office/powerpoint/2010/main" val="24384678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5" name="Image 4">
            <a:extLst>
              <a:ext uri="{FF2B5EF4-FFF2-40B4-BE49-F238E27FC236}">
                <a16:creationId xmlns:a16="http://schemas.microsoft.com/office/drawing/2014/main" id="{DE64E38B-E7A3-4A1A-A559-0B847F368B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2915715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5191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7" name="Image 6">
            <a:extLst>
              <a:ext uri="{FF2B5EF4-FFF2-40B4-BE49-F238E27FC236}">
                <a16:creationId xmlns:a16="http://schemas.microsoft.com/office/drawing/2014/main" id="{4359CA78-C9E8-4A1E-8AEA-0174C017B2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658948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93C0F9BF-8D3B-499E-84F2-5221B9C88C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1461807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209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1560598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 2">
            <a:extLst>
              <a:ext uri="{FF2B5EF4-FFF2-40B4-BE49-F238E27FC236}">
                <a16:creationId xmlns:a16="http://schemas.microsoft.com/office/drawing/2014/main" id="{0CE3AC5E-41FF-4A05-9406-0C0491A659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1585" y="-103991"/>
            <a:ext cx="734569" cy="1005842"/>
          </a:xfrm>
          <a:prstGeom prst="rect">
            <a:avLst/>
          </a:prstGeom>
        </p:spPr>
      </p:pic>
    </p:spTree>
    <p:extLst>
      <p:ext uri="{BB962C8B-B14F-4D97-AF65-F5344CB8AC3E}">
        <p14:creationId xmlns:p14="http://schemas.microsoft.com/office/powerpoint/2010/main" val="2620730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7" name="Image 6" descr="Une image contenant texte&#10;&#10;Description générée automatiquement">
            <a:extLst>
              <a:ext uri="{FF2B5EF4-FFF2-40B4-BE49-F238E27FC236}">
                <a16:creationId xmlns:a16="http://schemas.microsoft.com/office/drawing/2014/main" id="{3508864F-53CD-46A0-B6BF-415F628DB9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 b="-1589"/>
          <a:stretch/>
        </p:blipFill>
        <p:spPr>
          <a:xfrm>
            <a:off x="0" y="-107577"/>
            <a:ext cx="9143999" cy="7076357"/>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094868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097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C2D1119E-A446-4807-99A7-22FC0326BB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657748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6.xml"/><Relationship Id="rId4"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7.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theme" Target="../theme/theme8.xml"/><Relationship Id="rId4" Type="http://schemas.openxmlformats.org/officeDocument/2006/relationships/slideLayout" Target="../slideLayouts/slideLayout27.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9.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11/09/2025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74850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11/09/2025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2929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11/09/2025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185855"/>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11/09/2025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601429"/>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11/09/2025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11/09/2025</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8774511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defTabSz="914400">
              <a:buClr>
                <a:srgbClr val="000000"/>
              </a:buClr>
              <a:buFont typeface="Arial"/>
              <a:buNone/>
            </a:pPr>
            <a:endParaRPr kern="0"/>
          </a:p>
        </p:txBody>
      </p:sp>
      <p:sp>
        <p:nvSpPr>
          <p:cNvPr id="13" name="Google Shape;13;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defTabSz="914400">
              <a:buClr>
                <a:srgbClr val="000000"/>
              </a:buClr>
              <a:buFont typeface="Arial"/>
              <a:buNone/>
            </a:pPr>
            <a:endParaRPr kern="0"/>
          </a:p>
        </p:txBody>
      </p:sp>
      <p:sp>
        <p:nvSpPr>
          <p:cNvPr id="14" name="Google Shape;14;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defTabSz="914400">
              <a:buClr>
                <a:srgbClr val="000000"/>
              </a:buClr>
              <a:buFont typeface="Arial"/>
              <a:buNone/>
            </a:pPr>
            <a:fld id="{00000000-1234-1234-1234-123412341234}" type="slidenum">
              <a:rPr lang="fr-FR" kern="0"/>
              <a:pPr defTabSz="914400">
                <a:buClr>
                  <a:srgbClr val="000000"/>
                </a:buClr>
                <a:buFont typeface="Arial"/>
                <a:buNone/>
              </a:pPr>
              <a:t>‹N°›</a:t>
            </a:fld>
            <a:endParaRPr kern="0"/>
          </a:p>
        </p:txBody>
      </p:sp>
    </p:spTree>
    <p:extLst>
      <p:ext uri="{BB962C8B-B14F-4D97-AF65-F5344CB8AC3E}">
        <p14:creationId xmlns:p14="http://schemas.microsoft.com/office/powerpoint/2010/main" val="3834611404"/>
      </p:ext>
    </p:extLst>
  </p:cSld>
  <p:clrMap bg1="lt1" tx1="dk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4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40"/>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4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defTabSz="914400">
              <a:buClr>
                <a:srgbClr val="000000"/>
              </a:buClr>
              <a:buFont typeface="Arial"/>
              <a:buNone/>
            </a:pPr>
            <a:endParaRPr kern="0"/>
          </a:p>
        </p:txBody>
      </p:sp>
      <p:sp>
        <p:nvSpPr>
          <p:cNvPr id="41" name="Google Shape;41;p4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defTabSz="914400">
              <a:buClr>
                <a:srgbClr val="000000"/>
              </a:buClr>
              <a:buFont typeface="Arial"/>
              <a:buNone/>
            </a:pPr>
            <a:endParaRPr kern="0"/>
          </a:p>
        </p:txBody>
      </p:sp>
      <p:sp>
        <p:nvSpPr>
          <p:cNvPr id="42" name="Google Shape;42;p4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defTabSz="914400"/>
            <a:fld id="{00000000-1234-1234-1234-123412341234}" type="slidenum">
              <a:rPr lang="fr-FR" kern="0"/>
              <a:pPr defTabSz="914400"/>
              <a:t>‹N°›</a:t>
            </a:fld>
            <a:endParaRPr kern="0"/>
          </a:p>
        </p:txBody>
      </p:sp>
    </p:spTree>
    <p:extLst>
      <p:ext uri="{BB962C8B-B14F-4D97-AF65-F5344CB8AC3E}">
        <p14:creationId xmlns:p14="http://schemas.microsoft.com/office/powerpoint/2010/main" val="831118924"/>
      </p:ext>
    </p:extLst>
  </p:cSld>
  <p:clrMap bg1="lt1" tx1="dk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solidFill>
                  <a:prstClr val="black">
                    <a:tint val="75000"/>
                  </a:prstClr>
                </a:solidFill>
              </a:rPr>
              <a:pPr/>
              <a:t>11/09/2025</a:t>
            </a:fld>
            <a:endParaRPr lang="fr-FR"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4106585358"/>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2.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51996C-ACCB-46F7-84CF-CD773B2A99A3}"/>
              </a:ext>
            </a:extLst>
          </p:cNvPr>
          <p:cNvSpPr>
            <a:spLocks noGrp="1"/>
          </p:cNvSpPr>
          <p:nvPr>
            <p:ph type="ctrTitle"/>
          </p:nvPr>
        </p:nvSpPr>
        <p:spPr/>
        <p:txBody>
          <a:bodyPr>
            <a:noAutofit/>
          </a:bodyPr>
          <a:lstStyle/>
          <a:p>
            <a:r>
              <a:rPr lang="fr-FR" sz="2700" dirty="0"/>
              <a:t>4. Les réglettes : </a:t>
            </a:r>
            <a:br>
              <a:rPr lang="fr-FR" sz="2700" dirty="0"/>
            </a:br>
            <a:r>
              <a:rPr lang="fr-FR" sz="2700" dirty="0"/>
              <a:t>composition</a:t>
            </a:r>
          </a:p>
        </p:txBody>
      </p:sp>
    </p:spTree>
    <p:extLst>
      <p:ext uri="{BB962C8B-B14F-4D97-AF65-F5344CB8AC3E}">
        <p14:creationId xmlns:p14="http://schemas.microsoft.com/office/powerpoint/2010/main" val="2356179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78058-FAF3-A5DB-7FEE-A1D5E8654815}"/>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0F3948AC-AA76-0E61-57E7-9C9E36CDA50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83373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D3CA37B7-F043-B5E9-8DDB-6DA65E75AF4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20660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E1EE1-92EE-88BB-4582-33D2A588ED52}"/>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0DB692AD-702E-F314-92C7-9443283F2E5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77321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D9C99E9F-D770-47D2-A854-3E1DE166C63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47771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1E3A6-030E-748F-5B6A-AEBBF4A2BBB7}"/>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7DFD1B0A-0141-1A2F-497E-1387C40DCAF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73944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C063BC8-B6E1-7739-9D77-8CF98030B22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94792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2E42C-5153-AB66-0F82-902AAB45B0B3}"/>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698A9601-2A3D-DACC-A0D8-61F2DE1B51F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88147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9FC4D1A-D96D-A985-E367-2E2BB83FBA0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183671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BC6E149-BB2B-6412-BAA0-32CC4F8099B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56769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FDA6A3C-3007-23BA-9746-1A1464E3DBD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44786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7B5C4F6-141C-1402-936F-C548F21C1DE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66737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1A06880-6B96-FD55-708A-43AA652A91D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741322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28020A7-F779-DC0B-E0E2-7EDF698F48D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94810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20F75A3A-D9C6-EE44-7B92-0D8A02D9C1E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42946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E293B38-FB27-D9FC-1B75-B8955FC2CA1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707991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4F936B0-349E-2281-DEAA-87C206A57D1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09641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B80DBF5-7F80-CA96-C8C6-8C4C581AD64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55482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DF1CA40C-8FA5-F0E6-C11E-8997023E7FD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278708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A08BFB5-4E9C-8DD1-D7E2-3C234A112B5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879443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2A58FE6-A64E-97E4-9D1B-3B3842AF085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459806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E876C9FF-1EAB-AD39-60B1-2092B880512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92181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04D9C43-9316-AFC6-E0AE-57CBA886B67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605511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979BB58-DDA6-96D9-7597-D6EFA386136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50154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394DD102-19E2-2A19-64BF-2ED19DC6343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998855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679C75C-7A51-2D92-EFC1-48D3CF79155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68683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9D4DC3C-7F28-8376-90F4-E581A7105CD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06255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4508A6C-7EE8-9E9E-614F-FE8F437DCAA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171856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FD4FEF6-981F-A74E-D6B3-7E065A0D040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91138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2E3E242-2A79-E79C-222A-097907749C7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876577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5808159-C313-03E7-58BD-C98A6DCA322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793626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C219B342-44E5-1705-2274-6FFB5E3D66D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335350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08CA4E8-31FA-CC0F-14FB-9B869F0BE62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44594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0B9C6-EFDB-D9A4-4AE9-4358079FCB13}"/>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85B82141-FEB8-78CD-74F6-197DC3069F5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52415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94CC72E-DB91-6706-C935-0C38E8FC51C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591938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EF8D424-19D9-EFB5-8D8D-363A3AB0908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413316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9E7D94C5-9263-2203-63DA-66CAEBF58B4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34302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62B6EE9-CB76-1572-7B6D-0CE40187E7D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25377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34C06BE-80E9-0940-E4EB-5D65CB6BBBF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254638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C78F0B5-7FD1-8140-E510-A28D8E216C1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539141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52D51CB-F24D-8415-E014-918D4685626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189158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494BA41-6BA3-FDF6-EAB0-711E85E8172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437955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4BE11FC-06F5-F281-7C9E-EDB9099B52B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99798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358A73D-716F-9BFD-D768-9C16C697598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08261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D4A7426-BDA6-AC1B-2A3A-02565E4354A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440160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F327772-6EF5-4338-F93E-CEDF69F000D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749522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6EE4B51-519D-8C3D-B69B-FA8891FD4EF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077450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030A0F2-E816-160E-FFF7-EA16D89BF45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7398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E589F-97C4-82B6-145C-CE15AAAE2760}"/>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757082EA-6B61-E977-6D99-FCC080531C1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30548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A2CA18D-F1C6-3B4D-1FB3-363555D1D4A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7982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3424E-3EE5-4F21-40D4-03572EEAAC03}"/>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4D76872F-766F-8DBE-56ED-F7957BB5897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7857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7D61A3A0-5F4B-22E9-66FD-19E0B10490D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80481950"/>
      </p:ext>
    </p:extLst>
  </p:cSld>
  <p:clrMapOvr>
    <a:masterClrMapping/>
  </p:clrMapOvr>
</p:sld>
</file>

<file path=ppt/theme/theme1.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e993d5a-5390-4a32-bd90-2a12d82b1d47">
      <Terms xmlns="http://schemas.microsoft.com/office/infopath/2007/PartnerControls"/>
    </lcf76f155ced4ddcb4097134ff3c332f>
    <SharedWithUsers xmlns="78af4adf-cb3e-4732-bb85-653e85149c57">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CD5DE76E4230488D2ADF4C3851F92C" ma:contentTypeVersion="13" ma:contentTypeDescription="Crée un document." ma:contentTypeScope="" ma:versionID="d122aea70a9165b78dd065a800b7cfc6">
  <xsd:schema xmlns:xsd="http://www.w3.org/2001/XMLSchema" xmlns:xs="http://www.w3.org/2001/XMLSchema" xmlns:p="http://schemas.microsoft.com/office/2006/metadata/properties" xmlns:ns2="be993d5a-5390-4a32-bd90-2a12d82b1d47" xmlns:ns3="78af4adf-cb3e-4732-bb85-653e85149c57" targetNamespace="http://schemas.microsoft.com/office/2006/metadata/properties" ma:root="true" ma:fieldsID="ca9308b6d9fa1551c355c2fcaa04b2a5" ns2:_="" ns3:_="">
    <xsd:import namespace="be993d5a-5390-4a32-bd90-2a12d82b1d47"/>
    <xsd:import namespace="78af4adf-cb3e-4732-bb85-653e85149c5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3:SharedWithUsers" minOccurs="0"/>
                <xsd:element ref="ns3:SharedWithDetails" minOccurs="0"/>
                <xsd:element ref="ns2:MediaServiceObjectDetectorVersion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993d5a-5390-4a32-bd90-2a12d82b1d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8af4adf-cb3e-4732-bb85-653e85149c57"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B29B1E-CD13-48AB-BBEF-DF001D11879E}">
  <ds:schemaRefs>
    <ds:schemaRef ds:uri="http://schemas.microsoft.com/sharepoint/v3/contenttype/forms"/>
  </ds:schemaRefs>
</ds:datastoreItem>
</file>

<file path=customXml/itemProps2.xml><?xml version="1.0" encoding="utf-8"?>
<ds:datastoreItem xmlns:ds="http://schemas.openxmlformats.org/officeDocument/2006/customXml" ds:itemID="{E2B294D5-9479-4072-A39C-3F5AF912A241}">
  <ds:schemaRefs>
    <ds:schemaRef ds:uri="http://schemas.microsoft.com/office/2006/documentManagement/types"/>
    <ds:schemaRef ds:uri="http://schemas.openxmlformats.org/package/2006/metadata/core-properties"/>
    <ds:schemaRef ds:uri="78af4adf-cb3e-4732-bb85-653e85149c57"/>
    <ds:schemaRef ds:uri="http://purl.org/dc/dcmitype/"/>
    <ds:schemaRef ds:uri="http://schemas.microsoft.com/office/infopath/2007/PartnerControls"/>
    <ds:schemaRef ds:uri="http://purl.org/dc/elements/1.1/"/>
    <ds:schemaRef ds:uri="http://schemas.microsoft.com/office/2006/metadata/properties"/>
    <ds:schemaRef ds:uri="be993d5a-5390-4a32-bd90-2a12d82b1d47"/>
    <ds:schemaRef ds:uri="http://www.w3.org/XML/1998/namespace"/>
    <ds:schemaRef ds:uri="http://purl.org/dc/terms/"/>
  </ds:schemaRefs>
</ds:datastoreItem>
</file>

<file path=customXml/itemProps3.xml><?xml version="1.0" encoding="utf-8"?>
<ds:datastoreItem xmlns:ds="http://schemas.openxmlformats.org/officeDocument/2006/customXml" ds:itemID="{FE778F4A-ECA9-433B-ACC8-CE9AA1D62C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993d5a-5390-4a32-bd90-2a12d82b1d47"/>
    <ds:schemaRef ds:uri="78af4adf-cb3e-4732-bb85-653e85149c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1474</Words>
  <Application>Microsoft Office PowerPoint</Application>
  <PresentationFormat>Affichage à l'écran (4:3)</PresentationFormat>
  <Paragraphs>152</Paragraphs>
  <Slides>52</Slides>
  <Notes>52</Notes>
  <HiddenSlides>0</HiddenSlides>
  <MMClips>0</MMClips>
  <ScaleCrop>false</ScaleCrop>
  <HeadingPairs>
    <vt:vector size="6" baseType="variant">
      <vt:variant>
        <vt:lpstr>Polices utilisées</vt:lpstr>
      </vt:variant>
      <vt:variant>
        <vt:i4>4</vt:i4>
      </vt:variant>
      <vt:variant>
        <vt:lpstr>Thème</vt:lpstr>
      </vt:variant>
      <vt:variant>
        <vt:i4>9</vt:i4>
      </vt:variant>
      <vt:variant>
        <vt:lpstr>Titres des diapositives</vt:lpstr>
      </vt:variant>
      <vt:variant>
        <vt:i4>52</vt:i4>
      </vt:variant>
    </vt:vector>
  </HeadingPairs>
  <TitlesOfParts>
    <vt:vector size="65" baseType="lpstr">
      <vt:lpstr>Arial</vt:lpstr>
      <vt:lpstr>Calibri</vt:lpstr>
      <vt:lpstr>Calibri Light</vt:lpstr>
      <vt:lpstr>Verdana</vt:lpstr>
      <vt:lpstr>4_Thème Office</vt:lpstr>
      <vt:lpstr>5_Thème Office</vt:lpstr>
      <vt:lpstr>6_Thème Office</vt:lpstr>
      <vt:lpstr>7_Thème Office</vt:lpstr>
      <vt:lpstr>1_Thème Office</vt:lpstr>
      <vt:lpstr>8_Thème Office</vt:lpstr>
      <vt:lpstr>10_Thème Office</vt:lpstr>
      <vt:lpstr>13_Thème Office</vt:lpstr>
      <vt:lpstr>14_Thème Office</vt:lpstr>
      <vt:lpstr>4. Les réglettes :  composition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Éditions Hatier</dc:creator>
  <cp:lastModifiedBy>BELLEMIN SANDRA</cp:lastModifiedBy>
  <cp:revision>2</cp:revision>
  <dcterms:created xsi:type="dcterms:W3CDTF">2022-01-07T11:15:07Z</dcterms:created>
  <dcterms:modified xsi:type="dcterms:W3CDTF">2025-09-11T07:13:09Z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0x01010017CD5DE76E4230488D2ADF4C3851F92C</vt:lpwstr>
  </property>
  <property fmtid="{D5CDD505-2E9C-101B-9397-08002B2CF9AE}" pid="3" name="MediaServiceImageTags">
    <vt:lpwstr/>
  </property>
  <property fmtid="{D5CDD505-2E9C-101B-9397-08002B2CF9AE}" pid="4" name="Order">
    <vt:r8>1229200</vt:r8>
  </property>
  <property fmtid="{D5CDD505-2E9C-101B-9397-08002B2CF9AE}" pid="5" name="ComplianceAssetId">
    <vt:lpwstr/>
  </property>
  <property fmtid="{D5CDD505-2E9C-101B-9397-08002B2CF9AE}" pid="6" name="_ExtendedDescription">
    <vt:lpwstr/>
  </property>
  <property fmtid="{D5CDD505-2E9C-101B-9397-08002B2CF9AE}" pid="7" name="TriggerFlowInfo">
    <vt:lpwstr/>
  </property>
</Properties>
</file>