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</p:sldMasterIdLst>
  <p:notesMasterIdLst>
    <p:notesMasterId r:id="rId85"/>
  </p:notesMasterIdLst>
  <p:sldIdLst>
    <p:sldId id="256" r:id="rId7"/>
    <p:sldId id="257" r:id="rId8"/>
    <p:sldId id="258" r:id="rId9"/>
    <p:sldId id="491" r:id="rId10"/>
    <p:sldId id="517" r:id="rId11"/>
    <p:sldId id="504" r:id="rId12"/>
    <p:sldId id="505" r:id="rId13"/>
    <p:sldId id="506" r:id="rId14"/>
    <p:sldId id="519" r:id="rId15"/>
    <p:sldId id="492" r:id="rId16"/>
    <p:sldId id="518" r:id="rId17"/>
    <p:sldId id="493" r:id="rId18"/>
    <p:sldId id="520" r:id="rId19"/>
    <p:sldId id="494" r:id="rId20"/>
    <p:sldId id="362" r:id="rId21"/>
    <p:sldId id="282" r:id="rId22"/>
    <p:sldId id="369" r:id="rId23"/>
    <p:sldId id="297" r:id="rId24"/>
    <p:sldId id="646" r:id="rId25"/>
    <p:sldId id="648" r:id="rId26"/>
    <p:sldId id="649" r:id="rId27"/>
    <p:sldId id="650" r:id="rId28"/>
    <p:sldId id="696" r:id="rId29"/>
    <p:sldId id="651" r:id="rId30"/>
    <p:sldId id="652" r:id="rId31"/>
    <p:sldId id="653" r:id="rId32"/>
    <p:sldId id="654" r:id="rId33"/>
    <p:sldId id="655" r:id="rId34"/>
    <p:sldId id="656" r:id="rId35"/>
    <p:sldId id="657" r:id="rId36"/>
    <p:sldId id="295" r:id="rId37"/>
    <p:sldId id="370" r:id="rId38"/>
    <p:sldId id="284" r:id="rId39"/>
    <p:sldId id="658" r:id="rId40"/>
    <p:sldId id="659" r:id="rId41"/>
    <p:sldId id="660" r:id="rId42"/>
    <p:sldId id="661" r:id="rId43"/>
    <p:sldId id="662" r:id="rId44"/>
    <p:sldId id="663" r:id="rId45"/>
    <p:sldId id="664" r:id="rId46"/>
    <p:sldId id="665" r:id="rId47"/>
    <p:sldId id="666" r:id="rId48"/>
    <p:sldId id="667" r:id="rId49"/>
    <p:sldId id="668" r:id="rId50"/>
    <p:sldId id="320" r:id="rId51"/>
    <p:sldId id="371" r:id="rId52"/>
    <p:sldId id="309" r:id="rId53"/>
    <p:sldId id="670" r:id="rId54"/>
    <p:sldId id="671" r:id="rId55"/>
    <p:sldId id="672" r:id="rId56"/>
    <p:sldId id="673" r:id="rId57"/>
    <p:sldId id="674" r:id="rId58"/>
    <p:sldId id="675" r:id="rId59"/>
    <p:sldId id="676" r:id="rId60"/>
    <p:sldId id="677" r:id="rId61"/>
    <p:sldId id="678" r:id="rId62"/>
    <p:sldId id="679" r:id="rId63"/>
    <p:sldId id="680" r:id="rId64"/>
    <p:sldId id="307" r:id="rId65"/>
    <p:sldId id="372" r:id="rId66"/>
    <p:sldId id="337" r:id="rId67"/>
    <p:sldId id="682" r:id="rId68"/>
    <p:sldId id="695" r:id="rId69"/>
    <p:sldId id="693" r:id="rId70"/>
    <p:sldId id="683" r:id="rId71"/>
    <p:sldId id="684" r:id="rId72"/>
    <p:sldId id="685" r:id="rId73"/>
    <p:sldId id="686" r:id="rId74"/>
    <p:sldId id="694" r:id="rId75"/>
    <p:sldId id="688" r:id="rId76"/>
    <p:sldId id="689" r:id="rId77"/>
    <p:sldId id="690" r:id="rId78"/>
    <p:sldId id="691" r:id="rId79"/>
    <p:sldId id="692" r:id="rId80"/>
    <p:sldId id="350" r:id="rId81"/>
    <p:sldId id="373" r:id="rId82"/>
    <p:sldId id="374" r:id="rId83"/>
    <p:sldId id="644" r:id="rId8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1D22D803-2297-59A2-53CD-2175199C2A4D}" name="Catherine MALLARD" initials="CM" userId="S::catherine.mallard@ac-orleans-tours.fr::6a472aea-0836-4e0d-8018-3eacbc2442a1" providerId="AD"/>
  <p188:author id="{5F8BA321-80A1-CEA0-CCDE-AB6954515002}" name="TAILLADE JUSTINE" initials="JT" userId="S::JTAILLADE@editions-hatier.fr::7689be7a-6074-46a5-a6a4-f2fd3e4f6393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5F3036A2-6BCA-3502-4A30-4DCBDA957280}" name="LEMAIRE LOUHANNE" initials="LL" userId="S::LLEMAIRE@editions-hatier.fr::5627a5b1-9bbd-46af-b0ba-a244e1458bcb" providerId="AD"/>
  <p188:author id="{4CF84EDD-95CE-3E5E-4B94-06DB52278683}" name="Christophe Dracos" initials="CD" userId="S::cri.dracos_outlook.fr#ext#@hachette.onmicrosoft.com::9a339485-cc17-450e-b56d-f2edc49cae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1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A49EB4"/>
    <a:srgbClr val="A7A1B7"/>
    <a:srgbClr val="8F79B6"/>
    <a:srgbClr val="7932FA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4" autoAdjust="0"/>
    <p:restoredTop sz="87712" autoAdjust="0"/>
  </p:normalViewPr>
  <p:slideViewPr>
    <p:cSldViewPr snapToGrid="0">
      <p:cViewPr varScale="1">
        <p:scale>
          <a:sx n="97" d="100"/>
          <a:sy n="97" d="100"/>
        </p:scale>
        <p:origin x="2274" y="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slide" Target="slides/slide78.xml"/><Relationship Id="rId120" Type="http://schemas.openxmlformats.org/officeDocument/2006/relationships/commentAuthors" Target="commentAuthors.xml"/><Relationship Id="rId125" Type="http://schemas.microsoft.com/office/2016/11/relationships/changesInfo" Target="changesInfos/changesInfo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26" Type="http://schemas.microsoft.com/office/2018/10/relationships/authors" Target="author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notesMaster" Target="notesMasters/notesMaster1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24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19" Type="http://customschemas.google.com/relationships/presentationmetadata" Target="metadata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7733E643-8072-4A38-9833-1C8D52D714C0}"/>
    <pc:docChg chg="modSld">
      <pc:chgData name="TAILLADE JUSTINE" userId="7689be7a-6074-46a5-a6a4-f2fd3e4f6393" providerId="ADAL" clId="{7733E643-8072-4A38-9833-1C8D52D714C0}" dt="2025-08-12T13:33:48.187" v="1" actId="20577"/>
      <pc:docMkLst>
        <pc:docMk/>
      </pc:docMkLst>
      <pc:sldChg chg="modNotesTx">
        <pc:chgData name="TAILLADE JUSTINE" userId="7689be7a-6074-46a5-a6a4-f2fd3e4f6393" providerId="ADAL" clId="{7733E643-8072-4A38-9833-1C8D52D714C0}" dt="2025-08-12T13:33:48.187" v="1" actId="20577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15 billes que perd Rose. On les entoure, on les barre et on met une flèche pour montrer qu’elles quittent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billes restantes et qu’on met un point d’interrogation à côté.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13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84CE5-AA3A-ABBF-429C-0DBACE929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8AD89CA-1BB0-C7BB-A5AE-D860C07AC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1992FF6-695D-E788-F6FC-DE9AB5948B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billes a Rose après cette action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5EDAF3-C4F1-C1D6-1325-6AB1609C3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29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soustraction puisqu’on enlève des billes. 37 – 15.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27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E052A-9C2E-DACE-3204-D57E5B1C0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FC000FE-0F22-38EA-64F9-8CFAF00560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DC7D938-C068-E4D5-188A-2E333BE2B5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37 – 15 = 22.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Oui, toutes les actions ont été faites.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</a:rPr>
              <a:t>Demander</a:t>
            </a:r>
            <a:r>
              <a:rPr lang="fr-FR" baseline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E8B8F51-4275-DAB1-BBA6-D3ABA43379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591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Rose a 22 billes après la récréation.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685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ACE7F-EADA-E259-7869-36296A037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8BCF1C9-4704-7D15-1776-3A30A20F06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97EE53-6752-D87A-35EA-DB2F5F3BD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billes a Rose après en avoir gagné 8, puis on a cherché combien de billes elle a après en avoir perdu 15.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17BAAE-91B5-55CB-AB39-D1D6515987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50581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l’énoncé.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en utilisant des dizaines pour représenter les 49 élèves.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Faire une correction rapide avec 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49</a:t>
            </a:r>
            <a:r>
              <a:rPr lang="fr-FR" b="0" dirty="0"/>
              <a:t> </a:t>
            </a:r>
            <a:r>
              <a:rPr lang="fr-FR" b="0" i="0" dirty="0"/>
              <a:t>–</a:t>
            </a:r>
            <a:r>
              <a:rPr lang="fr-FR" b="0" dirty="0"/>
              <a:t> </a:t>
            </a:r>
            <a:r>
              <a:rPr lang="fr-FR" b="0" i="0" dirty="0"/>
              <a:t>32 =</a:t>
            </a:r>
            <a:r>
              <a:rPr lang="fr-FR" b="0" dirty="0"/>
              <a:t> </a:t>
            </a:r>
            <a:r>
              <a:rPr lang="fr-FR" b="0" i="0" dirty="0"/>
              <a:t>17.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1" dirty="0"/>
              <a:t> </a:t>
            </a:r>
            <a:r>
              <a:rPr lang="fr-FR" b="0" i="0" dirty="0"/>
              <a:t>: 17</a:t>
            </a:r>
            <a:r>
              <a:rPr lang="fr-FR" b="0" dirty="0"/>
              <a:t> </a:t>
            </a:r>
            <a:r>
              <a:rPr lang="fr-FR" b="0" i="0" dirty="0"/>
              <a:t>garçons déjeunent à la cantine.</a:t>
            </a:r>
            <a:endParaRPr b="0" i="0" dirty="0"/>
          </a:p>
        </p:txBody>
      </p:sp>
      <p:sp>
        <p:nvSpPr>
          <p:cNvPr id="489" name="Google Shape;489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38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cherche combien de perles il reste à Yanis après avoir fait le bracelet et le collier.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Sait-on combien de perles Yanis a utilisées en tout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Non, il faut le calculer.</a:t>
            </a: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va d’abord se concentrer sur la première étape : calculer combien de perles Yanis a utilisées en tout.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Vous allez faire un schéma pour représenter la situation, puis vous écrirez le calcul qui permet de trouver le nombre de perles utilisées.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aider les élèves et valider ou invalider les représentations. Inciter les élèves à utiliser des barres des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 :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23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perles du bracelet et les 36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perles du collier.</a:t>
            </a: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14C01-1BF1-0EB8-FE74-E813AE53D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97280D1-D632-C944-48A9-E3102C955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0CE7B5-0926-C842-3950-62BC26ADE7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>
                <a:latin typeface="Calibri" panose="020F0502020204030204" pitchFamily="34" charset="0"/>
              </a:rPr>
              <a:t>V</a:t>
            </a:r>
            <a:r>
              <a:rPr lang="fr-FR" b="0" i="1" baseline="0">
                <a:latin typeface="Calibri" panose="020F0502020204030204" pitchFamily="34" charset="0"/>
              </a:rPr>
              <a:t>oici les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23 perles du bracelet </a:t>
            </a: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(montrer le groupe de gauche)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. Elle</a:t>
            </a:r>
            <a:r>
              <a:rPr lang="fr-FR" b="0" i="1" baseline="0">
                <a:latin typeface="Calibri" panose="020F0502020204030204" pitchFamily="34" charset="0"/>
              </a:rPr>
              <a:t>s sont représentées par 2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barres de dizaine et 3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unités.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Voici les 36 perles du collier </a:t>
            </a: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(montrer le groupe de droite)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. Elle</a:t>
            </a:r>
            <a:r>
              <a:rPr lang="fr-FR" b="0" i="1" baseline="0">
                <a:latin typeface="Calibri" panose="020F0502020204030204" pitchFamily="34" charset="0"/>
              </a:rPr>
              <a:t>s sont représentées par 3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barres de dizaine et 6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unités.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perles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674F3F-53CC-B477-3EFB-04B0A414A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61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0EE4F-C2CF-274D-089E-C67C714B6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C0A8B47-0849-C0D2-A20B-9136604755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3852F62-A672-8F74-6D9A-528A880A14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perles Yanis a utilisées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4D27AA0-50DC-5F5B-7ABE-0EAAE6F0F0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7109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B9B3B-386B-4D83-E23C-6E4A07010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7C11C00-60E7-2A51-59D5-6CC5F72FF0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499C05-A653-9749-22AB-892944B4E2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 puisqu’on cherche le tout : 23 + 36.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5D77E3B-4920-CB92-44E8-5660D23829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18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87D8A-E0C9-1FB1-EDE6-91662EF1F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53B0599-D789-9F72-4B66-D219673684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3EDC484-9C01-E7AF-6A61-379FE0150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23 + 36 = 59.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Non, 59, c’est le nombre de perles que Yanis a utilisées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Il faut à présent se concentrer sur la seconde étape : trouver combien de perles il reste.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</a:t>
            </a:r>
            <a:r>
              <a:rPr lang="fr-FR" b="0" i="1" baseline="0">
                <a:latin typeface="Calibri" panose="020F0502020204030204" pitchFamily="34" charset="0"/>
              </a:rPr>
              <a:t>de perles il reste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bien verbaliser qu’il faut utiliser le résultat que l’on vient de trouver (59).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</a:t>
            </a:r>
            <a:r>
              <a:rPr lang="fr-FR" b="0" i="0" baseline="0">
                <a:latin typeface="Calibri" panose="020F0502020204030204" pitchFamily="34" charset="0"/>
              </a:rPr>
              <a:t> </a:t>
            </a: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 en premier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70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perles que Yanis avait au départ.</a:t>
            </a:r>
            <a:endParaRPr lang="fr-FR" b="0" i="1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E83FCA0-6501-DE64-4477-411A47B90F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918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1DCB1-BF62-F151-89E7-C1466161F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5776D25-1283-5154-04E2-7914F2856A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3B3081C-D2E6-CEDC-2845-5560297630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70 perles.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59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perles que Yanis a utilisées.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Doit-on les dessiner en plus ?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elles font partie des 70 du départ.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qu’il faut barrer 59 perles parmi les 70 perles déjà présentes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Pour barrer 59 perles, il faut échanger 1 dizaine contre 10 unités.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56125D-BC30-FADD-FC6A-6B1A3A5CE2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7785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8ACA8-28A0-07CF-71A7-FBB795F01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C2E0B3C-5395-4160-1867-47BC637ABC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DC3213F-575B-FAB1-AE3D-161E26B391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On a </a:t>
            </a:r>
            <a:r>
              <a:rPr lang="fr-FR" b="0" i="1" baseline="0" dirty="0">
                <a:latin typeface="Calibri" panose="020F0502020204030204" pitchFamily="34" charset="0"/>
              </a:rPr>
              <a:t>échangé 1 dizaine contre 10 unités. On peut barrer 59 perles à présent.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9875A54-F717-9144-44BB-0939591237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487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11E13-8784-58F2-59B6-987E1E08D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05F67EA-108B-C5D1-3DF1-9952070A81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4A61217-2104-9DD8-107D-0AA0739FF5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59 perles que Yanis a utilisées. On les entoure, on les barre et on met une flèche pour montrer qu’elles quittent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perles restantes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217411-F735-F439-95EA-1BBFEA0371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4273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B0EF4-0327-C433-66CF-2C74458C7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F0A240A-1C8A-421A-70EA-B2CF90C402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941D48-2ED8-E59B-9870-46AC9B43FB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perles il reste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73F6510-FE9B-B392-3109-F01087987A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2943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2171B-8BD6-DEF9-0E2A-E6988E1F5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FC0A04F-A1EE-6851-A4AE-2F7F9ADCF5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C71ADAA-A30C-F699-6604-49B283DCA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soustraction puisqu’on enlève des perles. 70 – 59.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A196D0-4590-31C5-EBCA-B828AE2F74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181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9DE10-7DDF-717B-EB87-B59674497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66A0A19-0E0F-F0DD-52E6-C5B418D4E6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74F4161-D2DB-5D48-1F84-0DF84BDD05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70 – 59 = 11.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Oui.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</a:rPr>
              <a:t>Demander</a:t>
            </a:r>
            <a:r>
              <a:rPr lang="fr-FR" baseline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AC5C6A-5BE3-39D7-8765-0076CEB3B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5348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5A464-CE64-C203-02D4-C0329A246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23537E0-27DF-356F-2502-8AEE2CB459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9AEB016-BFC2-7074-66B8-AA7395B3C3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reste 11 perles à Yanis.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476567F-2E48-86DA-F874-AA8FC9D5DF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239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cherche combien de billes a Rose après la récréation.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Dans ce problème, est-ce qu’il se passe une seule action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Non.</a:t>
            </a: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d’actions y a-t-il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y a 2 actions : Rose gagne des billes, puis elle en perd.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Faire remarquer que le retrait est plus important que l’ajout, donc que Rose aura moins de billes après la récréation qu’avant.</a:t>
            </a:r>
            <a:endParaRPr lang="fr-FR" sz="120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Arial Unicode MS"/>
              <a:cs typeface="Arial Unicode M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va d’abord se concentrer sur la première action : Rose gagne 8 billes.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Vous allez faire un schéma pour représenter la situation, puis vous écrirez le calcul qui permet de trouver combien de billes a Rose après en avoir gagné 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les aider et valider ou invalider les représentations. Inciter les élèves à utiliser des barres de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 :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 en premier 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29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billes que Rose avait au départ.</a:t>
            </a: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1" name="Google Shape;9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503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0C321-C8EE-0F5F-901A-AE8404387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776BB7B-7A64-B2E6-D9EC-F7A10DE83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2027F7-3459-77D1-A31B-236E66312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perles Yanis avait utilisées, puis on a cherché combien de perles il lui restait.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9D8A88E-04A8-C1BC-A18E-B27EA9686C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57504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/>
              <a:t>Voici un autre problème que vous allez résoudre sur votre ardoise.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Laisser les élèves chercher.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une correction rapide avec schéma et modélisation mathématique.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/>
              <a:t>Calcul</a:t>
            </a:r>
            <a:r>
              <a:rPr lang="fr-FR" b="0" i="0"/>
              <a:t> : 15 + 15 + 15 + 15 = 60. Proposer aussi l’écriture 4 × 15 = 60.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/>
              <a:t>Phrase réponse</a:t>
            </a:r>
            <a:r>
              <a:rPr lang="fr-FR" b="0" i="0"/>
              <a:t> : Malo a 60 feutres en tout.</a:t>
            </a:r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émerger qu’il faut d’abord calculer le nombre de fleurs qui ne sont pas des tulipes avant de trouver le nombre de tulipes.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Vous allez faire un schéma pour représenter chacune des étapes, puis vous écrirez à chaque fois le calcul qui correspond.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aider les élèves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</a:t>
            </a:r>
            <a:r>
              <a:rPr lang="fr-FR" b="0" i="0"/>
              <a:t> </a:t>
            </a: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cherché dans la première étape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 nombre de roses et de lys qu’il y a ensemble.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Qu’avez-vous représenté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12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roses et les 14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lys.</a:t>
            </a: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503" name="Google Shape;50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944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99705-687F-86F4-B2B3-571814CD6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1109755-AF55-CDA1-397B-31F78A50F8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17DAFDB-2D01-C645-AAA7-371A9ADD1F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>
                <a:latin typeface="Calibri" panose="020F0502020204030204" pitchFamily="34" charset="0"/>
              </a:rPr>
              <a:t>V</a:t>
            </a:r>
            <a:r>
              <a:rPr lang="fr-FR" b="0" i="1" baseline="0">
                <a:latin typeface="Calibri" panose="020F0502020204030204" pitchFamily="34" charset="0"/>
              </a:rPr>
              <a:t>oici les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12 roses et les 14</a:t>
            </a:r>
            <a:r>
              <a:rPr lang="fr-FR" b="0" i="1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lys.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</a:t>
            </a:r>
            <a:r>
              <a:rPr lang="fr-FR" b="0" i="1">
                <a:latin typeface="Calibri" panose="020F0502020204030204" pitchFamily="34" charset="0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fleurs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43DAB80-38C2-6A89-16F1-0D362F45DF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920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FE4FF4-D1C0-4F89-066A-528722A81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3D2452D-E1CE-20D4-FE04-25950817D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631480C-0BDA-2CF8-B7A3-6D5A614A5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roses et de lys il y a en tout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363C72-D73D-A956-AFBA-6BA255CBE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344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888D6-4E9F-1C6E-B3F3-DC50218A9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B99B3F0-3272-3DF8-6CD5-7D4DFE44AD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C635886-7A5F-C3FC-3F9C-FE030E0876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 puisqu’on cherche le tout. 12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+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000152-D5CA-0458-3518-3C0BD49C85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5327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7FB90-3867-C1A2-392B-4387F6B74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FC5311D-5A17-5C1F-670D-5ACEA37B53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434F487-6BC3-0417-EDF8-ED73F3AF91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12 + 14 = 26.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Non.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 faut-il faire à présent ? </a:t>
            </a:r>
            <a:r>
              <a:rPr lang="fr-FR" b="0" i="0" baseline="0" dirty="0">
                <a:latin typeface="Calibri" panose="020F0502020204030204" pitchFamily="34" charset="0"/>
              </a:rPr>
              <a:t>Faire émerger qu'il faut se concentrer sur la seconde étape : trouver combien de tulipes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47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fleurs qu’il y a en tout dans le bouquet.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914EFF-6533-8A5D-6071-250D86EE01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37259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FCEE2-817C-FD2F-E56B-7A492C8C1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42AC66F-DE4C-29C9-91AF-1E1FCE286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D82AC5-BA93-3099-9494-B6B70D2597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47 fleurs.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26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fleurs qui ne sont pas des tulipes.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Doit-on les dessiner en plus ?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elles font partie des 47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fleurs.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Comment les représente-t-on ?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A303E9-7338-C02B-41E0-2F5C8F42F7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74466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219D9-905D-28DC-A275-4D40CFB69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13E488A-6F1D-31AF-78CE-AB8C0019B6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3CF3C49-2936-1CB4-8B86-AD11FCB5B1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On barre les 26 fleurs qui ne sont pas des tulipes et on les entoure.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 dirty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fleurs restantes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3C43A6-AED8-F95F-1125-480426F1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2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>
                <a:latin typeface="Calibri" panose="020F0502020204030204" pitchFamily="34" charset="0"/>
              </a:rPr>
              <a:t>V</a:t>
            </a:r>
            <a:r>
              <a:rPr lang="fr-FR" b="0" i="1" baseline="0">
                <a:latin typeface="Calibri" panose="020F0502020204030204" pitchFamily="34" charset="0"/>
              </a:rPr>
              <a:t>oici les 29 billes. Elles sont représentées par 2 barres de dizaine et 9 unités.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Les 8 billes que gagne Rose.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Comment les représente-t-on sur le schéma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>
                <a:latin typeface="Calibri" panose="020F0502020204030204" pitchFamily="34" charset="0"/>
              </a:rPr>
              <a:t>Faire émerger qu’il faut les représenter entourées et avec une flèche pour montrer qu’elles rejoignent le groupe de départ.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346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CBF90-F793-F3EA-5CD1-ECAD993CB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1FAB4C0-9030-0393-1C4E-931AEA671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E9B938-BA2B-A850-411F-A4C9EFC8E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tulipes il y a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CD1910-ECB8-F7C6-DDCE-AE2E443F51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941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2D29C-A883-5C78-EC84-FD04DCDB5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877FBF-DE1A-1DAB-44E3-FC4D543016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E158043-DDDE-B697-D5D7-63830407AF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Il faut faire</a:t>
            </a:r>
            <a:r>
              <a:rPr lang="fr-FR" b="0" i="1" dirty="0">
                <a:latin typeface="Calibri" panose="020F0502020204030204" pitchFamily="34" charset="0"/>
              </a:rPr>
              <a:t> une</a:t>
            </a:r>
            <a:r>
              <a:rPr lang="fr-FR" b="0" i="1" baseline="0" dirty="0">
                <a:latin typeface="Calibri" panose="020F0502020204030204" pitchFamily="34" charset="0"/>
              </a:rPr>
              <a:t> soustraction. 47 – 26.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835E6AB-7F52-0D22-2F3E-0E7AA7F17F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52594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0B92C-2256-88B3-2F46-DB93A728A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B624FA0-F375-FDDF-3BE0-AB917F9B63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AEFE219-8559-A962-AFA6-69FBB5E6C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47 – 26 = 21.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</a:t>
            </a:r>
            <a:r>
              <a:rPr lang="fr-FR" b="0" i="1" baseline="0" dirty="0">
                <a:latin typeface="Calibri" panose="020F0502020204030204" pitchFamily="34" charset="0"/>
              </a:rPr>
              <a:t> Oui.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</a:rPr>
              <a:t>Demander</a:t>
            </a:r>
            <a:r>
              <a:rPr lang="fr-FR" baseline="0" dirty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24ABE9-956F-8A77-5F8D-2F8F1D1D8F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19925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74489-E6F2-202C-124B-E98D05185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0E976EB-1CDE-242E-A87E-AA24B4E7F8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FDAF14-B937-FB19-B87C-C7EE9D9FDB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Il y avait 21 tulipes.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6A88CD2-341C-2B3D-2D9F-6732CD44AC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04288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D38F4-6F00-016A-A507-959F9E01A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EDDF21D-3AF4-77DC-6CBC-A8B8F5C975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5CF7C64-81C0-9E3B-A0DB-D7365CB7C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roses et de lys il y avait, puis on a trouvé combien de tulipes il y avait.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endParaRPr lang="fr-FR" b="0" i="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C7E85AE-3425-9842-284A-29230902B4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4753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un autre problème : c’est un problème de logique comme nous en avons déjà rencontrés.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problème, puis laisser les élèves chercher.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kern="10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Ils prennent uniquement les jetons rouges, verts et jaunes et </a:t>
            </a:r>
            <a:r>
              <a:rPr lang="fr-FR" sz="1200" kern="100" dirty="0">
                <a:effectLst/>
                <a:latin typeface="DIN Next LT Pro Light"/>
                <a:ea typeface="Aptos"/>
                <a:cs typeface="Arial" panose="020B0604020202020204" pitchFamily="34" charset="0"/>
              </a:rPr>
              <a:t>produisent une composition qui correspond à la consigne. Les inciter à faire des essais. Corriger collectivement en détaillant le raisonnement.</a:t>
            </a:r>
            <a:endParaRPr lang="fr-FR" sz="1200" kern="100" dirty="0">
              <a:effectLst/>
              <a:latin typeface="DIN Next LT Pro Light"/>
              <a:ea typeface="Aptos"/>
              <a:cs typeface="Times New Roman" panose="02020603050405020304" pitchFamily="18" charset="0"/>
            </a:endParaRPr>
          </a:p>
          <a:p>
            <a:pPr marL="0">
              <a:buNone/>
            </a:pP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Peut-il y avoir un seul jeton rouge ? 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Ce n’est pas possible, car il doit y avoir plus de jetons rouges que de jetons verts.</a:t>
            </a:r>
            <a:endParaRPr lang="fr-FR" sz="18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Arial Unicode MS"/>
              <a:cs typeface="Arial Unicode MS"/>
            </a:endParaRPr>
          </a:p>
          <a:p>
            <a:pPr marL="0">
              <a:buNone/>
            </a:pP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Peut-il y avoir 2 jetons rouges ? 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Il y aurait alors 2 jetons jaunes. Cela signifie qu’il devrait y avoir 3 jetons verts (2 + 2 = 4 et 7 – 4 = 3). Ce n’est pas possible, car il doit y avoir plus de jetons rouges que de jetons verts.</a:t>
            </a:r>
          </a:p>
          <a:p>
            <a:pPr marL="0">
              <a:buNone/>
            </a:pP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Peut-il y avoir 3 jetons rouges ? 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Il y aurait alors 3 jetons jaunes. Il reste alors 1 jeton vert. Cela convient.</a:t>
            </a:r>
          </a:p>
          <a:p>
            <a:pPr marL="0">
              <a:buNone/>
            </a:pPr>
            <a:r>
              <a:rPr lang="fr-FR" sz="1800" b="1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Réponse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: 3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jetons rouges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; 3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jetons jaunes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; 1</a:t>
            </a:r>
            <a:r>
              <a:rPr lang="fr-FR" sz="1800" i="0" dirty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80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jeton vert</a:t>
            </a:r>
            <a:r>
              <a:rPr lang="fr-FR" sz="1800" b="0" dirty="0">
                <a:solidFill>
                  <a:srgbClr val="000000"/>
                </a:solidFill>
                <a:effectLst/>
                <a:latin typeface="DIN Next LT Pro Light"/>
                <a:ea typeface="Aptos"/>
                <a:cs typeface="Arial" panose="020B0604020202020204" pitchFamily="34" charset="0"/>
              </a:rPr>
              <a:t>.</a:t>
            </a:r>
            <a:endParaRPr lang="fr-FR" b="0" i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de le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Vous allez faire un schéma pour représenter chacune des étapes, puis vous écrirez à chaque fois le calcul correspondant.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</a:t>
            </a:r>
            <a:r>
              <a:rPr lang="fr-FR" sz="1200" i="0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cherché dans la première étape</a:t>
            </a:r>
            <a:r>
              <a:rPr lang="fr-FR" sz="1200" i="1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Combien de personnes étaient installées dans la salle avant l’arrivée du groupe.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Qu’avez-vous représenté</a:t>
            </a:r>
            <a:r>
              <a:rPr lang="fr-FR" sz="1200" i="1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 sz="120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34</a:t>
            </a:r>
            <a:r>
              <a:rPr lang="fr-FR" sz="1200" i="1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adultes et les 25</a:t>
            </a:r>
            <a:r>
              <a:rPr lang="fr-FR" sz="1200" i="1">
                <a:ln>
                  <a:noFill/>
                </a:ln>
                <a:solidFill>
                  <a:srgbClr val="000000"/>
                </a:solidFill>
                <a:effectLst/>
                <a:latin typeface="DIN Next LT Pro Light"/>
                <a:ea typeface="Arial Unicode MS"/>
                <a:cs typeface="Arial" panose="020B0604020202020204" pitchFamily="34" charset="0"/>
              </a:rPr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enfants.</a:t>
            </a: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4E01E-9BC7-4DFB-1D67-9A94AC796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81BF546-F27A-7D3C-4E46-348FCC7673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57789FB-FE42-263F-7A41-90857A346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>
                <a:latin typeface="Calibri" panose="020F0502020204030204" pitchFamily="34" charset="0"/>
              </a:rPr>
              <a:t>V</a:t>
            </a:r>
            <a:r>
              <a:rPr lang="fr-FR" b="0" i="1" baseline="0">
                <a:latin typeface="Calibri" panose="020F0502020204030204" pitchFamily="34" charset="0"/>
              </a:rPr>
              <a:t>oici les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34</a:t>
            </a:r>
            <a:r>
              <a:rPr lang="fr-FR" i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 Unicode MS"/>
                <a:cs typeface="Arial" panose="020B060402020202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adultes et les 25</a:t>
            </a:r>
            <a:r>
              <a:rPr lang="fr-FR" i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 Unicode MS"/>
                <a:cs typeface="Arial" panose="020B060402020202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enfants.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</a:t>
            </a:r>
            <a:r>
              <a:rPr lang="fr-FR" i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 Unicode MS"/>
                <a:cs typeface="Arial" panose="020B0604020202020204" pitchFamily="34" charset="0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personnes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226B4D6-67DF-FA8B-87B3-437DF18C16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7179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30846-F086-16DD-F8EE-3BB4E86EA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04A29CD-ABE5-CB2A-F582-5E39820E95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086CD03-83B9-25C9-31DA-969D90FF7B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personnes installées il y avait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516659-5934-E898-5349-3A17261749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522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28D67-272B-4755-C763-69BC36B7C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A94B4B4-3200-100C-54E7-E7698768A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40B986-C80A-75F7-419C-FAA0BEC257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8 billes entourées avec une flèche pour montrer qu’elles rejoignent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billes et qu’on met un point d’interrogation à côté.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D99E38-E9E7-C878-8B1E-A05D906D84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9325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E3A13-9B25-EDE7-1F5C-0AD0AD2F6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E0B9507-2076-398F-6DC6-10613B4C0E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95B9C2-EA15-4470-9F45-39213AD249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 puisqu’on cherche le tout. 34 + 25.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EAA280-63E5-47B4-2025-18654BF70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32217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71623-88F6-756B-19DA-62E0B9622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8ACC47C-AEBB-7563-13B5-8F32BA60F1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499C00E-6D7C-262C-90BC-9D833E60A8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34 + 25 = 59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Non.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 doit-on faire à présent ? </a:t>
            </a:r>
            <a:r>
              <a:rPr lang="fr-FR" b="0" i="0" baseline="0" dirty="0">
                <a:latin typeface="Calibri" panose="020F0502020204030204" pitchFamily="34" charset="0"/>
              </a:rPr>
              <a:t>Faire émerger qu’il faut</a:t>
            </a:r>
            <a:r>
              <a:rPr lang="fr-FR" b="0" i="1" baseline="0" dirty="0">
                <a:latin typeface="Calibri" panose="020F0502020204030204" pitchFamily="34" charset="0"/>
              </a:rPr>
              <a:t> </a:t>
            </a:r>
            <a:r>
              <a:rPr lang="fr-FR" b="0" i="0" baseline="0" dirty="0">
                <a:latin typeface="Calibri" panose="020F0502020204030204" pitchFamily="34" charset="0"/>
              </a:rPr>
              <a:t>se concentrer sur la seconde étape : trouver combien de personnes il y a à la fin, c’est à dire après l’arrivée des 13 personnes.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59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personnes de départ.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4C40321-F714-D9A7-F58D-5447822906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25892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1D293-3A08-C007-33BF-ED4C5EC82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0E29C87-27AE-85C8-23CB-F05AFFF12C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55496D0-FD85-651F-0817-BE42497F3D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59 personnes.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13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adultes qui arrivent.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Doit-on les dessiner en plus ?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Oui, et on met une flèche pour montrer qu’ils rejoignent le groupe de départ.</a:t>
            </a:r>
            <a:endParaRPr lang="fr-FR" b="0" i="1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F1C2392-5226-EB25-20D8-29CF40868D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360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3DBF6-DF33-EB25-FCEB-7C633ACCD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BF0AE76-93E2-B1EB-B43B-8E9837C88E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48604FD-32D8-A300-0DA0-2E9AA04B5D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Voici les 13 adultes qui arrivent.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personnes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D1C90B9-E9F9-A5B0-A776-C4EA78706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4599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B4230-AE34-0B2D-987B-A2D478D87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CCD84E8-80B6-B6A4-B0ED-71D43F493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81B2675-E43C-57F2-BC5D-E1A2020926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Quelle opération avez-vous écrite pour trouver combien de personnes il y a à la fin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107F3A-A7E0-07D8-5D36-599D680EEB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0068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53A83-7FAC-4987-B146-BDD82D4B6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8B97DA6-67CE-24A3-05B0-1709CE126B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3B36D66-EE32-A700-3545-BAE51AE98B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addition. 59 + 13.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A565BD8-C71A-13BE-8D45-ACB6053BB1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3504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8FDBA-4DA1-6A91-6DB2-66DA9EC47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AFE1392-D843-4B11-1244-E893FA7426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9F53B34-40A2-B61F-9908-0E0225A44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59 + 13 = 72.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Oui.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</a:rPr>
              <a:t>Demander</a:t>
            </a:r>
            <a:r>
              <a:rPr lang="fr-FR" baseline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B845A6-6E5A-DF48-89B6-E934FB3610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7685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DDC4A-1F9D-F07F-967F-B0C3064DD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126B99D-6ECD-4E88-A5FC-1E4C6817C2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0334F1-A575-4894-53F0-FC851B8799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y a 72 personnes dans la salle maintenant.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550A4A2-575A-39BE-F401-45735F58F4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16571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76F59-50CE-3448-496B-99E9F375A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16B7A8A-FEE3-894A-C3BE-AF4D888202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D3960D5-4024-AE6C-7CA3-71C5F8DFED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personnes étaient installées au départ, puis combien il y en avait à la fin.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C3F198D-8546-C158-D585-6213746C2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503938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/>
              <a:t>Voici un autre problème que vous allez résoudre sur votre ardoise.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Lire le problème et le faire reformuler par les élèves. Laisser les élèves chercher quelques instants.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une correction rapide avec schéma et modélisation.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/>
              <a:t>Calcul</a:t>
            </a:r>
            <a:r>
              <a:rPr lang="fr-FR" b="0" i="0"/>
              <a:t> : 67 – 43 = 24.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/>
              <a:t>Phrase réponse</a:t>
            </a:r>
            <a:r>
              <a:rPr lang="fr-FR" b="0" i="0"/>
              <a:t> : Il y a 24 poiriers dans ce verger.</a:t>
            </a:r>
            <a:endParaRPr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billes a Rose après cette action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42186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Vous allez faire un schéma pour représenter chacune des étapes, puis vous écrirez à chaque fois le calcul correspondant.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 :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cherché dans la première étape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Combien de croissants il reste à la fin de la matinée.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Qu’avez-vous représenté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Les 60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anose="05050102010706020507" pitchFamily="18" charset="2"/>
              </a:rPr>
              <a:t>croissants de départ.</a:t>
            </a:r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A901A-61C3-23D7-1012-2EA4C4199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5DE748-0BCD-32AA-47EE-57910CD7E7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805E746-2A66-A32C-3952-596C83DB63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V</a:t>
            </a:r>
            <a:r>
              <a:rPr lang="fr-FR" b="0" i="1" baseline="0" dirty="0">
                <a:latin typeface="Calibri" panose="020F0502020204030204" pitchFamily="34" charset="0"/>
              </a:rPr>
              <a:t>oici les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60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croissants.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35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croissants que le boulanger vend le matin.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Doit-on les dessiner en plus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ils font partie des 60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croissants de départ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que pour pouvoir barrer 35 croissants, il faut échanger 1 barre de dizaine contre 10 unités.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2FA337-B5D3-CC18-99F2-191B2BEDF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75862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9507F-F4AD-0E4F-3425-059555DE4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F088EAC-5F2B-A02E-7202-1D4EB7205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D979A44-F75D-D44C-9FB5-8AB3D24A7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a échangé une dizaine contre 10 unités. On peut maintenant barrer 35 croissants.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B95D5F-DA3C-1121-6500-15A7F5FB3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52870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BACA5-A13B-1B03-A210-A6A992691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C31E3CC-DF58-97FD-D39B-AE8E95B5DB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5412512-26C5-980C-6A6D-1AFEB2C0BA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Comment montre-t-on ce que l’on cherche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entoure les croissants restants et on met un point d’interrogation.</a:t>
            </a: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33DA7F-72F6-851D-DA6F-7B57F1617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0761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19C7C-BB72-9456-C735-164D19988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4930FFE-F126-E27A-B270-E6BF152278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81C1A7A-53FB-7770-6AAA-87E40B447C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croissants il restait à la fin de la matinée</a:t>
            </a:r>
            <a:r>
              <a:rPr lang="fr-FR" b="0" i="1">
                <a:latin typeface="Calibri" panose="020F0502020204030204" pitchFamily="34" charset="0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581599-A4A4-A675-B43B-60FCAD6AB4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9013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DCA7F-6ECF-F867-EB98-CD6EAE6B5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E847410-E2E3-26DE-AB19-7BE7CF7A2D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9BA2CA-02A1-73A1-BE85-89B0625E5F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soustraction. 60 – 35.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113ED2B-59D9-D434-8E88-51D522C394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3851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31F13-9CCE-B74F-5927-F1386FB99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548947A-A0CB-AA6C-7965-6874371B4E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BED8AC8-659A-25D6-22A9-C231C2C75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60 – 35 =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>
                <a:latin typeface="Calibri" panose="020F0502020204030204" pitchFamily="34" charset="0"/>
              </a:rPr>
              <a:t>Non, car le boulanger vend aussi des croissants l’après-midi.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faut à présent se concentrer sur la seconde étape : trouver combien de croissants il reste à la fin de la journée.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25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croissants qu’il restait à midi.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136171E-851C-4E89-BD0E-775F3AE10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9904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0D04D-B2CB-45EB-B0B6-85E8EDDDC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D5ACC66-E28B-1D8E-6C8B-15CE573FB0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D0EA58A-EAF5-603C-F3F7-5A1293AB5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25 croissants.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Qu’avez-vous représenté ensuite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13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croissants que le boulanger vend l’après-midi.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Doit-on les dessiner en plus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ils font partie des 25</a:t>
            </a:r>
            <a:r>
              <a:rPr lang="fr-FR" b="0" i="1" baseline="0">
                <a:latin typeface="Calibri" panose="020F0502020204030204" pitchFamily="34" charset="0"/>
              </a:rPr>
              <a:t> croissants restants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barre 13</a:t>
            </a:r>
            <a:r>
              <a:rPr lang="fr-FR" b="0" i="0" baseline="0">
                <a:latin typeface="Calibri" panose="020F0502020204030204" pitchFamily="34" charset="0"/>
              </a:rPr>
              <a:t> </a:t>
            </a: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croissants et qu’on met une flèche pour montrer qu’ils quittent le groupe de départ.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3F3A73D-D60E-44B5-5327-DFB0BD000D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9866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902EC-224A-3375-D7B0-711444CAA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2468463-5B88-EC4E-8DED-076DAF226B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31D78D2-D80E-A2CA-E396-C5FECEEE6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Comment montre-t-on ce que l’on cherche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>
                <a:latin typeface="Calibri" panose="020F0502020204030204" pitchFamily="34" charset="0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entoure les croissants restants et on met un point d’interrogation.</a:t>
            </a: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89A70D-11D2-B544-C342-4F1E8FCFB3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2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addition puisqu’on ajoute des billes. 29 + 8.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 du calcul.</a:t>
            </a:r>
            <a:endParaRPr lang="fr-FR" b="0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91705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3DE9C-B9E4-6EB4-219F-CBE082510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9F16AFB-4B56-C118-5228-E2D7D73A18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C05A74D-DBDD-0A3F-D65B-F85E76326C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Quelle opération avez-vous écrite pour trouver combien de croissants il reste à la fin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123BBC-4CFA-8787-1430-FB9AB8E77C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80252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0059A-2338-184C-4373-436A4B9A9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D3C22F9-BF9F-5C46-5BF6-374ABE5616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582D185-CB7A-BBB8-EE84-B5B6741BCE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faut faire</a:t>
            </a:r>
            <a:r>
              <a:rPr lang="fr-FR" b="0" i="1">
                <a:latin typeface="Calibri" panose="020F0502020204030204" pitchFamily="34" charset="0"/>
              </a:rPr>
              <a:t> une</a:t>
            </a:r>
            <a:r>
              <a:rPr lang="fr-FR" b="0" i="1" baseline="0">
                <a:latin typeface="Calibri" panose="020F0502020204030204" pitchFamily="34" charset="0"/>
              </a:rPr>
              <a:t> soustraction. 25 –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qu'il donne le résultat.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774626-C7BE-982D-E423-31B7B88FEA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1900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4EA06-689A-6429-0454-7F9ABC11F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D46A834-4405-8FA1-6AAA-1E0323E93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31AC62D-8F07-F4A8-E2B8-841EC2D42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25 – 13 = 12.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Oui.</a:t>
            </a:r>
            <a:r>
              <a:rPr lang="fr-FR">
                <a:latin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</a:rPr>
              <a:t>Demander</a:t>
            </a:r>
            <a:r>
              <a:rPr lang="fr-FR" baseline="0">
                <a:latin typeface="Calibri" panose="020F0502020204030204" pitchFamily="34" charset="0"/>
              </a:rPr>
              <a:t> à un élève de rappeler la question et de formuler une phrase réponse.</a:t>
            </a:r>
            <a:endParaRPr lang="fr-FR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C2C07B8-CE69-7E96-B92C-18C7F9E7B8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0002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D1447-2B97-D271-A55D-A391FBE06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8DAF060-1F9C-63E3-E946-9EB0661706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DB62F27-D143-61CF-2D25-D87150E88E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Il lui reste 12 croissants à la fin de la journée.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A140D0-59A3-8813-F702-01B33658FD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93672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38E5A-6A3D-8550-762E-472493E46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7798F7E-042A-9130-8803-8C42EC8B33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653DD68-B78A-BFDB-95D1-FCCDFCB596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dirty="0">
                <a:latin typeface="Calibri" panose="020F0502020204030204" pitchFamily="34" charset="0"/>
              </a:rPr>
              <a:t>Relire le problème. Dans les calculs, montrer que l’on utilise le résultat de l’étape 1 dans l’étape 2.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Dans ce problème, on a d‘abord cherché combien de croissants il restait à la fin de la matinée, puis combien de croissants il restait à la fin de la journée.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8F9C82-E28B-9DB5-6D58-428BD7C43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830950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28 = 7 + 7 + 7 + 7. Proposer aussi 28 = 4 × 7.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Chaque enfant aura 7 bonbons.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75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9163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des schémas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 baseline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 problèmes </a:t>
            </a:r>
            <a:r>
              <a:rPr lang="fr-FR" sz="1200" b="1" i="0" u="sng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résolution du </a:t>
            </a:r>
            <a:r>
              <a:rPr lang="fr-FR" sz="1200" b="1" i="0" baseline="0" dirty="0" err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fr-FR" sz="1200" b="1" i="0" baseline="30000" dirty="0" err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problème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recherche de la somme des 2 parties connues, puis celle de la partie manquante.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14 + 40 = 54, puis 75 – 54 = 21.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Le jeu de société a couté 21 euros.</a:t>
            </a: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second problème. </a:t>
            </a:r>
            <a:r>
              <a:rPr lang="fr-FR" b="0" dirty="0"/>
              <a:t>Demander à un élève de lire le </a:t>
            </a:r>
            <a:r>
              <a:rPr lang="fr-FR" b="0"/>
              <a:t>problème.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 de l’exercice 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des schémas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 baseline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distinguant bien les 2</a:t>
            </a:r>
            <a:r>
              <a:rPr lang="fr-FR" b="0" i="0" dirty="0"/>
              <a:t> 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problèmes élémentaires</a:t>
            </a:r>
            <a:r>
              <a:rPr lang="fr-FR" b="0" i="0" dirty="0"/>
              <a:t> 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: l’ajout, puis le retrait.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35 + 13 = 48, puis 48 – 21 = 27.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Il y a 27 passagers dans le bus quand il redémarre.</a:t>
            </a:r>
            <a:endParaRPr lang="fr-FR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29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+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8 =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37.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Est-ce la réponse à notre problème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>
                <a:latin typeface="Calibri" panose="020F0502020204030204" pitchFamily="34" charset="0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>
                <a:latin typeface="Calibri" panose="020F0502020204030204" pitchFamily="34" charset="0"/>
              </a:rPr>
              <a:t>Non, car Rose perd ensuite des billes.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Il faut à présent représenter cette seconde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de billes a Rose après cette seconde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Bien faire verbaliser qu’il faut repartir du résultat que l’on vient de trouver (37) et non du nombre de billes de départ (29) puisque les 2 actions s’enchainent.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 :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représenté en premier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repart des 37</a:t>
            </a:r>
            <a:r>
              <a:rPr lang="fr-FR" b="0" i="1" baseline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billes que Rose avait après la première action.</a:t>
            </a:r>
            <a:endParaRPr lang="fr-FR" b="0" i="1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442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F6AC4-AC13-F72E-86BA-1F4E79C43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B6933C5-84D6-60DA-9C37-CD69C4BED9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C76903-A5A7-5CDA-DB1F-58158B1334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les </a:t>
            </a:r>
            <a:r>
              <a:rPr lang="fr-FR" b="0" i="1" baseline="0">
                <a:latin typeface="Calibri" panose="020F0502020204030204" pitchFamily="34" charset="0"/>
              </a:rPr>
              <a:t>37 billes.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Que se passe-t-il dans la seconde action ? </a:t>
            </a:r>
            <a:r>
              <a:rPr lang="fr-FR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Rose perd 15</a:t>
            </a:r>
            <a:r>
              <a:rPr lang="fr-FR" b="0" i="1" baseline="0">
                <a:latin typeface="Calibri" panose="020F0502020204030204" pitchFamily="34" charset="0"/>
              </a:rPr>
              <a:t> 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billes.</a:t>
            </a:r>
            <a:endParaRPr lang="fr-FR" b="0" i="1" baseline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Comment le montre-t-on sur le schéma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>
                <a:latin typeface="Calibri" panose="020F0502020204030204" pitchFamily="34" charset="0"/>
              </a:rPr>
              <a:t>Faire émerger qu’il faut barrer 15 billes parmi les 37 billes déjà représentées.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481D97-C8D0-5C94-B9BF-3B105F0FC6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053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99E68D4E-1363-3605-BFA4-5824F6DFC7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4AFB6ECE-C6DE-F8B8-ACBB-7331317CBC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7916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preserve="1" userDrawn="1">
  <p:cSld name="2_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9969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4729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8624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7338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37720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6EA5B9D3-C6F3-00D3-B128-F6206D8C23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3119120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D25C0D4F-67B3-8347-FCF7-62EFCC39D8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4" name="Google Shape;62;p101">
            <a:extLst>
              <a:ext uri="{FF2B5EF4-FFF2-40B4-BE49-F238E27FC236}">
                <a16:creationId xmlns:a16="http://schemas.microsoft.com/office/drawing/2014/main" id="{07962274-4E98-DD3F-14DA-3307115DA80D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8;p105">
            <a:extLst>
              <a:ext uri="{FF2B5EF4-FFF2-40B4-BE49-F238E27FC236}">
                <a16:creationId xmlns:a16="http://schemas.microsoft.com/office/drawing/2014/main" id="{70AE1698-F80B-10FC-FD57-B0797B3BB70D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200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61" r:id="rId7"/>
    <p:sldLayoutId id="2147483673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208602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74" r:id="rId2"/>
    <p:sldLayoutId id="2147483668" r:id="rId3"/>
    <p:sldLayoutId id="2147483669" r:id="rId4"/>
    <p:sldLayoutId id="2147483670" r:id="rId5"/>
    <p:sldLayoutId id="2147483672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6.xml"/><Relationship Id="rId3" Type="http://schemas.openxmlformats.org/officeDocument/2006/relationships/slide" Target="slide2.xml"/><Relationship Id="rId7" Type="http://schemas.openxmlformats.org/officeDocument/2006/relationships/slide" Target="slide6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6.xml"/><Relationship Id="rId5" Type="http://schemas.openxmlformats.org/officeDocument/2006/relationships/slide" Target="slide32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49795" y="3290708"/>
            <a:ext cx="5906341" cy="29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</a:t>
            </a: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13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(ajout + retrait)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14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le tout/l’état final (retrait)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une partie (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3 parties)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le tout/l’état final (ajout)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(2 retraits)</a:t>
            </a:r>
          </a:p>
          <a:p>
            <a:endParaRPr lang="fr-FR" sz="1600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lang="fr-FR" sz="1600" dirty="0">
              <a:solidFill>
                <a:schemeClr val="bg1"/>
              </a:solidFill>
            </a:endParaRPr>
          </a:p>
          <a:p>
            <a:endParaRPr lang="fr-FR" sz="1600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/>
            <a:endParaRPr lang="fr-FR" sz="1600" b="1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  <a:hlinkClick r:id="rId8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fr-FR"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48345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B0E66B0-5A53-9EAB-8950-F999C66A0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E479536-9566-880C-F134-BABE7F5AFD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47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8D47C-F1D8-8944-72F9-892616614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E9AF07F-4FC5-BB6D-2149-04A9A979F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6C8C620-2221-C91D-A050-E8DFCA84C9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48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935C3BD-D0C9-A0E3-385A-8093055D7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76AF954-8075-C95E-1D32-543AB24525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10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3FF65-C328-9D65-A503-8336E1B68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D574A9D-A57E-F0A9-066B-1095AD300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01FE12D-103D-45AE-EC31-2208C68541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38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7">
            <a:extLst>
              <a:ext uri="{FF2B5EF4-FFF2-40B4-BE49-F238E27FC236}">
                <a16:creationId xmlns:a16="http://schemas.microsoft.com/office/drawing/2014/main" id="{DF423AF5-F949-8454-FCD7-3AF9B9717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BDB2AD3-29C2-929F-AAD5-F453E8EE50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95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05BED-E790-A0CB-62E4-E304CFCF5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FBFFE77-2617-96E9-3869-90C5F012F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448708C-1A93-9935-021F-B340414FAB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19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A9FBC3F-207B-D313-8F8A-AAA963446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81DC779-959A-7579-7C7B-8AEE62DDA0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76A61DC-C5CF-B8CE-4352-9423E8B36C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5CDE774-7976-204C-615C-D389B13E3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7C3950-B7BA-6EE3-7559-674C2657C8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47CDB-9F1F-8216-4FDA-F06ED38E5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9623AD7-2181-AC45-EE42-4BF4F4967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43EE9D0-8F7F-4BDD-34A9-636E65DFCD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64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4B08268-34F2-8BCF-AB07-BF27AEC0F0C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55AD4-23D1-604F-E4A3-D4D329809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re 20">
            <a:extLst>
              <a:ext uri="{FF2B5EF4-FFF2-40B4-BE49-F238E27FC236}">
                <a16:creationId xmlns:a16="http://schemas.microsoft.com/office/drawing/2014/main" id="{BB926725-CDA9-32CC-199C-F57BB7EC5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233545FE-4866-FBA8-B9DE-6137E974A5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15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4442D-EF81-69D0-6D8A-9C2F92C46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71934D9-2484-1DEC-E5B8-1982B05E9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7F20993-A17F-3EDD-5A39-A203A4A2FE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122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D08C0-FBF6-3B48-E95A-BDE4CB0EB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9A11393-55C8-BBA5-85C8-FC7F2B173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56CDFAE-BC62-437C-1735-2361857B803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95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56E30-1F2F-DD87-1262-21D8AC151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1F939B9-0C29-4736-6ADF-7290A4F2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A35E5B-CC84-A2CA-FB1E-BEEB4EB1EA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78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5053F-8C31-9FE3-40A6-B1B9E7613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A71D88D-759D-A038-E05E-5A8911C4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C60C56B-F110-B98F-E7B1-ABA800FBF62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17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02414-18FB-D33F-AF68-620FD4BDC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F3310DD-7C2B-E652-AF4C-C8576122F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DB5E9F5-F04F-8940-3D9D-FF3D1A284B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14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FAF68-6386-49A8-9460-BF652A704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6125C5D-0DA5-B565-AF24-D133C2B75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F956B01-67C5-CDA5-B8F4-06E8D431FA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40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E1AAF-096C-BDC8-DCF4-DC50BEFFE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29F34A4-75E0-3989-73CA-120D32328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039DDB1-81F2-4B9A-1FE8-9ABDD011C5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629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54EEC-03D0-F7FA-8582-DF4D3B594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19BBF0E-C3FB-D625-BEDB-AF80AABF8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5FB1792-7EC4-8113-487E-AFC7730D32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430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21FBD-9011-1D7B-30E3-2AB6AECF4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re 90">
            <a:extLst>
              <a:ext uri="{FF2B5EF4-FFF2-40B4-BE49-F238E27FC236}">
                <a16:creationId xmlns:a16="http://schemas.microsoft.com/office/drawing/2014/main" id="{5BFBEF11-6564-E70F-0DDC-878CD212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4" name="Image 93">
            <a:extLst>
              <a:ext uri="{FF2B5EF4-FFF2-40B4-BE49-F238E27FC236}">
                <a16:creationId xmlns:a16="http://schemas.microsoft.com/office/drawing/2014/main" id="{0C29EEF8-2AAB-B5BB-4FC2-FF0DB7552B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13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5123F5C-10DD-8B41-F7B6-0190C3C53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E493CB-3BD3-63B2-1F8B-BEC7C2FBCC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02232-8BC2-23E7-56F8-8703FA2A0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7F6F3DC-52C3-D393-63A8-044460BCD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7F305A6-2EF3-9B86-418D-B535BAD226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262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50882C4-92CA-576B-4293-6F3F558CE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1579099-549B-05CB-83AF-8C2435436C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CBD22AE-45D5-E775-5E9C-A1F6060AD3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6CEC918-D424-0F52-1E9D-B8C423842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416F0D-CAD1-6771-A175-04C9AF4FCB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5519B-875D-35A9-38CD-D345E8522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731A005-99B1-D5C8-46F8-EB7734E0F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579780A1-9547-8E79-7AD6-939107C75B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572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73242-7F0F-64EB-58DE-21312EEF9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3D8B368-11F4-DD7C-1AF1-ADF3889E8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5E6AC3-C3FF-A031-A5EE-3D1B6A8D54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0715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581BA-A887-C6A0-1F5B-F885088E2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52AFFA3-EDDF-26BC-F00F-DB161C7DA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A717B7C-3792-6248-DAC6-F644C8734D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919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C0A81-EA9E-3D3F-1F08-4C8DD1CA2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2169904-A355-C2F3-C22A-9809AC674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2E89317-1448-5487-9134-A2090B2ACD3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347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F3E79-5BDB-0937-EFE8-D33FAF312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0677AAD-DDED-1488-814C-C24BB2287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04B9345-0FB8-2EC4-24F1-211A314F53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386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472D7-6EC8-123B-6A84-0B9CCF1E0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re 43">
            <a:extLst>
              <a:ext uri="{FF2B5EF4-FFF2-40B4-BE49-F238E27FC236}">
                <a16:creationId xmlns:a16="http://schemas.microsoft.com/office/drawing/2014/main" id="{010229DE-1362-44DD-0601-5E5029001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6" name="Image 45">
            <a:extLst>
              <a:ext uri="{FF2B5EF4-FFF2-40B4-BE49-F238E27FC236}">
                <a16:creationId xmlns:a16="http://schemas.microsoft.com/office/drawing/2014/main" id="{6BA3B9A6-92AF-EB62-68E0-B184D09E03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51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172FC2D-023F-9DBB-8290-028147540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352CC49-7A3D-564D-964E-06EAAB85F9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55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CC98D-A5BC-F94C-CD51-4DAEE4B13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re 46">
            <a:extLst>
              <a:ext uri="{FF2B5EF4-FFF2-40B4-BE49-F238E27FC236}">
                <a16:creationId xmlns:a16="http://schemas.microsoft.com/office/drawing/2014/main" id="{A4C21046-1C44-A9A7-5032-36AACE7D2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F7BC90C0-8CB7-F19C-1086-925B8F29E0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675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21DE0-546D-61F8-20F6-F58C0FA21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re 58">
            <a:extLst>
              <a:ext uri="{FF2B5EF4-FFF2-40B4-BE49-F238E27FC236}">
                <a16:creationId xmlns:a16="http://schemas.microsoft.com/office/drawing/2014/main" id="{47FA41A6-AEDA-84B1-85EF-040ADB1A5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3" name="Image 62">
            <a:extLst>
              <a:ext uri="{FF2B5EF4-FFF2-40B4-BE49-F238E27FC236}">
                <a16:creationId xmlns:a16="http://schemas.microsoft.com/office/drawing/2014/main" id="{5929411D-0A67-86A4-A26C-BDB9152245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0441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3F23A-E3C9-EA83-1295-BCE2D48C6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re 58">
            <a:extLst>
              <a:ext uri="{FF2B5EF4-FFF2-40B4-BE49-F238E27FC236}">
                <a16:creationId xmlns:a16="http://schemas.microsoft.com/office/drawing/2014/main" id="{8F3A2ED2-7E4F-D6D6-4A63-3568F6141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3" name="Image 62">
            <a:extLst>
              <a:ext uri="{FF2B5EF4-FFF2-40B4-BE49-F238E27FC236}">
                <a16:creationId xmlns:a16="http://schemas.microsoft.com/office/drawing/2014/main" id="{990A02BB-B23A-730D-745D-95D635B8BD0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197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ADB5C-F9E4-B0D7-7683-057C8209A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re 57">
            <a:extLst>
              <a:ext uri="{FF2B5EF4-FFF2-40B4-BE49-F238E27FC236}">
                <a16:creationId xmlns:a16="http://schemas.microsoft.com/office/drawing/2014/main" id="{27952469-68F8-D146-A12D-1CD9F03E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0" name="Image 59">
            <a:extLst>
              <a:ext uri="{FF2B5EF4-FFF2-40B4-BE49-F238E27FC236}">
                <a16:creationId xmlns:a16="http://schemas.microsoft.com/office/drawing/2014/main" id="{BE68C998-75B3-D040-7E9E-E8FC36B81B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758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EF016-771D-C0B5-E536-02B6FF178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01EDA01-14CF-A159-E986-D54FF8232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335CACE-CD11-3D19-E58A-A2CCC331DE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655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42CE0D4-330D-9BBE-EB72-BCCE4F73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F357AE7-0EA6-972D-9B88-BA6117F826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3DFF9FE-31A0-7FDC-AFE7-AD14AFCC83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BE8510A-2AC0-0095-44C2-71FDB0865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102031C-EA4D-D4C9-469C-B5AE1A7F11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F9DB2-D0E5-BF15-E9F1-602ADA73B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F96737B2-83E0-6EF6-DF2F-B0A3B73C3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C3D5918D-8E90-7813-C285-4FFD872072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290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F994-8A7B-26A5-42D8-E0BC8C884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23">
            <a:extLst>
              <a:ext uri="{FF2B5EF4-FFF2-40B4-BE49-F238E27FC236}">
                <a16:creationId xmlns:a16="http://schemas.microsoft.com/office/drawing/2014/main" id="{3174DD05-A7C2-E677-5EDB-F1EA9B5A7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2F0EC84C-4BCB-4829-E5A9-091F05E333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18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2B1BC-1936-63CE-F553-4294E833A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FBC0707-DF9D-ADEA-58C3-250E6DDE9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A483E17-D429-8716-53E5-E477114DD6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565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580FB-4997-7879-8649-59BD908D8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A0ED713-39BA-EA95-CD38-6152174AE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61FE2C5D-B13C-2671-92D5-4C5BEC19F5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1947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36014-9CD5-C6B7-AAE7-0777D95E1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6D617C1-4D8C-F618-2ACA-2A7C7C20B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C175B37-712A-09B6-D7C5-E23383A53F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163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A557-F463-E041-22FF-75646449B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9A914D7-FCD4-DE6F-DC9A-308769D7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7940F11-5AF7-C7E9-5112-2A4BE9B755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737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2572D-6E97-C70F-3BBC-133FCEE19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B36720E-6228-E5B7-480F-A776C0400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43862E-4F62-DEC3-BEF4-680F2FDE4C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8230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E4F49-FD2B-D35D-60B6-98D394D11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79CA579-1EDE-C5B7-D7D1-1DC35C7CF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72B7C22-315F-E5B2-5A93-1ADA6FE2BB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379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A0B39-4A21-1136-8EC3-4B950D207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450C61A9-534B-B92A-37E0-73B296253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435F56-F6A9-E74E-A6AB-A6F19555FE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241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B7C79-E8EE-0589-56D3-DFCC74055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C0EF86A7-54E1-782F-1709-97AF40726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249DAD9-71F6-8DF8-4CC1-DED6BB815B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744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E325-EA6E-CED9-5618-443181ACC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re 37">
            <a:extLst>
              <a:ext uri="{FF2B5EF4-FFF2-40B4-BE49-F238E27FC236}">
                <a16:creationId xmlns:a16="http://schemas.microsoft.com/office/drawing/2014/main" id="{06A8C0B0-E377-3138-B14A-400E4D5E8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3A591D45-B9AB-ADCD-B47D-E82F811721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568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EF093-15CC-A65A-D797-03E066A11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20ECFBF-3A94-6344-219A-02C83B63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0AEFE1-8115-D54A-B762-4EC424DBBE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683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3876C51-EF3E-3C61-EE5B-36A910BB6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FB1AE4B-BE09-82BB-9EBC-530E466A09C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69E145B-4034-5E7A-1327-684C87ED9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0BB0A6EA-FF51-4A82-F1CD-930B5E0889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62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17DE577-7708-7A80-E545-E0E0DCDB30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CF5FE8B-497E-5FB4-C271-FE23AA682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791C9EE-05EE-3751-E3A7-EA541D7D1B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DC46F-53B9-A243-5136-A00EF2554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3997CE8-5F4E-920D-0493-84153E36D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FF5E9BD-49C2-AA5F-3F0B-EFC030A4BA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7216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61BE8-FC20-8BBF-6085-49BCF80A8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7">
            <a:extLst>
              <a:ext uri="{FF2B5EF4-FFF2-40B4-BE49-F238E27FC236}">
                <a16:creationId xmlns:a16="http://schemas.microsoft.com/office/drawing/2014/main" id="{CC4A9122-C5F2-6E3C-89AA-844C5760A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F81D5FD9-1B23-AD8E-310B-FFB805287B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4854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E54E1-D894-1875-6D3F-4C2240157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07CA35EF-AF4E-950F-D882-93F729431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013B1D1-1445-9218-FC2E-69B65E8002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18111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6D857-69ED-354F-FB6E-439274D52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D523CCC-6E38-9DF8-DCAC-5AF483921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F71B6FD-4101-B722-E2DE-856EF8F518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7306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C0E56-6DE1-C1E3-38C6-5632449E1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90067AF-4BF8-7EF3-332E-D13FF2E05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4" name="Image 83">
            <a:extLst>
              <a:ext uri="{FF2B5EF4-FFF2-40B4-BE49-F238E27FC236}">
                <a16:creationId xmlns:a16="http://schemas.microsoft.com/office/drawing/2014/main" id="{D4183CF6-D38E-57E3-8E3F-57840594BF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53748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F79E3-1E75-114B-9641-DEB3A5D96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ADBF61E-4C2A-9944-D8BC-6701D75A8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6323049-73BA-BCDF-5368-1718B87747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623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D2198-D98E-4D90-5ECA-523768A08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8C4F197-760B-0DD6-7927-095F9754C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581F435-3A1D-83BD-9DA5-93B3FA04AA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76164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92034-6048-D01A-3223-5278AB4E7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DF19BD7-EE7B-A5DF-A4FC-F50573689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BD38FB83-3C7B-08DD-2F85-D125EFAC3F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69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05EEA39-73AF-2E3B-4F33-B7CC30E95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" name="Image 101">
            <a:extLst>
              <a:ext uri="{FF2B5EF4-FFF2-40B4-BE49-F238E27FC236}">
                <a16:creationId xmlns:a16="http://schemas.microsoft.com/office/drawing/2014/main" id="{4D3D33E7-3EB6-9C8C-D362-E8141CFD95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8423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D6CF5-A8EF-2071-7812-91F8E52B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EC6F199-391A-0ACF-4D9C-140CB5638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8" name="Image 117">
            <a:extLst>
              <a:ext uri="{FF2B5EF4-FFF2-40B4-BE49-F238E27FC236}">
                <a16:creationId xmlns:a16="http://schemas.microsoft.com/office/drawing/2014/main" id="{9F3108B6-F2C2-0A69-6C71-2B17604FC4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4483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678F1-CEF5-6CBF-7E60-73A84041A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4F76701-2BCF-4D9A-DCF5-58E29ACA8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82015CF-BFBB-11FE-E6D7-06DB49F074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2050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49425-3CC7-62CE-443F-C2E4E9C2B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9852AF3-9863-8139-CDE3-167D1367E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59DC69-A3D6-8F86-49D0-41BBDCF62C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21601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0C69F-33A4-A0C4-BA15-9D5B69E52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re 117">
            <a:extLst>
              <a:ext uri="{FF2B5EF4-FFF2-40B4-BE49-F238E27FC236}">
                <a16:creationId xmlns:a16="http://schemas.microsoft.com/office/drawing/2014/main" id="{3E7219B7-1EF2-8AB5-53C3-D662D6E8F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0" name="Image 119">
            <a:extLst>
              <a:ext uri="{FF2B5EF4-FFF2-40B4-BE49-F238E27FC236}">
                <a16:creationId xmlns:a16="http://schemas.microsoft.com/office/drawing/2014/main" id="{CBE7681B-775C-50DE-7F0A-5F77477AD6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76405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B4963-C1F7-CA48-EBE0-D19956FE0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C847C2E-4978-7D96-6EC5-01EA5BB8F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26315DD-DF58-BEB7-6004-1E3AFBF68E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2160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DB3FE03-C653-B538-05BA-D74822045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533323-F03D-D00D-ABEA-6A0C73B5FE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342909-8055-A8DA-B343-41BC14EF21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6C4857B-B22A-F843-A3BA-BF9A8A27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4E97285-5BBA-75CF-108C-E5D55D2984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15A6B45-9B2C-432B-5797-3C13E6294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80AF6A1-F356-C0EA-6099-3691679C99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DF2341B-A2E1-90C8-F94C-E4510E4B0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77AB83C-429C-7371-87BF-6CA8C8353A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28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F8BA5-B11D-D840-22B3-64402380F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8B5DB10-513C-79CE-6382-19C6770D6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91A9EDB-DC33-0096-4F88-4CB9C8E413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2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5DE76E4230488D2ADF4C3851F92C" ma:contentTypeVersion="13" ma:contentTypeDescription="Crée un document." ma:contentTypeScope="" ma:versionID="d122aea70a9165b78dd065a800b7cfc6">
  <xsd:schema xmlns:xsd="http://www.w3.org/2001/XMLSchema" xmlns:xs="http://www.w3.org/2001/XMLSchema" xmlns:p="http://schemas.microsoft.com/office/2006/metadata/properties" xmlns:ns2="be993d5a-5390-4a32-bd90-2a12d82b1d47" xmlns:ns3="78af4adf-cb3e-4732-bb85-653e85149c57" targetNamespace="http://schemas.microsoft.com/office/2006/metadata/properties" ma:root="true" ma:fieldsID="ca9308b6d9fa1551c355c2fcaa04b2a5" ns2:_="" ns3:_="">
    <xsd:import namespace="be993d5a-5390-4a32-bd90-2a12d82b1d47"/>
    <xsd:import namespace="78af4adf-cb3e-4732-bb85-653e85149c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93d5a-5390-4a32-bd90-2a12d82b1d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af4adf-cb3e-4732-bb85-653e85149c5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993d5a-5390-4a32-bd90-2a12d82b1d47">
      <Terms xmlns="http://schemas.microsoft.com/office/infopath/2007/PartnerControls"/>
    </lcf76f155ced4ddcb4097134ff3c332f>
    <SharedWithUsers xmlns="78af4adf-cb3e-4732-bb85-653e85149c57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4DA708A-2F86-4AD0-9DE2-9A82B75F30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93d5a-5390-4a32-bd90-2a12d82b1d47"/>
    <ds:schemaRef ds:uri="78af4adf-cb3e-4732-bb85-653e85149c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9B2741-C8F1-46F5-9A35-A23910A3993E}">
  <ds:schemaRefs>
    <ds:schemaRef ds:uri="http://schemas.microsoft.com/office/2006/documentManagement/types"/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78af4adf-cb3e-4732-bb85-653e85149c57"/>
    <ds:schemaRef ds:uri="be993d5a-5390-4a32-bd90-2a12d82b1d47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3768</Words>
  <Application>Microsoft Office PowerPoint</Application>
  <PresentationFormat>Affichage à l'écran (4:3)</PresentationFormat>
  <Paragraphs>349</Paragraphs>
  <Slides>78</Slides>
  <Notes>78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78</vt:i4>
      </vt:variant>
    </vt:vector>
  </HeadingPairs>
  <TitlesOfParts>
    <vt:vector size="85" baseType="lpstr">
      <vt:lpstr>Arial</vt:lpstr>
      <vt:lpstr>Calibri</vt:lpstr>
      <vt:lpstr>DIN Next LT Pro Light</vt:lpstr>
      <vt:lpstr>Verdana</vt:lpstr>
      <vt:lpstr>Thème Office</vt:lpstr>
      <vt:lpstr>1_Thème Office</vt:lpstr>
      <vt:lpstr>2_Thème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2025-08-12T13:33:50Z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0x01010017CD5DE76E4230488D2ADF4C3851F92C</vt:lpwstr>
  </property>
  <property fmtid="{D5CDD505-2E9C-101B-9397-08002B2CF9AE}" pid="3" name="MediaServiceImageTags">
    <vt:lpwstr/>
  </property>
  <property fmtid="{D5CDD505-2E9C-101B-9397-08002B2CF9AE}" pid="4" name="Order">
    <vt:r8>1247300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