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4"/>
    <p:sldMasterId id="2147483657" r:id="rId5"/>
    <p:sldMasterId id="2147483663" r:id="rId6"/>
  </p:sldMasterIdLst>
  <p:notesMasterIdLst>
    <p:notesMasterId r:id="rId79"/>
  </p:notesMasterIdLst>
  <p:sldIdLst>
    <p:sldId id="256" r:id="rId7"/>
    <p:sldId id="257" r:id="rId8"/>
    <p:sldId id="258" r:id="rId9"/>
    <p:sldId id="298" r:id="rId10"/>
    <p:sldId id="645" r:id="rId11"/>
    <p:sldId id="299" r:id="rId12"/>
    <p:sldId id="300" r:id="rId13"/>
    <p:sldId id="301" r:id="rId14"/>
    <p:sldId id="302" r:id="rId15"/>
    <p:sldId id="303" r:id="rId16"/>
    <p:sldId id="618" r:id="rId17"/>
    <p:sldId id="304" r:id="rId18"/>
    <p:sldId id="305" r:id="rId19"/>
    <p:sldId id="306" r:id="rId20"/>
    <p:sldId id="356" r:id="rId21"/>
    <p:sldId id="282" r:id="rId22"/>
    <p:sldId id="369" r:id="rId23"/>
    <p:sldId id="284" r:id="rId24"/>
    <p:sldId id="646" r:id="rId25"/>
    <p:sldId id="647" r:id="rId26"/>
    <p:sldId id="648" r:id="rId27"/>
    <p:sldId id="649" r:id="rId28"/>
    <p:sldId id="650" r:id="rId29"/>
    <p:sldId id="651" r:id="rId30"/>
    <p:sldId id="652" r:id="rId31"/>
    <p:sldId id="653" r:id="rId32"/>
    <p:sldId id="654" r:id="rId33"/>
    <p:sldId id="655" r:id="rId34"/>
    <p:sldId id="656" r:id="rId35"/>
    <p:sldId id="657" r:id="rId36"/>
    <p:sldId id="295" r:id="rId37"/>
    <p:sldId id="370" r:id="rId38"/>
    <p:sldId id="297" r:id="rId39"/>
    <p:sldId id="663" r:id="rId40"/>
    <p:sldId id="664" r:id="rId41"/>
    <p:sldId id="665" r:id="rId42"/>
    <p:sldId id="666" r:id="rId43"/>
    <p:sldId id="667" r:id="rId44"/>
    <p:sldId id="668" r:id="rId45"/>
    <p:sldId id="669" r:id="rId46"/>
    <p:sldId id="670" r:id="rId47"/>
    <p:sldId id="671" r:id="rId48"/>
    <p:sldId id="672" r:id="rId49"/>
    <p:sldId id="673" r:id="rId50"/>
    <p:sldId id="674" r:id="rId51"/>
    <p:sldId id="307" r:id="rId52"/>
    <p:sldId id="371" r:id="rId53"/>
    <p:sldId id="322" r:id="rId54"/>
    <p:sldId id="659" r:id="rId55"/>
    <p:sldId id="660" r:id="rId56"/>
    <p:sldId id="658" r:id="rId57"/>
    <p:sldId id="661" r:id="rId58"/>
    <p:sldId id="335" r:id="rId59"/>
    <p:sldId id="372" r:id="rId60"/>
    <p:sldId id="337" r:id="rId61"/>
    <p:sldId id="675" r:id="rId62"/>
    <p:sldId id="687" r:id="rId63"/>
    <p:sldId id="676" r:id="rId64"/>
    <p:sldId id="677" r:id="rId65"/>
    <p:sldId id="678" r:id="rId66"/>
    <p:sldId id="679" r:id="rId67"/>
    <p:sldId id="680" r:id="rId68"/>
    <p:sldId id="681" r:id="rId69"/>
    <p:sldId id="682" r:id="rId70"/>
    <p:sldId id="683" r:id="rId71"/>
    <p:sldId id="684" r:id="rId72"/>
    <p:sldId id="685" r:id="rId73"/>
    <p:sldId id="686" r:id="rId74"/>
    <p:sldId id="350" r:id="rId75"/>
    <p:sldId id="373" r:id="rId76"/>
    <p:sldId id="688" r:id="rId77"/>
    <p:sldId id="689" r:id="rId78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19" roundtripDataSignature="AMtx7mixSlDiehlHCchW13nVLjwSKudqQQ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F8BA321-80A1-CEA0-CCDE-AB6954515002}" name="TAILLADE JUSTINE" initials="JT" userId="S::JTAILLADE@editions-hatier.fr::7689be7a-6074-46a5-a6a4-f2fd3e4f6393" providerId="AD"/>
  <p188:author id="{BCEC0C35-085C-D9B9-E378-2995294E600F}" name="Sylvie Advenier" initials="SA" userId="516bcc22ff4f1580" providerId="Windows Live"/>
  <p188:author id="{6EC3644E-CAF9-BE47-EB1A-C427F723DB1E}" name="catherine.mallard2" initials="ca" userId="S::catherine.mallard2_gmail.com#ext#@hachette.onmicrosoft.com::943e5806-a044-4790-a0a9-05d7075f8f80" providerId="AD"/>
  <p188:author id="{4CF84EDD-95CE-3E5E-4B94-06DB52278683}" name="Christophe Dracos" initials="CD" userId="S::cri.dracos_outlook.fr#ext#@hachette.onmicrosoft.com::9a339485-cc17-450e-b56d-f2edc49cae5a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ennifer riviere" initials="" lastIdx="11" clrIdx="0"/>
  <p:cmAuthor id="1" name="CHAUVELLIER ANNE" initials="" lastIdx="15" clrIdx="1"/>
  <p:cmAuthor id="2" name="Sylvie Advenier" initials="" lastIdx="8" clrIdx="2"/>
  <p:cmAuthor id="3" name="Harmonie Rossi Tessier" initials="" lastIdx="4" clrIdx="3"/>
  <p:cmAuthor id="4" name="HACHE Caroline" initials="" lastIdx="4" clrIdx="4"/>
  <p:cmAuthor id="5" name="Pauline Lion" initials="" lastIdx="8" clrIdx="5"/>
  <p:cmAuthor id="6" name="Compte Microsoft" initials="" lastIdx="11" clrIdx="6"/>
  <p:cmAuthor id="7" name="Compte Microsoft" initials="CM" lastIdx="7" clrIdx="7">
    <p:extLst>
      <p:ext uri="{19B8F6BF-5375-455C-9EA6-DF929625EA0E}">
        <p15:presenceInfo xmlns:p15="http://schemas.microsoft.com/office/powerpoint/2012/main" userId="b37cafc324dd2ae0" providerId="Windows Live"/>
      </p:ext>
    </p:extLst>
  </p:cmAuthor>
  <p:cmAuthor id="8" name="omenriah" initials="om" lastIdx="24" clrIdx="8">
    <p:extLst>
      <p:ext uri="{19B8F6BF-5375-455C-9EA6-DF929625EA0E}">
        <p15:presenceInfo xmlns:p15="http://schemas.microsoft.com/office/powerpoint/2012/main" userId="S::omenriah_gmail.com#ext#@hachette.onmicrosoft.com::1c7e23f3-21b9-4451-98c0-15057ee07999" providerId="AD"/>
      </p:ext>
    </p:extLst>
  </p:cmAuthor>
  <p:cmAuthor id="9" name="pauline.negrellion" initials="pa" lastIdx="16" clrIdx="9">
    <p:extLst>
      <p:ext uri="{19B8F6BF-5375-455C-9EA6-DF929625EA0E}">
        <p15:presenceInfo xmlns:p15="http://schemas.microsoft.com/office/powerpoint/2012/main" userId="S::pauline.negrellion_gmail.com#ext#@hachette.onmicrosoft.com::9fb65b54-3bbd-4994-b3cf-42d8602c7eef" providerId="AD"/>
      </p:ext>
    </p:extLst>
  </p:cmAuthor>
  <p:cmAuthor id="10" name="HACHE Caroline" initials="HC" lastIdx="17" clrIdx="10">
    <p:extLst>
      <p:ext uri="{19B8F6BF-5375-455C-9EA6-DF929625EA0E}">
        <p15:presenceInfo xmlns:p15="http://schemas.microsoft.com/office/powerpoint/2012/main" userId="S::caroline.hache_univ-amu.fr#ext#@hachette.onmicrosoft.com::8f7bb2c5-af1f-4ec9-9672-c04e07afd9f4" providerId="AD"/>
      </p:ext>
    </p:extLst>
  </p:cmAuthor>
  <p:cmAuthor id="11" name="riviere.jennifer" initials="ri" lastIdx="19" clrIdx="11">
    <p:extLst>
      <p:ext uri="{19B8F6BF-5375-455C-9EA6-DF929625EA0E}">
        <p15:presenceInfo xmlns:p15="http://schemas.microsoft.com/office/powerpoint/2012/main" userId="S::riviere.jennifer_gmail.com#ext#@hachette.onmicrosoft.com::1d9d5009-092f-4c80-8dba-153923be29d4" providerId="AD"/>
      </p:ext>
    </p:extLst>
  </p:cmAuthor>
  <p:cmAuthor id="12" name="Christophe Dracos" initials="CD" lastIdx="12" clrIdx="12">
    <p:extLst>
      <p:ext uri="{19B8F6BF-5375-455C-9EA6-DF929625EA0E}">
        <p15:presenceInfo xmlns:p15="http://schemas.microsoft.com/office/powerpoint/2012/main" userId="S::cri.dracos_outlook.fr#ext#@hachette.onmicrosoft.com::9a339485-cc17-450e-b56d-f2edc49cae5a" providerId="AD"/>
      </p:ext>
    </p:extLst>
  </p:cmAuthor>
  <p:cmAuthor id="13" name="CHAUVELLIER ANNE" initials="CA" lastIdx="18" clrIdx="13">
    <p:extLst>
      <p:ext uri="{19B8F6BF-5375-455C-9EA6-DF929625EA0E}">
        <p15:presenceInfo xmlns:p15="http://schemas.microsoft.com/office/powerpoint/2012/main" userId="S::ACHAUVELLIER@editions-hatier.fr::f6f57ace-c9cf-44ce-941b-3615434e65b1" providerId="AD"/>
      </p:ext>
    </p:extLst>
  </p:cmAuthor>
  <p:cmAuthor id="14" name="catherine.mallard2" initials="ca" lastIdx="10" clrIdx="14">
    <p:extLst>
      <p:ext uri="{19B8F6BF-5375-455C-9EA6-DF929625EA0E}">
        <p15:presenceInfo xmlns:p15="http://schemas.microsoft.com/office/powerpoint/2012/main" userId="S::catherine.mallard2_gmail.com#ext#@hachette.onmicrosoft.com::943e5806-a044-4790-a0a9-05d7075f8f80" providerId="AD"/>
      </p:ext>
    </p:extLst>
  </p:cmAuthor>
  <p:cmAuthor id="15" name="Catherine MALLARD" initials="CM" lastIdx="3" clrIdx="15">
    <p:extLst>
      <p:ext uri="{19B8F6BF-5375-455C-9EA6-DF929625EA0E}">
        <p15:presenceInfo xmlns:p15="http://schemas.microsoft.com/office/powerpoint/2012/main" userId="S::catherine.mallard@ac-orleans-tours.fr::6a472aea-0836-4e0d-8018-3eacbc2442a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007D"/>
    <a:srgbClr val="F58234"/>
    <a:srgbClr val="1D8F60"/>
    <a:srgbClr val="BCCF1F"/>
    <a:srgbClr val="1A1A18"/>
    <a:srgbClr val="ECECEC"/>
    <a:srgbClr val="D90000"/>
    <a:srgbClr val="FFED00"/>
    <a:srgbClr val="843C0C"/>
    <a:srgbClr val="2378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6481DF1-5D6A-4BC5-B4B5-9AEFF5C8A81E}" v="4" dt="2025-08-12T14:52:25.28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91" autoAdjust="0"/>
    <p:restoredTop sz="90920" autoAdjust="0"/>
  </p:normalViewPr>
  <p:slideViewPr>
    <p:cSldViewPr snapToGrid="0">
      <p:cViewPr varScale="1">
        <p:scale>
          <a:sx n="100" d="100"/>
          <a:sy n="100" d="100"/>
        </p:scale>
        <p:origin x="2088" y="96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63" Type="http://schemas.openxmlformats.org/officeDocument/2006/relationships/slide" Target="slides/slide57.xml"/><Relationship Id="rId68" Type="http://schemas.openxmlformats.org/officeDocument/2006/relationships/slide" Target="slides/slide62.xml"/><Relationship Id="rId76" Type="http://schemas.openxmlformats.org/officeDocument/2006/relationships/slide" Target="slides/slide70.xml"/><Relationship Id="rId120" Type="http://schemas.openxmlformats.org/officeDocument/2006/relationships/commentAuthors" Target="commentAuthors.xml"/><Relationship Id="rId125" Type="http://schemas.microsoft.com/office/2016/11/relationships/changesInfo" Target="changesInfos/changesInfo1.xml"/><Relationship Id="rId7" Type="http://schemas.openxmlformats.org/officeDocument/2006/relationships/slide" Target="slides/slide1.xml"/><Relationship Id="rId71" Type="http://schemas.openxmlformats.org/officeDocument/2006/relationships/slide" Target="slides/slide65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66" Type="http://schemas.openxmlformats.org/officeDocument/2006/relationships/slide" Target="slides/slide60.xml"/><Relationship Id="rId74" Type="http://schemas.openxmlformats.org/officeDocument/2006/relationships/slide" Target="slides/slide68.xml"/><Relationship Id="rId79" Type="http://schemas.openxmlformats.org/officeDocument/2006/relationships/notesMaster" Target="notesMasters/notesMaster1.xml"/><Relationship Id="rId123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61" Type="http://schemas.openxmlformats.org/officeDocument/2006/relationships/slide" Target="slides/slide55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64" Type="http://schemas.openxmlformats.org/officeDocument/2006/relationships/slide" Target="slides/slide58.xml"/><Relationship Id="rId69" Type="http://schemas.openxmlformats.org/officeDocument/2006/relationships/slide" Target="slides/slide63.xml"/><Relationship Id="rId77" Type="http://schemas.openxmlformats.org/officeDocument/2006/relationships/slide" Target="slides/slide71.xml"/><Relationship Id="rId126" Type="http://schemas.microsoft.com/office/2015/10/relationships/revisionInfo" Target="revisionInfo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slide" Target="slides/slide66.xml"/><Relationship Id="rId121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slide" Target="slides/slide53.xml"/><Relationship Id="rId67" Type="http://schemas.openxmlformats.org/officeDocument/2006/relationships/slide" Target="slides/slide61.xml"/><Relationship Id="rId124" Type="http://schemas.openxmlformats.org/officeDocument/2006/relationships/tableStyles" Target="tableStyles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slide" Target="slides/slide56.xml"/><Relationship Id="rId70" Type="http://schemas.openxmlformats.org/officeDocument/2006/relationships/slide" Target="slides/slide64.xml"/><Relationship Id="rId75" Type="http://schemas.openxmlformats.org/officeDocument/2006/relationships/slide" Target="slides/slide69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Relationship Id="rId119" Type="http://customschemas.google.com/relationships/presentationmetadata" Target="metadata"/><Relationship Id="rId127" Type="http://schemas.microsoft.com/office/2018/10/relationships/authors" Target="authors.xml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slide" Target="slides/slide54.xml"/><Relationship Id="rId65" Type="http://schemas.openxmlformats.org/officeDocument/2006/relationships/slide" Target="slides/slide59.xml"/><Relationship Id="rId73" Type="http://schemas.openxmlformats.org/officeDocument/2006/relationships/slide" Target="slides/slide67.xml"/><Relationship Id="rId78" Type="http://schemas.openxmlformats.org/officeDocument/2006/relationships/slide" Target="slides/slide72.xml"/><Relationship Id="rId1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ILLADE JUSTINE" userId="7689be7a-6074-46a5-a6a4-f2fd3e4f6393" providerId="ADAL" clId="{76481DF1-5D6A-4BC5-B4B5-9AEFF5C8A81E}"/>
    <pc:docChg chg="custSel addSld delSld modSld">
      <pc:chgData name="TAILLADE JUSTINE" userId="7689be7a-6074-46a5-a6a4-f2fd3e4f6393" providerId="ADAL" clId="{76481DF1-5D6A-4BC5-B4B5-9AEFF5C8A81E}" dt="2025-08-12T14:52:41.078" v="19" actId="20577"/>
      <pc:docMkLst>
        <pc:docMk/>
      </pc:docMkLst>
      <pc:sldChg chg="del">
        <pc:chgData name="TAILLADE JUSTINE" userId="7689be7a-6074-46a5-a6a4-f2fd3e4f6393" providerId="ADAL" clId="{76481DF1-5D6A-4BC5-B4B5-9AEFF5C8A81E}" dt="2025-08-12T13:31:49.687" v="0" actId="47"/>
        <pc:sldMkLst>
          <pc:docMk/>
          <pc:sldMk cId="0" sldId="374"/>
        </pc:sldMkLst>
      </pc:sldChg>
      <pc:sldChg chg="del">
        <pc:chgData name="TAILLADE JUSTINE" userId="7689be7a-6074-46a5-a6a4-f2fd3e4f6393" providerId="ADAL" clId="{76481DF1-5D6A-4BC5-B4B5-9AEFF5C8A81E}" dt="2025-08-12T13:31:49.687" v="0" actId="47"/>
        <pc:sldMkLst>
          <pc:docMk/>
          <pc:sldMk cId="1012445081" sldId="644"/>
        </pc:sldMkLst>
      </pc:sldChg>
      <pc:sldChg chg="modNotesTx">
        <pc:chgData name="TAILLADE JUSTINE" userId="7689be7a-6074-46a5-a6a4-f2fd3e4f6393" providerId="ADAL" clId="{76481DF1-5D6A-4BC5-B4B5-9AEFF5C8A81E}" dt="2025-08-12T13:33:08.521" v="15" actId="20577"/>
        <pc:sldMkLst>
          <pc:docMk/>
          <pc:sldMk cId="3566282278" sldId="652"/>
        </pc:sldMkLst>
      </pc:sldChg>
      <pc:sldChg chg="addSp delSp modSp new mod modClrScheme chgLayout modNotesTx">
        <pc:chgData name="TAILLADE JUSTINE" userId="7689be7a-6074-46a5-a6a4-f2fd3e4f6393" providerId="ADAL" clId="{76481DF1-5D6A-4BC5-B4B5-9AEFF5C8A81E}" dt="2025-08-12T14:52:07.463" v="16" actId="20577"/>
        <pc:sldMkLst>
          <pc:docMk/>
          <pc:sldMk cId="3768345628" sldId="688"/>
        </pc:sldMkLst>
        <pc:spChg chg="add del mod ord">
          <ac:chgData name="TAILLADE JUSTINE" userId="7689be7a-6074-46a5-a6a4-f2fd3e4f6393" providerId="ADAL" clId="{76481DF1-5D6A-4BC5-B4B5-9AEFF5C8A81E}" dt="2025-08-12T13:32:24.393" v="4" actId="700"/>
          <ac:spMkLst>
            <pc:docMk/>
            <pc:sldMk cId="3768345628" sldId="688"/>
            <ac:spMk id="2" creationId="{18ECC1B9-2189-2573-EBA6-D5C559E5266B}"/>
          </ac:spMkLst>
        </pc:spChg>
        <pc:spChg chg="add del mod">
          <ac:chgData name="TAILLADE JUSTINE" userId="7689be7a-6074-46a5-a6a4-f2fd3e4f6393" providerId="ADAL" clId="{76481DF1-5D6A-4BC5-B4B5-9AEFF5C8A81E}" dt="2025-08-12T13:32:11.168" v="3" actId="478"/>
          <ac:spMkLst>
            <pc:docMk/>
            <pc:sldMk cId="3768345628" sldId="688"/>
            <ac:spMk id="3" creationId="{7657BD89-1FDD-2358-5A90-D859EDB9F899}"/>
          </ac:spMkLst>
        </pc:spChg>
        <pc:spChg chg="add del mod ord">
          <ac:chgData name="TAILLADE JUSTINE" userId="7689be7a-6074-46a5-a6a4-f2fd3e4f6393" providerId="ADAL" clId="{76481DF1-5D6A-4BC5-B4B5-9AEFF5C8A81E}" dt="2025-08-12T13:32:26.087" v="5" actId="478"/>
          <ac:spMkLst>
            <pc:docMk/>
            <pc:sldMk cId="3768345628" sldId="688"/>
            <ac:spMk id="4" creationId="{3B8C9DD0-A210-E662-67F3-D8454D0A9AC2}"/>
          </ac:spMkLst>
        </pc:spChg>
        <pc:picChg chg="add mod">
          <ac:chgData name="TAILLADE JUSTINE" userId="7689be7a-6074-46a5-a6a4-f2fd3e4f6393" providerId="ADAL" clId="{76481DF1-5D6A-4BC5-B4B5-9AEFF5C8A81E}" dt="2025-08-12T13:32:33.272" v="8" actId="962"/>
          <ac:picMkLst>
            <pc:docMk/>
            <pc:sldMk cId="3768345628" sldId="688"/>
            <ac:picMk id="6" creationId="{51E304D4-82B0-60B7-4264-A9B69B4CCDDA}"/>
          </ac:picMkLst>
        </pc:picChg>
      </pc:sldChg>
      <pc:sldChg chg="addSp delSp modSp new mod modNotesTx">
        <pc:chgData name="TAILLADE JUSTINE" userId="7689be7a-6074-46a5-a6a4-f2fd3e4f6393" providerId="ADAL" clId="{76481DF1-5D6A-4BC5-B4B5-9AEFF5C8A81E}" dt="2025-08-12T14:52:41.078" v="19" actId="20577"/>
        <pc:sldMkLst>
          <pc:docMk/>
          <pc:sldMk cId="1714551872" sldId="689"/>
        </pc:sldMkLst>
        <pc:spChg chg="del">
          <ac:chgData name="TAILLADE JUSTINE" userId="7689be7a-6074-46a5-a6a4-f2fd3e4f6393" providerId="ADAL" clId="{76481DF1-5D6A-4BC5-B4B5-9AEFF5C8A81E}" dt="2025-08-12T13:32:41.456" v="10" actId="478"/>
          <ac:spMkLst>
            <pc:docMk/>
            <pc:sldMk cId="1714551872" sldId="689"/>
            <ac:spMk id="2" creationId="{9A5CC483-BF8B-32CA-36B8-A94E2A82AF34}"/>
          </ac:spMkLst>
        </pc:spChg>
        <pc:picChg chg="add mod">
          <ac:chgData name="TAILLADE JUSTINE" userId="7689be7a-6074-46a5-a6a4-f2fd3e4f6393" providerId="ADAL" clId="{76481DF1-5D6A-4BC5-B4B5-9AEFF5C8A81E}" dt="2025-08-12T13:32:49.045" v="13" actId="962"/>
          <ac:picMkLst>
            <pc:docMk/>
            <pc:sldMk cId="1714551872" sldId="689"/>
            <ac:picMk id="4" creationId="{2D7F67A3-CF4D-5A4C-F91F-4BFBFE98D4DB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0989570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5" name="Google Shape;7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6" name="Google Shape;76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447543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Google Shape;740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41" name="Google Shape;741;p4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On cherche le nombre de crayons </a:t>
            </a:r>
            <a:r>
              <a:rPr lang="fr-FR" b="1" i="1" dirty="0">
                <a:latin typeface="Calibri"/>
                <a:ea typeface="Calibri"/>
                <a:cs typeface="Calibri"/>
                <a:sym typeface="Calibri"/>
              </a:rPr>
              <a:t>qu’il reste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0" dirty="0">
                <a:latin typeface="Calibri"/>
                <a:cs typeface="Calibri"/>
                <a:sym typeface="Calibri"/>
              </a:rPr>
              <a:t>Demander aux élèves de trouver quelles réglettes placer pour obtenir la même longueur que l’ensemble des réglettes.</a:t>
            </a:r>
            <a:endParaRPr b="0" i="0" dirty="0"/>
          </a:p>
        </p:txBody>
      </p:sp>
      <p:sp>
        <p:nvSpPr>
          <p:cNvPr id="742" name="Google Shape;742;p4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10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885005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3">
          <a:extLst>
            <a:ext uri="{FF2B5EF4-FFF2-40B4-BE49-F238E27FC236}">
              <a16:creationId xmlns:a16="http://schemas.microsoft.com/office/drawing/2014/main" id="{FE5F6FE7-44DB-73C8-84FD-9E486B34B1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46:notes">
            <a:extLst>
              <a:ext uri="{FF2B5EF4-FFF2-40B4-BE49-F238E27FC236}">
                <a16:creationId xmlns:a16="http://schemas.microsoft.com/office/drawing/2014/main" id="{FEF55F5D-1A31-7769-DA11-5E0634F816E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5" name="Google Shape;725;p46:notes">
            <a:extLst>
              <a:ext uri="{FF2B5EF4-FFF2-40B4-BE49-F238E27FC236}">
                <a16:creationId xmlns:a16="http://schemas.microsoft.com/office/drawing/2014/main" id="{E1745253-BF0C-FC6A-AD66-2FF01D91AFC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Il faut 1 réglette orange et une réglette vert clair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Cela représente le nombre 13.</a:t>
            </a:r>
            <a:endParaRPr b="0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6" name="Google Shape;726;p46:notes">
            <a:extLst>
              <a:ext uri="{FF2B5EF4-FFF2-40B4-BE49-F238E27FC236}">
                <a16:creationId xmlns:a16="http://schemas.microsoft.com/office/drawing/2014/main" id="{5AAFD232-3225-DCCB-FD9F-505C554917E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11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35056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50" name="Google Shape;750;p4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Nous venons de représenter le problème de deux manières différentes : par un schéma et avec les réglettes.</a:t>
            </a:r>
            <a:endParaRPr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0" dirty="0"/>
              <a:t>Demander aux élèves d’écrire le calcul qui permet de trouver la réponse au problème. Laisser quelques instants, puis reprendre en collectif.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0" dirty="0"/>
          </a:p>
        </p:txBody>
      </p:sp>
      <p:sp>
        <p:nvSpPr>
          <p:cNvPr id="751" name="Google Shape;751;p4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12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726825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" name="Google Shape;777;p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8" name="Google Shape;778;p5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Faire verbaliser par les élèves que l’on cherche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combien il reste de crayons après en avoir enlevé.</a:t>
            </a:r>
            <a:r>
              <a:rPr lang="fr-FR" b="0" i="0" dirty="0"/>
              <a:t>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Cela se traduit par une soustraction. 24 – 11.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dirty="0"/>
              <a:t>Interroger un élève pour donner le résultat.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0" dirty="0"/>
          </a:p>
        </p:txBody>
      </p:sp>
      <p:sp>
        <p:nvSpPr>
          <p:cNvPr id="779" name="Google Shape;779;p5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13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814311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7" name="Google Shape;807;p5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/>
              <a:t>24 – 11 = 13.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fr-FR" i="1" dirty="0"/>
              <a:t>On trouve la réglette orange et la réglette vert clair, ce qui représente 13.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dirty="0"/>
              <a:t>Demander</a:t>
            </a:r>
            <a:r>
              <a:rPr lang="fr-FR" baseline="0" dirty="0"/>
              <a:t> à un élève de formuler une phrase réponse.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0" dirty="0"/>
          </a:p>
        </p:txBody>
      </p:sp>
      <p:sp>
        <p:nvSpPr>
          <p:cNvPr id="808" name="Google Shape;808;p5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18729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7" name="Google Shape;807;p5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/>
              <a:t>Il reste 13 crayons dans la trousse.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b="0" i="1" dirty="0"/>
              <a:t>Ici, c’est un problème où l’on a enlevé une quantité et où l’on cherche ce qu’il y a à la fin.</a:t>
            </a:r>
            <a:endParaRPr lang="fr-FR" b="0" i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8" name="Google Shape;808;p5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15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428121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8" name="Google Shape;488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un autre problème que vous allez résoudre sur votre ardoise. </a:t>
            </a:r>
            <a:endParaRPr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dirty="0"/>
              <a:t>Demander à un élève de lire le problème.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Laisser les élèves chercher ; les inciter à faire un schéma ou à utiliser les réglettes en s’appuyant sur la dizaine pour représenter les 17 pommes et les 14 poires.</a:t>
            </a:r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dirty="0"/>
              <a:t>Faire une correction rapide avec schéma, schéma de réglettes et modélisation mathématique.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Calcul</a:t>
            </a:r>
            <a:r>
              <a:rPr lang="fr-FR" b="0" dirty="0"/>
              <a:t> </a:t>
            </a:r>
            <a:r>
              <a:rPr lang="fr-FR" b="0" i="0" dirty="0"/>
              <a:t>: 17</a:t>
            </a:r>
            <a:r>
              <a:rPr lang="fr-FR" b="0" dirty="0"/>
              <a:t> </a:t>
            </a:r>
            <a:r>
              <a:rPr lang="fr-FR" b="0" i="0" dirty="0"/>
              <a:t>+</a:t>
            </a:r>
            <a:r>
              <a:rPr lang="fr-FR" b="0" dirty="0"/>
              <a:t> </a:t>
            </a:r>
            <a:r>
              <a:rPr lang="fr-FR" b="0" i="0" dirty="0"/>
              <a:t>14 =</a:t>
            </a:r>
            <a:r>
              <a:rPr lang="fr-FR" b="0" dirty="0"/>
              <a:t> </a:t>
            </a:r>
            <a:r>
              <a:rPr lang="fr-FR" b="0" i="0" dirty="0"/>
              <a:t>31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Phrase réponse </a:t>
            </a:r>
            <a:r>
              <a:rPr lang="fr-FR" b="0" i="0" dirty="0"/>
              <a:t>: Il y a 31</a:t>
            </a:r>
            <a:r>
              <a:rPr lang="fr-FR" b="0" dirty="0"/>
              <a:t> </a:t>
            </a:r>
            <a:r>
              <a:rPr lang="fr-FR" b="0" i="0" baseline="0" dirty="0"/>
              <a:t>fruits dans la corbeille</a:t>
            </a:r>
            <a:r>
              <a:rPr lang="fr-FR" b="0" i="0" dirty="0"/>
              <a:t>.</a:t>
            </a:r>
            <a:endParaRPr b="0" i="0" dirty="0"/>
          </a:p>
        </p:txBody>
      </p:sp>
      <p:sp>
        <p:nvSpPr>
          <p:cNvPr id="489" name="Google Shape;489;p2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16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3385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36825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2" name="Google Shape;502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de le reformuler.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Que se passe-t-il dans ce problème ?</a:t>
            </a:r>
            <a:r>
              <a:rPr lang="fr-FR" b="0" dirty="0"/>
              <a:t>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Il y a des personnes dans un restaurant et d’autres arrivent.</a:t>
            </a:r>
            <a:endParaRPr lang="fr-FR" b="0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fr-FR" sz="18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</a:t>
            </a:r>
            <a:r>
              <a:rPr lang="fr-FR" sz="1800" i="1" dirty="0">
                <a:latin typeface="Calibri"/>
                <a:ea typeface="Calibri"/>
                <a:cs typeface="Calibri"/>
                <a:sym typeface="Calibri"/>
              </a:rPr>
              <a:t>ue cherche-t-on</a:t>
            </a:r>
            <a:r>
              <a:rPr lang="fr-FR" sz="1800" b="0" i="1" dirty="0"/>
              <a:t> </a:t>
            </a:r>
            <a:r>
              <a:rPr lang="fr-FR" sz="1800" i="1" dirty="0">
                <a:latin typeface="Calibri"/>
                <a:ea typeface="Calibri"/>
                <a:cs typeface="Calibri"/>
                <a:sym typeface="Calibri"/>
              </a:rPr>
              <a:t>? </a:t>
            </a:r>
            <a:r>
              <a:rPr lang="fr-FR" sz="18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sz="1800" i="1" dirty="0">
                <a:latin typeface="Calibri"/>
                <a:ea typeface="Calibri"/>
                <a:cs typeface="Calibri"/>
                <a:sym typeface="Calibri"/>
              </a:rPr>
              <a:t>On cherche combien de personnes il y a à la fin.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fr-FR" sz="1800" i="1" dirty="0">
                <a:latin typeface="Calibri"/>
                <a:ea typeface="Calibri"/>
                <a:cs typeface="Calibri"/>
                <a:sym typeface="Calibri"/>
              </a:rPr>
              <a:t>Y aura-t-il plus ou moins de personnes à la fin</a:t>
            </a:r>
            <a:r>
              <a:rPr lang="fr-FR" sz="1800" b="0" i="1" dirty="0"/>
              <a:t> </a:t>
            </a:r>
            <a:r>
              <a:rPr lang="fr-FR" sz="1800" i="1" dirty="0">
                <a:latin typeface="Calibri"/>
                <a:ea typeface="Calibri"/>
                <a:cs typeface="Calibri"/>
                <a:sym typeface="Calibri"/>
              </a:rPr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Il y en aura plus, car des personnes sont arrivées.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Prenez vos ardoises et faites un schéma pour représenter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un temps aux élèves, puis r</a:t>
            </a:r>
            <a:r>
              <a:rPr lang="fr-FR" b="0" i="0" dirty="0">
                <a:latin typeface="Calibri"/>
                <a:ea typeface="Calibri"/>
                <a:cs typeface="Calibri"/>
                <a:sym typeface="Calibri"/>
              </a:rPr>
              <a:t>eprendre en collectif : 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quelles informations avons-nous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Il y avait 18</a:t>
            </a:r>
            <a:r>
              <a:rPr lang="fr-FR" b="0" i="1" dirty="0"/>
              <a:t>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personnes au départ.</a:t>
            </a:r>
            <a:endParaRPr lang="fr-FR" dirty="0"/>
          </a:p>
        </p:txBody>
      </p:sp>
      <p:sp>
        <p:nvSpPr>
          <p:cNvPr id="503" name="Google Shape;503;p2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18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6944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5">
          <a:extLst>
            <a:ext uri="{FF2B5EF4-FFF2-40B4-BE49-F238E27FC236}">
              <a16:creationId xmlns:a16="http://schemas.microsoft.com/office/drawing/2014/main" id="{B2649928-45AC-CD40-E82B-755B461C6C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p43:notes">
            <a:extLst>
              <a:ext uri="{FF2B5EF4-FFF2-40B4-BE49-F238E27FC236}">
                <a16:creationId xmlns:a16="http://schemas.microsoft.com/office/drawing/2014/main" id="{66E34108-6026-7822-2CAD-A291EBF3994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7" name="Google Shape;677;p43:notes">
            <a:extLst>
              <a:ext uri="{FF2B5EF4-FFF2-40B4-BE49-F238E27FC236}">
                <a16:creationId xmlns:a16="http://schemas.microsoft.com/office/drawing/2014/main" id="{211A38E7-3958-CF50-0180-FC6F6871A1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Voici les 18 personnes qui étaient installées au départ. On a dessiné 1 barre de dizaine et 8 unités.</a:t>
            </a:r>
            <a:endParaRPr lang="fr-FR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Que doit-on encore représenter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/>
              <a:t>Les 9 personnes qui arrivent.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Doit-on les dessiner en plus ?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 → </a:t>
            </a:r>
            <a:r>
              <a:rPr lang="fr-FR" b="0" i="1" dirty="0"/>
              <a:t>Oui, car elles ne font pas partie des 18 personnes de départ.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0" dirty="0"/>
              <a:t>Faire émerger qu’on dessine une flèche pour montrer qu’elles rejoignent le groupe de départ.</a:t>
            </a:r>
            <a:endParaRPr lang="fr-FR" i="0" dirty="0"/>
          </a:p>
        </p:txBody>
      </p:sp>
      <p:sp>
        <p:nvSpPr>
          <p:cNvPr id="678" name="Google Shape;678;p43:notes">
            <a:extLst>
              <a:ext uri="{FF2B5EF4-FFF2-40B4-BE49-F238E27FC236}">
                <a16:creationId xmlns:a16="http://schemas.microsoft.com/office/drawing/2014/main" id="{1A1688A8-920E-1417-667F-D8101E94154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19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775679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145637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5">
          <a:extLst>
            <a:ext uri="{FF2B5EF4-FFF2-40B4-BE49-F238E27FC236}">
              <a16:creationId xmlns:a16="http://schemas.microsoft.com/office/drawing/2014/main" id="{74E51906-34F7-1459-2FBB-34FE0F7140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p43:notes">
            <a:extLst>
              <a:ext uri="{FF2B5EF4-FFF2-40B4-BE49-F238E27FC236}">
                <a16:creationId xmlns:a16="http://schemas.microsoft.com/office/drawing/2014/main" id="{BE48239B-7D92-D3A7-B6B0-41D7B2AA547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7" name="Google Shape;677;p43:notes">
            <a:extLst>
              <a:ext uri="{FF2B5EF4-FFF2-40B4-BE49-F238E27FC236}">
                <a16:creationId xmlns:a16="http://schemas.microsoft.com/office/drawing/2014/main" id="{AEBCE259-1147-C915-30A7-1F91EA3482F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Voici les 9 personnes qui arrivent. On a dessiné une flèche pour montrer qu’elles rejoignent le groupe de départ.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 cherche-t-on</a:t>
            </a:r>
            <a:r>
              <a:rPr lang="fr-FR" b="0" i="1" dirty="0"/>
              <a:t>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 dirty="0"/>
              <a:t>Combien de personnes il y a maintenant.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Faire émerger qu’on entoure l’ensemble des personnes.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Comment peut-on montrer ce que l’on cherche</a:t>
            </a:r>
            <a:r>
              <a:rPr lang="fr-FR" b="0" i="1" dirty="0"/>
              <a:t>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 dirty="0"/>
              <a:t>On met 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 point d’interrogation.</a:t>
            </a:r>
          </a:p>
        </p:txBody>
      </p:sp>
      <p:sp>
        <p:nvSpPr>
          <p:cNvPr id="678" name="Google Shape;678;p43:notes">
            <a:extLst>
              <a:ext uri="{FF2B5EF4-FFF2-40B4-BE49-F238E27FC236}">
                <a16:creationId xmlns:a16="http://schemas.microsoft.com/office/drawing/2014/main" id="{D44279AC-2B52-7578-2A22-83479ABCD49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20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254986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4">
          <a:extLst>
            <a:ext uri="{FF2B5EF4-FFF2-40B4-BE49-F238E27FC236}">
              <a16:creationId xmlns:a16="http://schemas.microsoft.com/office/drawing/2014/main" id="{02870C94-3A26-4C79-DA3A-8622D6C69F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p44:notes">
            <a:extLst>
              <a:ext uri="{FF2B5EF4-FFF2-40B4-BE49-F238E27FC236}">
                <a16:creationId xmlns:a16="http://schemas.microsoft.com/office/drawing/2014/main" id="{6C68128A-5EEF-57F5-371A-FBE12ECBBA2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96" name="Google Shape;696;p44:notes">
            <a:extLst>
              <a:ext uri="{FF2B5EF4-FFF2-40B4-BE49-F238E27FC236}">
                <a16:creationId xmlns:a16="http://schemas.microsoft.com/office/drawing/2014/main" id="{58DF2E70-B6C2-0B56-38BB-33EFF53E392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None/>
            </a:pPr>
            <a:r>
              <a:rPr lang="fr-FR" b="0" i="1" dirty="0"/>
              <a:t>On a représenté le problème par un schéma.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On peut aussi représenter le problème avec des réglettes.</a:t>
            </a:r>
            <a:endParaRPr sz="1200" b="0" i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7" name="Google Shape;697;p44:notes">
            <a:extLst>
              <a:ext uri="{FF2B5EF4-FFF2-40B4-BE49-F238E27FC236}">
                <a16:creationId xmlns:a16="http://schemas.microsoft.com/office/drawing/2014/main" id="{47172AB3-C437-2947-4795-777FD0BFD88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21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819600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6">
          <a:extLst>
            <a:ext uri="{FF2B5EF4-FFF2-40B4-BE49-F238E27FC236}">
              <a16:creationId xmlns:a16="http://schemas.microsoft.com/office/drawing/2014/main" id="{DC9DE3D2-D5FC-01B5-48EF-B88303B6EE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p45:notes">
            <a:extLst>
              <a:ext uri="{FF2B5EF4-FFF2-40B4-BE49-F238E27FC236}">
                <a16:creationId xmlns:a16="http://schemas.microsoft.com/office/drawing/2014/main" id="{ABA6B0CE-77AF-B8CC-FA7E-744C53180FF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8" name="Google Shape;718;p45:notes">
            <a:extLst>
              <a:ext uri="{FF2B5EF4-FFF2-40B4-BE49-F238E27FC236}">
                <a16:creationId xmlns:a16="http://schemas.microsoft.com/office/drawing/2014/main" id="{F28DA344-7FD4-A801-C233-3138C880173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Faire relire le problème par un élève.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Construisez le schéma de réglettes qui représente le problème.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un temps aux élèves, puis r</a:t>
            </a:r>
            <a:r>
              <a:rPr lang="fr-FR" b="0" i="0" dirty="0">
                <a:latin typeface="Calibri"/>
                <a:ea typeface="Calibri"/>
                <a:cs typeface="Calibri"/>
                <a:sym typeface="Calibri"/>
              </a:rPr>
              <a:t>eprendre en collectif : 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quelles réglettes peut-on prendre pour représenter les 18 personnes qui étaient installées au départ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/>
              <a:t>Une réglette orange et une réglette marron.</a:t>
            </a:r>
            <a:endParaRPr lang="fr-FR" dirty="0"/>
          </a:p>
        </p:txBody>
      </p:sp>
      <p:sp>
        <p:nvSpPr>
          <p:cNvPr id="719" name="Google Shape;719;p45:notes">
            <a:extLst>
              <a:ext uri="{FF2B5EF4-FFF2-40B4-BE49-F238E27FC236}">
                <a16:creationId xmlns:a16="http://schemas.microsoft.com/office/drawing/2014/main" id="{7C99B507-1EF8-A0D7-DCD2-0408099D1A22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22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335747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3">
          <a:extLst>
            <a:ext uri="{FF2B5EF4-FFF2-40B4-BE49-F238E27FC236}">
              <a16:creationId xmlns:a16="http://schemas.microsoft.com/office/drawing/2014/main" id="{A42B16D5-2161-C105-91A3-555AD96819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46:notes">
            <a:extLst>
              <a:ext uri="{FF2B5EF4-FFF2-40B4-BE49-F238E27FC236}">
                <a16:creationId xmlns:a16="http://schemas.microsoft.com/office/drawing/2014/main" id="{860F7B61-B6BD-74DD-F7A5-A74B0FB380F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5" name="Google Shape;725;p46:notes">
            <a:extLst>
              <a:ext uri="{FF2B5EF4-FFF2-40B4-BE49-F238E27FC236}">
                <a16:creationId xmlns:a16="http://schemas.microsoft.com/office/drawing/2014/main" id="{ACC67300-CB50-462E-07DD-79E5E17443E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Voici les 18 personnes.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Quelle réglette peut-on prendre pour représenter les 9 personnes qui arrivent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/>
              <a:t>Une réglette bleue.</a:t>
            </a:r>
            <a:endParaRPr lang="fr-FR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Comment la place-t-on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/>
              <a:t>On la place à côté des autres réglettes, car les 9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personnes s’ajoutent aux 18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 personnes</a:t>
            </a:r>
            <a:r>
              <a:rPr lang="fr-FR" b="0" i="1" dirty="0"/>
              <a:t> de départ.</a:t>
            </a:r>
            <a:endParaRPr dirty="0"/>
          </a:p>
        </p:txBody>
      </p:sp>
      <p:sp>
        <p:nvSpPr>
          <p:cNvPr id="726" name="Google Shape;726;p46:notes">
            <a:extLst>
              <a:ext uri="{FF2B5EF4-FFF2-40B4-BE49-F238E27FC236}">
                <a16:creationId xmlns:a16="http://schemas.microsoft.com/office/drawing/2014/main" id="{EA095DC9-A5AC-7A84-ED60-B40CAF63A97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23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1023014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1">
          <a:extLst>
            <a:ext uri="{FF2B5EF4-FFF2-40B4-BE49-F238E27FC236}">
              <a16:creationId xmlns:a16="http://schemas.microsoft.com/office/drawing/2014/main" id="{A358478D-A1B4-6894-F059-8700346AE9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p47:notes">
            <a:extLst>
              <a:ext uri="{FF2B5EF4-FFF2-40B4-BE49-F238E27FC236}">
                <a16:creationId xmlns:a16="http://schemas.microsoft.com/office/drawing/2014/main" id="{C2BCFE7B-19F7-F9B7-8298-1E846646A77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33" name="Google Shape;733;p47:notes">
            <a:extLst>
              <a:ext uri="{FF2B5EF4-FFF2-40B4-BE49-F238E27FC236}">
                <a16:creationId xmlns:a16="http://schemas.microsoft.com/office/drawing/2014/main" id="{629F146B-D0D4-B29F-0CD2-E638EB34033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Que cherche-t-on ?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0" dirty="0">
                <a:latin typeface="Calibri"/>
                <a:ea typeface="Calibri"/>
                <a:cs typeface="Calibri"/>
                <a:sym typeface="Calibri"/>
              </a:rPr>
              <a:t>Faire émerger qu’on cherche la réglette qui fait la même longueur que toutes les autres réunies.</a:t>
            </a:r>
            <a:endParaRPr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4" name="Google Shape;734;p47:notes">
            <a:extLst>
              <a:ext uri="{FF2B5EF4-FFF2-40B4-BE49-F238E27FC236}">
                <a16:creationId xmlns:a16="http://schemas.microsoft.com/office/drawing/2014/main" id="{C347373D-4DAB-89D6-DF13-6AFE1CC8007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4296881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9">
          <a:extLst>
            <a:ext uri="{FF2B5EF4-FFF2-40B4-BE49-F238E27FC236}">
              <a16:creationId xmlns:a16="http://schemas.microsoft.com/office/drawing/2014/main" id="{C4FC348E-FB35-763D-5E22-175D24A65C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Google Shape;740;p48:notes">
            <a:extLst>
              <a:ext uri="{FF2B5EF4-FFF2-40B4-BE49-F238E27FC236}">
                <a16:creationId xmlns:a16="http://schemas.microsoft.com/office/drawing/2014/main" id="{C86595A4-B1AE-4029-5D34-4D42241DD51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41" name="Google Shape;741;p48:notes">
            <a:extLst>
              <a:ext uri="{FF2B5EF4-FFF2-40B4-BE49-F238E27FC236}">
                <a16:creationId xmlns:a16="http://schemas.microsoft.com/office/drawing/2014/main" id="{FAAB0822-9DCF-07C5-A4A4-176B0586945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On cherche le nombre de personnes </a:t>
            </a:r>
            <a:r>
              <a:rPr lang="fr-FR" b="1" i="1" dirty="0">
                <a:latin typeface="Calibri"/>
                <a:ea typeface="Calibri"/>
                <a:cs typeface="Calibri"/>
                <a:sym typeface="Calibri"/>
              </a:rPr>
              <a:t>qu’il y a après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0" dirty="0">
                <a:latin typeface="Calibri"/>
                <a:cs typeface="Calibri"/>
                <a:sym typeface="Calibri"/>
              </a:rPr>
              <a:t>Demander aux élèves de trouver quelles réglettes placer pour obtenir la même longueur que l’ensemble des </a:t>
            </a:r>
            <a:r>
              <a:rPr lang="fr-FR" b="0" i="0">
                <a:latin typeface="Calibri"/>
                <a:cs typeface="Calibri"/>
                <a:sym typeface="Calibri"/>
              </a:rPr>
              <a:t>réglettes.</a:t>
            </a:r>
            <a:endParaRPr b="0" i="0" dirty="0"/>
          </a:p>
        </p:txBody>
      </p:sp>
      <p:sp>
        <p:nvSpPr>
          <p:cNvPr id="742" name="Google Shape;742;p48:notes">
            <a:extLst>
              <a:ext uri="{FF2B5EF4-FFF2-40B4-BE49-F238E27FC236}">
                <a16:creationId xmlns:a16="http://schemas.microsoft.com/office/drawing/2014/main" id="{EAA31BBA-A7A9-CDBF-3499-76D174B7042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25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8622203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3">
          <a:extLst>
            <a:ext uri="{FF2B5EF4-FFF2-40B4-BE49-F238E27FC236}">
              <a16:creationId xmlns:a16="http://schemas.microsoft.com/office/drawing/2014/main" id="{3612BED8-F622-D722-1D9C-26A57DB63C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46:notes">
            <a:extLst>
              <a:ext uri="{FF2B5EF4-FFF2-40B4-BE49-F238E27FC236}">
                <a16:creationId xmlns:a16="http://schemas.microsoft.com/office/drawing/2014/main" id="{ABF004FB-A409-8AA2-0F9E-2A7130550A0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5" name="Google Shape;725;p46:notes">
            <a:extLst>
              <a:ext uri="{FF2B5EF4-FFF2-40B4-BE49-F238E27FC236}">
                <a16:creationId xmlns:a16="http://schemas.microsoft.com/office/drawing/2014/main" id="{F18CDABE-8F62-CBC6-0216-46AA46B0F08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Il faut 2 réglettes orange et une réglette noire.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Cela représente le nombre 27.</a:t>
            </a:r>
            <a:endParaRPr b="0" i="1" dirty="0"/>
          </a:p>
        </p:txBody>
      </p:sp>
      <p:sp>
        <p:nvSpPr>
          <p:cNvPr id="726" name="Google Shape;726;p46:notes">
            <a:extLst>
              <a:ext uri="{FF2B5EF4-FFF2-40B4-BE49-F238E27FC236}">
                <a16:creationId xmlns:a16="http://schemas.microsoft.com/office/drawing/2014/main" id="{FECFC38A-7E6C-64D6-D7CE-FB171F9B26B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8155052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8">
          <a:extLst>
            <a:ext uri="{FF2B5EF4-FFF2-40B4-BE49-F238E27FC236}">
              <a16:creationId xmlns:a16="http://schemas.microsoft.com/office/drawing/2014/main" id="{7F8512D2-1C26-FADA-77AF-94F6157DDC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p49:notes">
            <a:extLst>
              <a:ext uri="{FF2B5EF4-FFF2-40B4-BE49-F238E27FC236}">
                <a16:creationId xmlns:a16="http://schemas.microsoft.com/office/drawing/2014/main" id="{0F756A0C-5D2A-FB54-8ADD-C5D03E48862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50" name="Google Shape;750;p49:notes">
            <a:extLst>
              <a:ext uri="{FF2B5EF4-FFF2-40B4-BE49-F238E27FC236}">
                <a16:creationId xmlns:a16="http://schemas.microsoft.com/office/drawing/2014/main" id="{792E2526-4270-AB04-FEF5-F456378D23A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Nous venons de représenter le problème de deux manières différentes : par un schéma et avec les réglettes.</a:t>
            </a:r>
            <a:endParaRPr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0" dirty="0"/>
              <a:t>Demander aux élèves d’écrire le calcul qui permet de trouver la réponse au problème. Laisser quelques instants, puis reprendre en collectif.</a:t>
            </a:r>
            <a:endParaRPr dirty="0"/>
          </a:p>
        </p:txBody>
      </p:sp>
      <p:sp>
        <p:nvSpPr>
          <p:cNvPr id="751" name="Google Shape;751;p49:notes">
            <a:extLst>
              <a:ext uri="{FF2B5EF4-FFF2-40B4-BE49-F238E27FC236}">
                <a16:creationId xmlns:a16="http://schemas.microsoft.com/office/drawing/2014/main" id="{4C7928D6-0EC5-DD93-EBB9-997A45CBD43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8022805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6">
          <a:extLst>
            <a:ext uri="{FF2B5EF4-FFF2-40B4-BE49-F238E27FC236}">
              <a16:creationId xmlns:a16="http://schemas.microsoft.com/office/drawing/2014/main" id="{ED58409D-B334-705A-A809-1866193DD9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" name="Google Shape;777;p50:notes">
            <a:extLst>
              <a:ext uri="{FF2B5EF4-FFF2-40B4-BE49-F238E27FC236}">
                <a16:creationId xmlns:a16="http://schemas.microsoft.com/office/drawing/2014/main" id="{812FBF67-2124-435B-3C17-C33516EB0DC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8" name="Google Shape;778;p50:notes">
            <a:extLst>
              <a:ext uri="{FF2B5EF4-FFF2-40B4-BE49-F238E27FC236}">
                <a16:creationId xmlns:a16="http://schemas.microsoft.com/office/drawing/2014/main" id="{68B80A50-53DD-58CD-DE47-8586A4565C7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Faire verbaliser par les élèves que l’on cherche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combien il y a de personnes après l’arrivée des 9.</a:t>
            </a:r>
            <a:r>
              <a:rPr lang="fr-FR" b="0" i="0" dirty="0"/>
              <a:t>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Cela se traduit par une addition. 18 + 9.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dirty="0"/>
              <a:t>Interroger un élève pour donner le résultat.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0" dirty="0"/>
          </a:p>
        </p:txBody>
      </p:sp>
      <p:sp>
        <p:nvSpPr>
          <p:cNvPr id="779" name="Google Shape;779;p50:notes">
            <a:extLst>
              <a:ext uri="{FF2B5EF4-FFF2-40B4-BE49-F238E27FC236}">
                <a16:creationId xmlns:a16="http://schemas.microsoft.com/office/drawing/2014/main" id="{1CAE1BD6-6279-175F-7093-DF847A4AABE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28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7636613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5">
          <a:extLst>
            <a:ext uri="{FF2B5EF4-FFF2-40B4-BE49-F238E27FC236}">
              <a16:creationId xmlns:a16="http://schemas.microsoft.com/office/drawing/2014/main" id="{F8DBB3E4-91BA-02E0-BB3D-47CA0BC157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51:notes">
            <a:extLst>
              <a:ext uri="{FF2B5EF4-FFF2-40B4-BE49-F238E27FC236}">
                <a16:creationId xmlns:a16="http://schemas.microsoft.com/office/drawing/2014/main" id="{AA80BD0A-D657-D87B-AF4D-1B90FA3D15B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7" name="Google Shape;807;p51:notes">
            <a:extLst>
              <a:ext uri="{FF2B5EF4-FFF2-40B4-BE49-F238E27FC236}">
                <a16:creationId xmlns:a16="http://schemas.microsoft.com/office/drawing/2014/main" id="{9F85F736-AE35-9FFF-B7FA-27A083595FA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/>
              <a:t>18 + 9 = 27.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fr-FR" i="1" dirty="0"/>
              <a:t>On trouve 2 réglettes orange et la réglette noire, ce qui représente 27.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dirty="0"/>
              <a:t>Demander</a:t>
            </a:r>
            <a:r>
              <a:rPr lang="fr-FR" baseline="0" dirty="0"/>
              <a:t> à un élève de formuler une phrase réponse.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0" dirty="0"/>
          </a:p>
        </p:txBody>
      </p:sp>
      <p:sp>
        <p:nvSpPr>
          <p:cNvPr id="808" name="Google Shape;808;p51:notes">
            <a:extLst>
              <a:ext uri="{FF2B5EF4-FFF2-40B4-BE49-F238E27FC236}">
                <a16:creationId xmlns:a16="http://schemas.microsoft.com/office/drawing/2014/main" id="{0DFB021A-539B-DD58-7B66-832913EC275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29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884208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0" name="Google Shape;90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de le reformuler.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Que se passe-t-il dans ce problème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Il y a des crayons au départ et on en enlève. </a:t>
            </a:r>
            <a:endParaRPr lang="fr-FR" b="0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fr-FR" sz="18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</a:t>
            </a:r>
            <a:r>
              <a:rPr lang="fr-FR" sz="1800" i="1" dirty="0">
                <a:latin typeface="Calibri"/>
                <a:ea typeface="Calibri"/>
                <a:cs typeface="Calibri"/>
                <a:sym typeface="Calibri"/>
              </a:rPr>
              <a:t>ue cherche-t-on</a:t>
            </a:r>
            <a:r>
              <a:rPr lang="fr-FR" sz="1800" b="0" i="1" dirty="0"/>
              <a:t> </a:t>
            </a:r>
            <a:r>
              <a:rPr lang="fr-FR" sz="1800" i="1" dirty="0">
                <a:latin typeface="Calibri"/>
                <a:ea typeface="Calibri"/>
                <a:cs typeface="Calibri"/>
                <a:sym typeface="Calibri"/>
              </a:rPr>
              <a:t>? </a:t>
            </a:r>
            <a:r>
              <a:rPr lang="fr-FR" sz="18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sz="1800" i="1" dirty="0">
                <a:latin typeface="Calibri"/>
                <a:ea typeface="Calibri"/>
                <a:cs typeface="Calibri"/>
                <a:sym typeface="Calibri"/>
              </a:rPr>
              <a:t>On cherche combien de crayons il reste dans la trousse.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fr-FR" sz="1800" i="1" dirty="0">
                <a:latin typeface="Calibri"/>
                <a:ea typeface="Calibri"/>
                <a:cs typeface="Calibri"/>
                <a:sym typeface="Calibri"/>
              </a:rPr>
              <a:t>Y aura-t-il plus ou moins de crayons après</a:t>
            </a:r>
            <a:r>
              <a:rPr lang="fr-FR" sz="1800" b="0" i="1" dirty="0"/>
              <a:t> </a:t>
            </a:r>
            <a:r>
              <a:rPr lang="fr-FR" sz="1800" i="1" dirty="0">
                <a:latin typeface="Calibri"/>
                <a:ea typeface="Calibri"/>
                <a:cs typeface="Calibri"/>
                <a:sym typeface="Calibri"/>
              </a:rPr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Il y en aura moins car Rose en a enlevé.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Prenez vos ardoises et faites un schéma pour représenter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dirty="0">
                <a:latin typeface="Calibri"/>
                <a:ea typeface="Calibri"/>
                <a:cs typeface="Calibri"/>
                <a:sym typeface="Calibri"/>
              </a:rPr>
              <a:t>Rappeler aux élèves que l’important est de représenter les nombres de l’énoncé.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un temps aux élèves, puis r</a:t>
            </a:r>
            <a:r>
              <a:rPr lang="fr-FR" b="0" i="0" dirty="0">
                <a:latin typeface="Calibri"/>
                <a:ea typeface="Calibri"/>
                <a:cs typeface="Calibri"/>
                <a:sym typeface="Calibri"/>
              </a:rPr>
              <a:t>eprendre en collectif : 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quelles informations avons-nous</a:t>
            </a:r>
            <a:r>
              <a:rPr lang="fr-FR" b="0" i="1" dirty="0"/>
              <a:t>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Il y avait 24</a:t>
            </a:r>
            <a:r>
              <a:rPr lang="fr-FR" b="0" i="1" dirty="0"/>
              <a:t>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crayons au départ.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Est-ce qu’on doit dessiner les 24</a:t>
            </a:r>
            <a:r>
              <a:rPr lang="fr-FR" b="0" i="1" dirty="0"/>
              <a:t>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crayons un par un</a:t>
            </a:r>
            <a:r>
              <a:rPr lang="fr-FR" b="0" i="1" dirty="0"/>
              <a:t>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Non, on peut utiliser une barre de dizaines pour représenter un groupe de 10</a:t>
            </a:r>
            <a:r>
              <a:rPr lang="fr-FR" b="0" i="1" dirty="0"/>
              <a:t>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crayons.</a:t>
            </a:r>
            <a:endParaRPr lang="fr-FR" sz="12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91" name="Google Shape;91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2350330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5">
          <a:extLst>
            <a:ext uri="{FF2B5EF4-FFF2-40B4-BE49-F238E27FC236}">
              <a16:creationId xmlns:a16="http://schemas.microsoft.com/office/drawing/2014/main" id="{84355A19-2484-DD21-0EE1-258DA4FC2C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51:notes">
            <a:extLst>
              <a:ext uri="{FF2B5EF4-FFF2-40B4-BE49-F238E27FC236}">
                <a16:creationId xmlns:a16="http://schemas.microsoft.com/office/drawing/2014/main" id="{0CFB2D3A-1E14-3DA8-EDC4-82F8F5A6657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7" name="Google Shape;807;p51:notes">
            <a:extLst>
              <a:ext uri="{FF2B5EF4-FFF2-40B4-BE49-F238E27FC236}">
                <a16:creationId xmlns:a16="http://schemas.microsoft.com/office/drawing/2014/main" id="{9AA270C9-55CF-D193-D3A9-2B1309EFAFE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/>
              <a:t>27 personnes sont installées maintenant.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b="0" i="1" dirty="0"/>
              <a:t>Ici, c’est un problème où l’on a ajouté et où l’on cherche ce qu’il y a à la fin.</a:t>
            </a:r>
            <a:endParaRPr b="0" i="1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0" dirty="0"/>
          </a:p>
        </p:txBody>
      </p:sp>
      <p:sp>
        <p:nvSpPr>
          <p:cNvPr id="808" name="Google Shape;808;p51:notes">
            <a:extLst>
              <a:ext uri="{FF2B5EF4-FFF2-40B4-BE49-F238E27FC236}">
                <a16:creationId xmlns:a16="http://schemas.microsoft.com/office/drawing/2014/main" id="{432EF02A-3FE8-9DDD-24FA-4CCBC5B3877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30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7309238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55" name="Google Shape;655;p4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un autre problème que vous allez résoudre sur votre ardoise.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Lire le problème et le faire reformuler par les élèves.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Laisser les élèves chercher</a:t>
            </a:r>
            <a:r>
              <a:rPr lang="fr-FR" b="0" i="0" dirty="0"/>
              <a:t> </a:t>
            </a:r>
            <a:r>
              <a:rPr lang="fr-FR" b="0" dirty="0"/>
              <a:t>; les inciter à faire un schéma ou à utiliser leurs réglettes.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Faire une correction rapide avec schéma, schéma de réglettes et modélisation mathématique.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Attention, dans le schéma, il faut transformer une barre de dizaine en 10 unités.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Calcul</a:t>
            </a:r>
            <a:r>
              <a:rPr lang="fr-FR" b="0" i="0" dirty="0"/>
              <a:t> : 30 – 19 = 11.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Phrase réponse</a:t>
            </a:r>
            <a:r>
              <a:rPr lang="fr-FR" b="0" i="0" dirty="0"/>
              <a:t> : Il y a 11 crêpes au sucre.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dirty="0"/>
          </a:p>
        </p:txBody>
      </p:sp>
      <p:sp>
        <p:nvSpPr>
          <p:cNvPr id="656" name="Google Shape;656;p4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31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70874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32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4021445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0" name="Google Shape;670;p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de le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Prenez vos ardoises et essayez de résoudre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Vous pouvez faire un schéma ou utiliser les réglettes pour vous aider. Puis, vous écrirez le calcul et la phrase réponse.</a:t>
            </a:r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un temps aux élèves pour résoudre le problème sur leur ardoise,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puis </a:t>
            </a:r>
            <a:r>
              <a:rPr lang="fr-FR" b="0" dirty="0"/>
              <a:t>f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aire une correction collective.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Qu’avez-vous représenté en premier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/>
              <a:t>Les 26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cartes qui étaient présentes dans l’album au départ.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b="0" i="0" dirty="0"/>
              <a:t>Faire remarquer que dans ce problème, les données ne sont pas présentées dans l’ordre chronologique. </a:t>
            </a:r>
            <a:r>
              <a:rPr lang="fr-FR" b="0" i="1" dirty="0"/>
              <a:t>Ce qu’on ajoute apparait dans le texte avant ce qu’il y avait au départ. </a:t>
            </a:r>
          </a:p>
        </p:txBody>
      </p:sp>
      <p:sp>
        <p:nvSpPr>
          <p:cNvPr id="671" name="Google Shape;671;p4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33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59540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5">
          <a:extLst>
            <a:ext uri="{FF2B5EF4-FFF2-40B4-BE49-F238E27FC236}">
              <a16:creationId xmlns:a16="http://schemas.microsoft.com/office/drawing/2014/main" id="{128AA809-970F-7A0C-70C0-682330CFD0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p43:notes">
            <a:extLst>
              <a:ext uri="{FF2B5EF4-FFF2-40B4-BE49-F238E27FC236}">
                <a16:creationId xmlns:a16="http://schemas.microsoft.com/office/drawing/2014/main" id="{40649830-D2D2-F652-6496-A7F7B52B115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7" name="Google Shape;677;p43:notes">
            <a:extLst>
              <a:ext uri="{FF2B5EF4-FFF2-40B4-BE49-F238E27FC236}">
                <a16:creationId xmlns:a16="http://schemas.microsoft.com/office/drawing/2014/main" id="{DCB4D88C-3A45-76AB-CAA4-E38706F21FC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Voici les 26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cartes qu’il y avait au départ. On dessine 2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barres de dizaine et 6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unités.</a:t>
            </a:r>
            <a:endParaRPr lang="fr-FR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Qu’avez-vous représenté ensuite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/>
              <a:t>Les 7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cartes que Yanis range dans son album.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Doit-on les dessiner en plus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?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 → </a:t>
            </a:r>
            <a:r>
              <a:rPr lang="fr-FR" b="0" i="1" dirty="0"/>
              <a:t>Oui, car elles ne font pas partie des 26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cartes</a:t>
            </a:r>
            <a:r>
              <a:rPr lang="fr-FR" b="0" i="1" dirty="0"/>
              <a:t> de départ. On va donc dessiner 7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cartes en plus.</a:t>
            </a:r>
            <a:endParaRPr lang="fr-FR" dirty="0"/>
          </a:p>
        </p:txBody>
      </p:sp>
      <p:sp>
        <p:nvSpPr>
          <p:cNvPr id="678" name="Google Shape;678;p43:notes">
            <a:extLst>
              <a:ext uri="{FF2B5EF4-FFF2-40B4-BE49-F238E27FC236}">
                <a16:creationId xmlns:a16="http://schemas.microsoft.com/office/drawing/2014/main" id="{DD1931D3-3292-F894-1C18-CAD636538A2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9625931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5">
          <a:extLst>
            <a:ext uri="{FF2B5EF4-FFF2-40B4-BE49-F238E27FC236}">
              <a16:creationId xmlns:a16="http://schemas.microsoft.com/office/drawing/2014/main" id="{52E75608-92C4-7714-8047-8D6BB130C8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p43:notes">
            <a:extLst>
              <a:ext uri="{FF2B5EF4-FFF2-40B4-BE49-F238E27FC236}">
                <a16:creationId xmlns:a16="http://schemas.microsoft.com/office/drawing/2014/main" id="{3315E316-CA49-678B-6D08-83B78E957BA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7" name="Google Shape;677;p43:notes">
            <a:extLst>
              <a:ext uri="{FF2B5EF4-FFF2-40B4-BE49-F238E27FC236}">
                <a16:creationId xmlns:a16="http://schemas.microsoft.com/office/drawing/2014/main" id="{0B9D650D-6230-9142-4BF0-A5359C9C15E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Voici les 7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cartes. On les entoure et on met une flèche pour montrer qu’elles rejoignent le groupe de départ.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 cherche-t-on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 dirty="0"/>
              <a:t>Combien de cartes il y a dans l’album maintenant.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Faire émerger qu’on entoure l’ensemble des cartes.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Comment peut-on montrer ce que l’on cherche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 dirty="0"/>
              <a:t>On met 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 point d’interrogation à côté de l’ensemble entouré.</a:t>
            </a:r>
          </a:p>
        </p:txBody>
      </p:sp>
      <p:sp>
        <p:nvSpPr>
          <p:cNvPr id="678" name="Google Shape;678;p43:notes">
            <a:extLst>
              <a:ext uri="{FF2B5EF4-FFF2-40B4-BE49-F238E27FC236}">
                <a16:creationId xmlns:a16="http://schemas.microsoft.com/office/drawing/2014/main" id="{3F29CDC4-33FB-6D6E-7F75-8FEF2FEE36C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35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0521232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4">
          <a:extLst>
            <a:ext uri="{FF2B5EF4-FFF2-40B4-BE49-F238E27FC236}">
              <a16:creationId xmlns:a16="http://schemas.microsoft.com/office/drawing/2014/main" id="{D5E05661-0560-AF5B-2D0F-5E20FA9CD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p44:notes">
            <a:extLst>
              <a:ext uri="{FF2B5EF4-FFF2-40B4-BE49-F238E27FC236}">
                <a16:creationId xmlns:a16="http://schemas.microsoft.com/office/drawing/2014/main" id="{36A500E1-2B2F-44CD-30F0-AF37A67D5D1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96" name="Google Shape;696;p44:notes">
            <a:extLst>
              <a:ext uri="{FF2B5EF4-FFF2-40B4-BE49-F238E27FC236}">
                <a16:creationId xmlns:a16="http://schemas.microsoft.com/office/drawing/2014/main" id="{07A0FB5A-22B4-D9CB-08C1-0A147851791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None/>
            </a:pPr>
            <a:r>
              <a:rPr lang="fr-FR" b="0" i="1" dirty="0"/>
              <a:t>On a représenté le problème par un schéma.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On peut aussi représenter le problème avec des réglettes.</a:t>
            </a:r>
            <a:endParaRPr sz="1200" b="0" i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7" name="Google Shape;697;p44:notes">
            <a:extLst>
              <a:ext uri="{FF2B5EF4-FFF2-40B4-BE49-F238E27FC236}">
                <a16:creationId xmlns:a16="http://schemas.microsoft.com/office/drawing/2014/main" id="{F8B6211D-1ABD-795D-9D95-DA97EAFCA68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36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4933605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6">
          <a:extLst>
            <a:ext uri="{FF2B5EF4-FFF2-40B4-BE49-F238E27FC236}">
              <a16:creationId xmlns:a16="http://schemas.microsoft.com/office/drawing/2014/main" id="{CBC116A2-BF87-1068-E7CD-BACA86D2F2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p45:notes">
            <a:extLst>
              <a:ext uri="{FF2B5EF4-FFF2-40B4-BE49-F238E27FC236}">
                <a16:creationId xmlns:a16="http://schemas.microsoft.com/office/drawing/2014/main" id="{2B53173F-DA90-9F2B-230E-2DC857567AF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8" name="Google Shape;718;p45:notes">
            <a:extLst>
              <a:ext uri="{FF2B5EF4-FFF2-40B4-BE49-F238E27FC236}">
                <a16:creationId xmlns:a16="http://schemas.microsoft.com/office/drawing/2014/main" id="{6778CC83-334D-8D8D-4E0A-3F5CCB4947A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Comment avez-vous construit le schéma des réglettes qui représente le problème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Faire émerger qu’on représente les 26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cartes du départ par 2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réglettes orange et 1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réglette vert foncé.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9" name="Google Shape;719;p45:notes">
            <a:extLst>
              <a:ext uri="{FF2B5EF4-FFF2-40B4-BE49-F238E27FC236}">
                <a16:creationId xmlns:a16="http://schemas.microsoft.com/office/drawing/2014/main" id="{22E40E90-8ED8-E870-34E9-1E6316BA70D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37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578849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3">
          <a:extLst>
            <a:ext uri="{FF2B5EF4-FFF2-40B4-BE49-F238E27FC236}">
              <a16:creationId xmlns:a16="http://schemas.microsoft.com/office/drawing/2014/main" id="{235DB72E-E1CE-566B-DEF2-B74C73B8C4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46:notes">
            <a:extLst>
              <a:ext uri="{FF2B5EF4-FFF2-40B4-BE49-F238E27FC236}">
                <a16:creationId xmlns:a16="http://schemas.microsoft.com/office/drawing/2014/main" id="{C47C3EF4-5423-6973-C766-932454DD13B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5" name="Google Shape;725;p46:notes">
            <a:extLst>
              <a:ext uri="{FF2B5EF4-FFF2-40B4-BE49-F238E27FC236}">
                <a16:creationId xmlns:a16="http://schemas.microsoft.com/office/drawing/2014/main" id="{00A39D71-5F0B-4C40-8B6F-48BBB0F9659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Voici les 26 cartes du départ.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Quelle réglette avez-vous prise représenter les 7 cartes que Yanis ajoute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/>
              <a:t>Une réglette noire.</a:t>
            </a:r>
            <a:endParaRPr lang="fr-FR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Comment l’avez-vous placée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/>
              <a:t>On la place à côté des autres réglettes.</a:t>
            </a:r>
            <a:endParaRPr dirty="0"/>
          </a:p>
        </p:txBody>
      </p:sp>
      <p:sp>
        <p:nvSpPr>
          <p:cNvPr id="726" name="Google Shape;726;p46:notes">
            <a:extLst>
              <a:ext uri="{FF2B5EF4-FFF2-40B4-BE49-F238E27FC236}">
                <a16:creationId xmlns:a16="http://schemas.microsoft.com/office/drawing/2014/main" id="{D8ABD08A-3FDB-9930-FA90-B17B17A0E1F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38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5979819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1">
          <a:extLst>
            <a:ext uri="{FF2B5EF4-FFF2-40B4-BE49-F238E27FC236}">
              <a16:creationId xmlns:a16="http://schemas.microsoft.com/office/drawing/2014/main" id="{4E36494B-592E-64F4-E636-22D1F7388B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p47:notes">
            <a:extLst>
              <a:ext uri="{FF2B5EF4-FFF2-40B4-BE49-F238E27FC236}">
                <a16:creationId xmlns:a16="http://schemas.microsoft.com/office/drawing/2014/main" id="{3475D80E-EC4F-1AAF-924E-E73E6FA52CE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33" name="Google Shape;733;p47:notes">
            <a:extLst>
              <a:ext uri="{FF2B5EF4-FFF2-40B4-BE49-F238E27FC236}">
                <a16:creationId xmlns:a16="http://schemas.microsoft.com/office/drawing/2014/main" id="{27098C4D-269C-68FD-10E9-AB37CBAE627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Que cherche-t-on ?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0" dirty="0">
                <a:latin typeface="Calibri"/>
                <a:ea typeface="Calibri"/>
                <a:cs typeface="Calibri"/>
                <a:sym typeface="Calibri"/>
              </a:rPr>
              <a:t>Faire émerger qu’on cherche la réglette qui fait la même longueur que l’ensemble des réglettes placées.</a:t>
            </a:r>
            <a:endParaRPr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4" name="Google Shape;734;p47:notes">
            <a:extLst>
              <a:ext uri="{FF2B5EF4-FFF2-40B4-BE49-F238E27FC236}">
                <a16:creationId xmlns:a16="http://schemas.microsoft.com/office/drawing/2014/main" id="{7432048E-364F-6ABE-9BD2-B65CE031F142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39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623878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7" name="Google Shape;677;p4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Voici les 24 crayons qu’on avait au départ. On a dessiné 2 barres de dizaine et 4 unités.</a:t>
            </a:r>
            <a:endParaRPr lang="fr-FR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Que doit-on encore représenter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/>
              <a:t>Les 11 crayons que Rose prend.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Doit-on les dessiner en plus ?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 → </a:t>
            </a:r>
            <a:r>
              <a:rPr lang="fr-FR" b="0" i="1" dirty="0"/>
              <a:t>Non, ils font partie des 24 crayons de départ. On va donc barrer 11 crayons.</a:t>
            </a:r>
            <a:endParaRPr lang="fr-FR" dirty="0"/>
          </a:p>
        </p:txBody>
      </p:sp>
      <p:sp>
        <p:nvSpPr>
          <p:cNvPr id="678" name="Google Shape;678;p4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7089917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9">
          <a:extLst>
            <a:ext uri="{FF2B5EF4-FFF2-40B4-BE49-F238E27FC236}">
              <a16:creationId xmlns:a16="http://schemas.microsoft.com/office/drawing/2014/main" id="{30B35D79-4DFF-7668-102E-51430082AE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Google Shape;740;p48:notes">
            <a:extLst>
              <a:ext uri="{FF2B5EF4-FFF2-40B4-BE49-F238E27FC236}">
                <a16:creationId xmlns:a16="http://schemas.microsoft.com/office/drawing/2014/main" id="{77BC93CB-04F5-3B56-D583-59F1E51336A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41" name="Google Shape;741;p48:notes">
            <a:extLst>
              <a:ext uri="{FF2B5EF4-FFF2-40B4-BE49-F238E27FC236}">
                <a16:creationId xmlns:a16="http://schemas.microsoft.com/office/drawing/2014/main" id="{0F09B3C6-1E94-6080-C9EE-04A8B888872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On cherche le nombre de cartes </a:t>
            </a:r>
            <a:r>
              <a:rPr lang="fr-FR" b="1" i="1" dirty="0">
                <a:latin typeface="Calibri"/>
                <a:ea typeface="Calibri"/>
                <a:cs typeface="Calibri"/>
                <a:sym typeface="Calibri"/>
              </a:rPr>
              <a:t>qu’il y a maintenant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0" dirty="0">
                <a:latin typeface="Calibri"/>
                <a:cs typeface="Calibri"/>
                <a:sym typeface="Calibri"/>
              </a:rPr>
              <a:t>Demander aux élèves quelles réglettes ils ont placées pour obtenir la même longueur que l’ensemble des réglettes.</a:t>
            </a:r>
            <a:endParaRPr b="0" i="0" dirty="0"/>
          </a:p>
        </p:txBody>
      </p:sp>
      <p:sp>
        <p:nvSpPr>
          <p:cNvPr id="742" name="Google Shape;742;p48:notes">
            <a:extLst>
              <a:ext uri="{FF2B5EF4-FFF2-40B4-BE49-F238E27FC236}">
                <a16:creationId xmlns:a16="http://schemas.microsoft.com/office/drawing/2014/main" id="{814719EC-3537-B1E7-80BD-C7C6D8CA43C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40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7063860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3">
          <a:extLst>
            <a:ext uri="{FF2B5EF4-FFF2-40B4-BE49-F238E27FC236}">
              <a16:creationId xmlns:a16="http://schemas.microsoft.com/office/drawing/2014/main" id="{923AE481-2ADF-677A-BA5D-F95FB2E770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46:notes">
            <a:extLst>
              <a:ext uri="{FF2B5EF4-FFF2-40B4-BE49-F238E27FC236}">
                <a16:creationId xmlns:a16="http://schemas.microsoft.com/office/drawing/2014/main" id="{B5F9BFCC-C611-9A92-2A76-C5ECCC20F88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5" name="Google Shape;725;p46:notes">
            <a:extLst>
              <a:ext uri="{FF2B5EF4-FFF2-40B4-BE49-F238E27FC236}">
                <a16:creationId xmlns:a16="http://schemas.microsoft.com/office/drawing/2014/main" id="{79F1B70C-26A2-4A4B-2761-5AF3F864788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Il faut 3 réglettes orange et 1 réglette vert clair.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Cela représente le nombre 33.</a:t>
            </a:r>
            <a:endParaRPr b="0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6" name="Google Shape;726;p46:notes">
            <a:extLst>
              <a:ext uri="{FF2B5EF4-FFF2-40B4-BE49-F238E27FC236}">
                <a16:creationId xmlns:a16="http://schemas.microsoft.com/office/drawing/2014/main" id="{6F323F6C-30B0-DC59-3EBD-9E676C370DB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41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343513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8">
          <a:extLst>
            <a:ext uri="{FF2B5EF4-FFF2-40B4-BE49-F238E27FC236}">
              <a16:creationId xmlns:a16="http://schemas.microsoft.com/office/drawing/2014/main" id="{5C4EDB19-BE7F-4A7B-8D88-56EA98AC27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p49:notes">
            <a:extLst>
              <a:ext uri="{FF2B5EF4-FFF2-40B4-BE49-F238E27FC236}">
                <a16:creationId xmlns:a16="http://schemas.microsoft.com/office/drawing/2014/main" id="{30819113-5059-30C1-7AA9-DCCA0E09E25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50" name="Google Shape;750;p49:notes">
            <a:extLst>
              <a:ext uri="{FF2B5EF4-FFF2-40B4-BE49-F238E27FC236}">
                <a16:creationId xmlns:a16="http://schemas.microsoft.com/office/drawing/2014/main" id="{B5169A6C-D8F0-E34C-A76D-8CE977C2C67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Nous venons de représenter le problème de deux manières différentes : par un schéma et avec les réglettes.</a:t>
            </a:r>
            <a:endParaRPr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0" dirty="0"/>
              <a:t>Demander aux élèves quel calcul ils ont écrit pour trouver la réponse au problème.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0" dirty="0"/>
          </a:p>
        </p:txBody>
      </p:sp>
      <p:sp>
        <p:nvSpPr>
          <p:cNvPr id="751" name="Google Shape;751;p49:notes">
            <a:extLst>
              <a:ext uri="{FF2B5EF4-FFF2-40B4-BE49-F238E27FC236}">
                <a16:creationId xmlns:a16="http://schemas.microsoft.com/office/drawing/2014/main" id="{6574CECB-9514-4D6B-4B6D-901A45A8254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42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1626820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6">
          <a:extLst>
            <a:ext uri="{FF2B5EF4-FFF2-40B4-BE49-F238E27FC236}">
              <a16:creationId xmlns:a16="http://schemas.microsoft.com/office/drawing/2014/main" id="{9594A2E9-3763-9BE9-C269-8A5408360F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" name="Google Shape;777;p50:notes">
            <a:extLst>
              <a:ext uri="{FF2B5EF4-FFF2-40B4-BE49-F238E27FC236}">
                <a16:creationId xmlns:a16="http://schemas.microsoft.com/office/drawing/2014/main" id="{68AB327E-2906-14F6-1B82-6E440D79157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8" name="Google Shape;778;p50:notes">
            <a:extLst>
              <a:ext uri="{FF2B5EF4-FFF2-40B4-BE49-F238E27FC236}">
                <a16:creationId xmlns:a16="http://schemas.microsoft.com/office/drawing/2014/main" id="{EA178F11-34A2-2AED-D79E-5B96C790AC6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Faire verbaliser par les élèves que l’on cherche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combien de cartes il y a après en avoir ajouté.</a:t>
            </a:r>
            <a:r>
              <a:rPr lang="fr-FR" b="0" i="0" dirty="0"/>
              <a:t>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Cela se traduit par une addition. 26 + 7.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dirty="0"/>
              <a:t>Interroger un élève pour qu’il donne le résultat.</a:t>
            </a:r>
          </a:p>
        </p:txBody>
      </p:sp>
      <p:sp>
        <p:nvSpPr>
          <p:cNvPr id="779" name="Google Shape;779;p50:notes">
            <a:extLst>
              <a:ext uri="{FF2B5EF4-FFF2-40B4-BE49-F238E27FC236}">
                <a16:creationId xmlns:a16="http://schemas.microsoft.com/office/drawing/2014/main" id="{4368C7F7-4723-4A6F-F941-5A0DACF5508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43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05686496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5">
          <a:extLst>
            <a:ext uri="{FF2B5EF4-FFF2-40B4-BE49-F238E27FC236}">
              <a16:creationId xmlns:a16="http://schemas.microsoft.com/office/drawing/2014/main" id="{358D0B69-4321-1732-53D5-8DA376116E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51:notes">
            <a:extLst>
              <a:ext uri="{FF2B5EF4-FFF2-40B4-BE49-F238E27FC236}">
                <a16:creationId xmlns:a16="http://schemas.microsoft.com/office/drawing/2014/main" id="{C867FEBE-9E22-C321-7954-AADCD9A72D4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7" name="Google Shape;807;p51:notes">
            <a:extLst>
              <a:ext uri="{FF2B5EF4-FFF2-40B4-BE49-F238E27FC236}">
                <a16:creationId xmlns:a16="http://schemas.microsoft.com/office/drawing/2014/main" id="{9F48CFF3-454F-A192-5812-5F6DC73CD6D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/>
              <a:t>26 + 7 = 33.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fr-FR" i="1" dirty="0"/>
              <a:t>On trouve 3 réglettes orange et la réglette vert clair, ce qui représente 33.</a:t>
            </a:r>
            <a:endParaRPr lang="fr-FR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dirty="0"/>
              <a:t>Demander</a:t>
            </a:r>
            <a:r>
              <a:rPr lang="fr-FR" baseline="0" dirty="0"/>
              <a:t> à un élève de formuler une phrase réponse.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0" dirty="0"/>
          </a:p>
        </p:txBody>
      </p:sp>
      <p:sp>
        <p:nvSpPr>
          <p:cNvPr id="808" name="Google Shape;808;p51:notes">
            <a:extLst>
              <a:ext uri="{FF2B5EF4-FFF2-40B4-BE49-F238E27FC236}">
                <a16:creationId xmlns:a16="http://schemas.microsoft.com/office/drawing/2014/main" id="{AC456916-07A7-FA9E-D184-5FC809134133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7581567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5">
          <a:extLst>
            <a:ext uri="{FF2B5EF4-FFF2-40B4-BE49-F238E27FC236}">
              <a16:creationId xmlns:a16="http://schemas.microsoft.com/office/drawing/2014/main" id="{8A29F448-3D38-4EDD-9C9D-1C61AC7D42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51:notes">
            <a:extLst>
              <a:ext uri="{FF2B5EF4-FFF2-40B4-BE49-F238E27FC236}">
                <a16:creationId xmlns:a16="http://schemas.microsoft.com/office/drawing/2014/main" id="{46B4DB34-569F-58F7-28B5-49130FC6DA5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7" name="Google Shape;807;p51:notes">
            <a:extLst>
              <a:ext uri="{FF2B5EF4-FFF2-40B4-BE49-F238E27FC236}">
                <a16:creationId xmlns:a16="http://schemas.microsoft.com/office/drawing/2014/main" id="{A331E79A-73CA-5FD9-034E-6C1871B9C47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/>
              <a:t>Yanis a 33 cartes dans son album maintenant.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b="0" i="1" dirty="0"/>
              <a:t>Ici, c’est un problème où l’on a ajouté et où l’on cherche ce qu’il y a à la fin.</a:t>
            </a:r>
            <a:endParaRPr lang="fr-FR" b="0" i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8" name="Google Shape;808;p51:notes">
            <a:extLst>
              <a:ext uri="{FF2B5EF4-FFF2-40B4-BE49-F238E27FC236}">
                <a16:creationId xmlns:a16="http://schemas.microsoft.com/office/drawing/2014/main" id="{E516A782-405A-498E-1A83-AAD3C050CB5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45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0367503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7" name="Google Shape;837;p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38" name="Google Shape;838;p5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un autre problème que vous allez résoudre sur votre ardoise.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Lire le problème et le faire reformuler par les élèves.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Laisser les élèves chercher ; les inciter à faire un schéma ou à utiliser leurs réglettes.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Faire une correction rapide avec schéma, schéma de réglettes et modélisation.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Calcul</a:t>
            </a:r>
            <a:r>
              <a:rPr lang="fr-FR" b="0" dirty="0"/>
              <a:t> </a:t>
            </a:r>
            <a:r>
              <a:rPr lang="fr-FR" b="0" i="0" dirty="0"/>
              <a:t>: 15 +</a:t>
            </a:r>
            <a:r>
              <a:rPr lang="fr-FR" b="0" dirty="0"/>
              <a:t> </a:t>
            </a:r>
            <a:r>
              <a:rPr lang="fr-FR" b="0" i="0" dirty="0"/>
              <a:t>9 +</a:t>
            </a:r>
            <a:r>
              <a:rPr lang="fr-FR" b="0" dirty="0"/>
              <a:t> </a:t>
            </a:r>
            <a:r>
              <a:rPr lang="fr-FR" b="0" i="0" dirty="0"/>
              <a:t>8 =</a:t>
            </a:r>
            <a:r>
              <a:rPr lang="fr-FR" b="0" dirty="0"/>
              <a:t> </a:t>
            </a:r>
            <a:r>
              <a:rPr lang="fr-FR" b="0" i="0" dirty="0"/>
              <a:t>32.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Phrase réponse</a:t>
            </a:r>
            <a:r>
              <a:rPr lang="fr-FR" b="0" dirty="0"/>
              <a:t> </a:t>
            </a:r>
            <a:r>
              <a:rPr lang="fr-FR" b="0" i="0" dirty="0"/>
              <a:t>: Malo a </a:t>
            </a:r>
            <a:r>
              <a:rPr lang="fr-FR" b="0" i="0"/>
              <a:t>32</a:t>
            </a:r>
            <a:r>
              <a:rPr lang="fr-FR" b="0"/>
              <a:t> </a:t>
            </a:r>
            <a:r>
              <a:rPr lang="fr-FR" b="0" i="0"/>
              <a:t>figurines </a:t>
            </a:r>
            <a:r>
              <a:rPr lang="fr-FR" b="0" i="0" dirty="0"/>
              <a:t>en tout.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dirty="0"/>
          </a:p>
        </p:txBody>
      </p:sp>
      <p:sp>
        <p:nvSpPr>
          <p:cNvPr id="839" name="Google Shape;839;p5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46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02673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47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3177972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" name="Google Shape;1099;p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00" name="Google Shape;1100;p6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dirty="0"/>
              <a:t>Demander à un élève de lire le problème. Distribuer le kit de jetons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r>
              <a:rPr lang="fr-FR" b="0" baseline="0" dirty="0"/>
              <a:t> Les élèves ne prendront 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que</a:t>
            </a:r>
            <a:r>
              <a:rPr lang="fr-FR" b="0" baseline="0" dirty="0"/>
              <a:t> les 5 jetons indiqués : 1 vert, 2 bleus et 2 rouges.</a:t>
            </a:r>
            <a:endParaRPr lang="fr-FR" b="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Expliquer</a:t>
            </a:r>
            <a:r>
              <a:rPr lang="fr-FR" sz="1200" b="0" i="0" u="none" strike="noStrike" cap="none" baseline="0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que</a:t>
            </a:r>
            <a:r>
              <a:rPr lang="fr-FR" sz="1200" b="0" i="0" u="none" strike="noStrike" cap="none" baseline="0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contrairement au problème rencontré dans la précédente série (séance n° 4), ce qui nous intéresse ici, c’est 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l’ordre dans lequel on place les jetons (ici, on connait la composition du lot, on ne la cherche pas).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Les élèves manipulent et </a:t>
            </a:r>
            <a:r>
              <a:rPr lang="fr-FR" b="0" dirty="0"/>
              <a:t>f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ont des essais qu’ils ajustent.</a:t>
            </a:r>
          </a:p>
        </p:txBody>
      </p:sp>
      <p:sp>
        <p:nvSpPr>
          <p:cNvPr id="1101" name="Google Shape;1101;p6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48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56875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8">
          <a:extLst>
            <a:ext uri="{FF2B5EF4-FFF2-40B4-BE49-F238E27FC236}">
              <a16:creationId xmlns:a16="http://schemas.microsoft.com/office/drawing/2014/main" id="{54E51768-D5C6-604D-0F44-2934E1CD15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" name="Google Shape;1099;p67:notes">
            <a:extLst>
              <a:ext uri="{FF2B5EF4-FFF2-40B4-BE49-F238E27FC236}">
                <a16:creationId xmlns:a16="http://schemas.microsoft.com/office/drawing/2014/main" id="{ECB85666-E949-9748-1779-AFBFA506194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00" name="Google Shape;1100;p67:notes">
            <a:extLst>
              <a:ext uri="{FF2B5EF4-FFF2-40B4-BE49-F238E27FC236}">
                <a16:creationId xmlns:a16="http://schemas.microsoft.com/office/drawing/2014/main" id="{C80F9C0B-CA50-08DA-D78C-B1567C51067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dirty="0"/>
              <a:t>Reprenez en collectif : </a:t>
            </a:r>
            <a:r>
              <a:rPr lang="fr-FR" b="0" i="1" dirty="0"/>
              <a:t>voici les 5 jetons alignés. Il faut trouver la couleur de chacun.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/>
              <a:t>Quel est le jeton dont on peut trouver facilement la couleur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>
                <a:sym typeface="Symbol" panose="05050102010706020507" pitchFamily="18" charset="2"/>
              </a:rPr>
              <a:t>La</a:t>
            </a:r>
            <a:r>
              <a:rPr lang="fr-FR" b="0" i="1" dirty="0"/>
              <a:t> 3</a:t>
            </a:r>
            <a:r>
              <a:rPr lang="fr-FR" b="0" i="1" baseline="30000" dirty="0"/>
              <a:t>e</a:t>
            </a:r>
            <a:r>
              <a:rPr lang="fr-FR" b="0" i="1" dirty="0"/>
              <a:t> information nous dit que le jeton le plus à gauche est rouge.</a:t>
            </a:r>
          </a:p>
        </p:txBody>
      </p:sp>
      <p:sp>
        <p:nvSpPr>
          <p:cNvPr id="1101" name="Google Shape;1101;p67:notes">
            <a:extLst>
              <a:ext uri="{FF2B5EF4-FFF2-40B4-BE49-F238E27FC236}">
                <a16:creationId xmlns:a16="http://schemas.microsoft.com/office/drawing/2014/main" id="{F22EDC76-31F7-CF9B-BE99-2A38ECE2BA3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49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6056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7" name="Google Shape;677;p4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Voici les 11 crayons barrés.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 cherche-t-on</a:t>
            </a:r>
            <a:r>
              <a:rPr lang="fr-FR" b="0" i="1" dirty="0"/>
              <a:t>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 dirty="0"/>
              <a:t>Combien de crayons il reste.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Faire émerger qu’on entoure les crayons restants.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Comment peut-on montrer ce que 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l’on cherche</a:t>
            </a:r>
            <a:r>
              <a:rPr lang="fr-FR" b="0" i="1"/>
              <a:t> 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 dirty="0"/>
              <a:t>On met 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 point d’interrogation à côté des crayons restants.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b="0" i="1" dirty="0"/>
          </a:p>
        </p:txBody>
      </p:sp>
      <p:sp>
        <p:nvSpPr>
          <p:cNvPr id="678" name="Google Shape;678;p4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00904563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8">
          <a:extLst>
            <a:ext uri="{FF2B5EF4-FFF2-40B4-BE49-F238E27FC236}">
              <a16:creationId xmlns:a16="http://schemas.microsoft.com/office/drawing/2014/main" id="{3DC85F74-E65B-39C3-D6BA-F857203168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" name="Google Shape;1099;p67:notes">
            <a:extLst>
              <a:ext uri="{FF2B5EF4-FFF2-40B4-BE49-F238E27FC236}">
                <a16:creationId xmlns:a16="http://schemas.microsoft.com/office/drawing/2014/main" id="{F1DEE94C-6AF1-13BE-F0C0-8FF4BA095EF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00" name="Google Shape;1100;p67:notes">
            <a:extLst>
              <a:ext uri="{FF2B5EF4-FFF2-40B4-BE49-F238E27FC236}">
                <a16:creationId xmlns:a16="http://schemas.microsoft.com/office/drawing/2014/main" id="{45AD7B10-6F07-5598-4FF4-A4FE60BDAAE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/>
              <a:t>De quel autre jeton peut-on trouver facilement la couleur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>
                <a:sym typeface="Symbol" panose="05050102010706020507" pitchFamily="18" charset="2"/>
              </a:rPr>
              <a:t>L</a:t>
            </a:r>
            <a:r>
              <a:rPr lang="fr-FR" b="0" i="1" dirty="0"/>
              <a:t>e jeton le plus à droite est rouge puisqu’il n’est ni vert, ni bleu.</a:t>
            </a:r>
          </a:p>
        </p:txBody>
      </p:sp>
      <p:sp>
        <p:nvSpPr>
          <p:cNvPr id="1101" name="Google Shape;1101;p67:notes">
            <a:extLst>
              <a:ext uri="{FF2B5EF4-FFF2-40B4-BE49-F238E27FC236}">
                <a16:creationId xmlns:a16="http://schemas.microsoft.com/office/drawing/2014/main" id="{E469F55D-6D7F-1BF7-892B-F03AAFCFA83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50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32829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8">
          <a:extLst>
            <a:ext uri="{FF2B5EF4-FFF2-40B4-BE49-F238E27FC236}">
              <a16:creationId xmlns:a16="http://schemas.microsoft.com/office/drawing/2014/main" id="{9B13A120-1419-4CBC-1C7F-9FCA6664CC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" name="Google Shape;1099;p67:notes">
            <a:extLst>
              <a:ext uri="{FF2B5EF4-FFF2-40B4-BE49-F238E27FC236}">
                <a16:creationId xmlns:a16="http://schemas.microsoft.com/office/drawing/2014/main" id="{12CCCF34-F7C3-089F-AC4E-B525A0E5140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00" name="Google Shape;1100;p67:notes">
            <a:extLst>
              <a:ext uri="{FF2B5EF4-FFF2-40B4-BE49-F238E27FC236}">
                <a16:creationId xmlns:a16="http://schemas.microsoft.com/office/drawing/2014/main" id="{2769B807-270D-EB6E-26AC-F26300432F4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/>
              <a:t>On a placé les 2 jetons rouges.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/>
              <a:t>Quels jetons reste-t-il à placer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>
                <a:sym typeface="Symbol" panose="05050102010706020507" pitchFamily="18" charset="2"/>
              </a:rPr>
              <a:t>1</a:t>
            </a:r>
            <a:r>
              <a:rPr lang="fr-FR" b="0" i="1" dirty="0"/>
              <a:t> </a:t>
            </a:r>
            <a:r>
              <a:rPr lang="fr-FR" b="0" i="1" dirty="0">
                <a:sym typeface="Symbol" panose="05050102010706020507" pitchFamily="18" charset="2"/>
              </a:rPr>
              <a:t>jeton vert et 2</a:t>
            </a:r>
            <a:r>
              <a:rPr lang="fr-FR" b="0" i="1" dirty="0"/>
              <a:t> </a:t>
            </a:r>
            <a:r>
              <a:rPr lang="fr-FR" b="0" i="1" dirty="0">
                <a:sym typeface="Symbol" panose="05050102010706020507" pitchFamily="18" charset="2"/>
              </a:rPr>
              <a:t>jetons bleus.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>
                <a:sym typeface="Symbol" panose="05050102010706020507" pitchFamily="18" charset="2"/>
              </a:rPr>
              <a:t>Quelle information n’a-t-on pas utilisée</a:t>
            </a:r>
            <a:r>
              <a:rPr lang="fr-FR" b="0" i="1" dirty="0"/>
              <a:t> </a:t>
            </a:r>
            <a:r>
              <a:rPr lang="fr-FR" b="0" i="1" dirty="0">
                <a:sym typeface="Symbol" panose="05050102010706020507" pitchFamily="18" charset="2"/>
              </a:rPr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>
                <a:sym typeface="Symbol" panose="05050102010706020507" pitchFamily="18" charset="2"/>
              </a:rPr>
              <a:t>Le jeton vert est entre les 2</a:t>
            </a:r>
            <a:r>
              <a:rPr lang="fr-FR" b="0" i="1" dirty="0"/>
              <a:t> </a:t>
            </a:r>
            <a:r>
              <a:rPr lang="fr-FR" b="0" i="1" dirty="0">
                <a:sym typeface="Symbol" panose="05050102010706020507" pitchFamily="18" charset="2"/>
              </a:rPr>
              <a:t>jetons bleus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0" dirty="0"/>
              <a:t>Faire verbaliser qu’il reste les 3 emplacements du milieu, donc qu’il faut y placer le jeton vert encadré par les jetons bleus. </a:t>
            </a:r>
          </a:p>
        </p:txBody>
      </p:sp>
      <p:sp>
        <p:nvSpPr>
          <p:cNvPr id="1101" name="Google Shape;1101;p67:notes">
            <a:extLst>
              <a:ext uri="{FF2B5EF4-FFF2-40B4-BE49-F238E27FC236}">
                <a16:creationId xmlns:a16="http://schemas.microsoft.com/office/drawing/2014/main" id="{29A4E5D9-1DC5-D2D5-9742-1BD84686B93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51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0851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8">
          <a:extLst>
            <a:ext uri="{FF2B5EF4-FFF2-40B4-BE49-F238E27FC236}">
              <a16:creationId xmlns:a16="http://schemas.microsoft.com/office/drawing/2014/main" id="{E04705B5-4CF0-0535-35F7-DDC5A968E6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" name="Google Shape;1099;p67:notes">
            <a:extLst>
              <a:ext uri="{FF2B5EF4-FFF2-40B4-BE49-F238E27FC236}">
                <a16:creationId xmlns:a16="http://schemas.microsoft.com/office/drawing/2014/main" id="{CC83F8AD-720F-EFB5-5223-92E6BD5FFE0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00" name="Google Shape;1100;p67:notes">
            <a:extLst>
              <a:ext uri="{FF2B5EF4-FFF2-40B4-BE49-F238E27FC236}">
                <a16:creationId xmlns:a16="http://schemas.microsoft.com/office/drawing/2014/main" id="{FE60815D-8AB1-D314-4E9E-B9EBF0E9B30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1" i="0" dirty="0"/>
              <a:t>Réponse</a:t>
            </a:r>
            <a:r>
              <a:rPr lang="fr-FR" b="0" i="0" dirty="0"/>
              <a:t> : rouge – bleu – vert – bleu – rouge.</a:t>
            </a:r>
          </a:p>
        </p:txBody>
      </p:sp>
      <p:sp>
        <p:nvSpPr>
          <p:cNvPr id="1101" name="Google Shape;1101;p67:notes">
            <a:extLst>
              <a:ext uri="{FF2B5EF4-FFF2-40B4-BE49-F238E27FC236}">
                <a16:creationId xmlns:a16="http://schemas.microsoft.com/office/drawing/2014/main" id="{60A8A211-07BD-9359-68DE-7EC66E030E7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52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0149049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" name="Google Shape;1289;p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90" name="Google Shape;1290;p8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problème. Procéder de manière identique.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Faire émerger que les jetons de gauche et de droite sont bleus car</a:t>
            </a:r>
            <a:r>
              <a:rPr lang="fr-FR" b="0" i="0" dirty="0"/>
              <a:t> </a:t>
            </a:r>
            <a:r>
              <a:rPr lang="fr-FR" b="0" dirty="0"/>
              <a:t>: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- ils ont la même couleur, c’est-à-dire qu’ils sont bleus ou rouges ;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- ils ne peuvent pas être rouges, car les jetons rouges doivent être côte à côte.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On place ensuite le jeton vert à droite du premier jeton bleu.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1" i="0" dirty="0"/>
              <a:t>Réponse</a:t>
            </a:r>
            <a:r>
              <a:rPr lang="fr-FR" b="0" i="0" dirty="0"/>
              <a:t> : bleu – vert – rouge – rouge – bleu.</a:t>
            </a:r>
          </a:p>
        </p:txBody>
      </p:sp>
      <p:sp>
        <p:nvSpPr>
          <p:cNvPr id="1291" name="Google Shape;1291;p8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53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139988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54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3132877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Google Shape;1304;p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5" name="Google Shape;1305;p8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de le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Prenez vos ardoises et essayez de résoudre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Vous pouvez faire un schéma ou utiliser les réglettes pour vous aider. Puis, vous écrirez le calcul et la phrase réponse.</a:t>
            </a:r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un temps aux élèves pour résoudre le problème sur leur ardoise,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puis </a:t>
            </a:r>
            <a:r>
              <a:rPr lang="fr-FR" b="0" dirty="0"/>
              <a:t>f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aire une correction collective.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Qu’avez-vous représenté en premier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/>
              <a:t>Les 40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tubes que le maitre avait au départ. </a:t>
            </a:r>
            <a:endParaRPr lang="fr-FR" b="0" dirty="0"/>
          </a:p>
        </p:txBody>
      </p:sp>
      <p:sp>
        <p:nvSpPr>
          <p:cNvPr id="1306" name="Google Shape;1306;p8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55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620319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5">
          <a:extLst>
            <a:ext uri="{FF2B5EF4-FFF2-40B4-BE49-F238E27FC236}">
              <a16:creationId xmlns:a16="http://schemas.microsoft.com/office/drawing/2014/main" id="{A75DF387-2169-8107-2418-ACA9A8902B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p43:notes">
            <a:extLst>
              <a:ext uri="{FF2B5EF4-FFF2-40B4-BE49-F238E27FC236}">
                <a16:creationId xmlns:a16="http://schemas.microsoft.com/office/drawing/2014/main" id="{BD625D7E-43C4-5098-1766-419AB5D7E05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7" name="Google Shape;677;p43:notes">
            <a:extLst>
              <a:ext uri="{FF2B5EF4-FFF2-40B4-BE49-F238E27FC236}">
                <a16:creationId xmlns:a16="http://schemas.microsoft.com/office/drawing/2014/main" id="{E0BD2F9B-C2C7-901C-2316-3290CF50F5C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Voici les 40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tubes du départ. On a dessiné 4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barres de dizaines.</a:t>
            </a:r>
            <a:endParaRPr lang="fr-FR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Que doit-on encore représenter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/>
              <a:t>Les 26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tubes que le maitre distribue.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Doit-on les dessiner en plus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?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 → </a:t>
            </a:r>
            <a:r>
              <a:rPr lang="fr-FR" b="0" i="1" dirty="0"/>
              <a:t>Non, car ils font partie des 40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tubes</a:t>
            </a:r>
            <a:r>
              <a:rPr lang="fr-FR" b="0" i="1" dirty="0"/>
              <a:t> de départ.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0" dirty="0"/>
              <a:t>Faire émerger qu’il faut échanger une barre dizaine contre 10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0" dirty="0"/>
              <a:t>unités.</a:t>
            </a:r>
            <a:endParaRPr lang="fr-FR" i="0" dirty="0"/>
          </a:p>
        </p:txBody>
      </p:sp>
      <p:sp>
        <p:nvSpPr>
          <p:cNvPr id="678" name="Google Shape;678;p43:notes">
            <a:extLst>
              <a:ext uri="{FF2B5EF4-FFF2-40B4-BE49-F238E27FC236}">
                <a16:creationId xmlns:a16="http://schemas.microsoft.com/office/drawing/2014/main" id="{A3DD47C5-FAD5-2533-ABE5-69C8A1C1BF13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56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0259112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5">
          <a:extLst>
            <a:ext uri="{FF2B5EF4-FFF2-40B4-BE49-F238E27FC236}">
              <a16:creationId xmlns:a16="http://schemas.microsoft.com/office/drawing/2014/main" id="{9886A0A6-079D-67A9-70D1-6C04B2E6A6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p43:notes">
            <a:extLst>
              <a:ext uri="{FF2B5EF4-FFF2-40B4-BE49-F238E27FC236}">
                <a16:creationId xmlns:a16="http://schemas.microsoft.com/office/drawing/2014/main" id="{4E4AA081-B15A-3482-15C1-FE93AFE7645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7" name="Google Shape;677;p43:notes">
            <a:extLst>
              <a:ext uri="{FF2B5EF4-FFF2-40B4-BE49-F238E27FC236}">
                <a16:creationId xmlns:a16="http://schemas.microsoft.com/office/drawing/2014/main" id="{28E39536-2A22-0496-EB37-A1D54732A24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/>
              <a:t>Voici les 40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tubes de départ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: 3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barres de dizaines et 10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unités.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Comment représente-t-on les 26 tubes que distribue le maitre ?</a:t>
            </a:r>
            <a:endParaRPr lang="fr-FR" dirty="0"/>
          </a:p>
        </p:txBody>
      </p:sp>
      <p:sp>
        <p:nvSpPr>
          <p:cNvPr id="678" name="Google Shape;678;p43:notes">
            <a:extLst>
              <a:ext uri="{FF2B5EF4-FFF2-40B4-BE49-F238E27FC236}">
                <a16:creationId xmlns:a16="http://schemas.microsoft.com/office/drawing/2014/main" id="{2C15D39C-AA0D-14CB-353D-FDC9D59C6BA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57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73986162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5">
          <a:extLst>
            <a:ext uri="{FF2B5EF4-FFF2-40B4-BE49-F238E27FC236}">
              <a16:creationId xmlns:a16="http://schemas.microsoft.com/office/drawing/2014/main" id="{DCA7B9BB-D1B8-E5E0-9EAA-302CDA1AC7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p43:notes">
            <a:extLst>
              <a:ext uri="{FF2B5EF4-FFF2-40B4-BE49-F238E27FC236}">
                <a16:creationId xmlns:a16="http://schemas.microsoft.com/office/drawing/2014/main" id="{3CBA06B9-9437-E9B5-C49B-2AB84D19C71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7" name="Google Shape;677;p43:notes">
            <a:extLst>
              <a:ext uri="{FF2B5EF4-FFF2-40B4-BE49-F238E27FC236}">
                <a16:creationId xmlns:a16="http://schemas.microsoft.com/office/drawing/2014/main" id="{9C136402-87D1-1BEF-D7EA-26E55CA6A4F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Voici les 26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tubes que le maitre a distribués. On les barre et on dessine une flèche pour montrer qu’ils quittent le groupe de départ.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 cherche-t-on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baseline="0" dirty="0"/>
              <a:t>Combien de tubes il reste.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Faire émerger qu’on doit entourer les tubes restants et mettre un point d’interrogation.</a:t>
            </a:r>
          </a:p>
        </p:txBody>
      </p:sp>
      <p:sp>
        <p:nvSpPr>
          <p:cNvPr id="678" name="Google Shape;678;p43:notes">
            <a:extLst>
              <a:ext uri="{FF2B5EF4-FFF2-40B4-BE49-F238E27FC236}">
                <a16:creationId xmlns:a16="http://schemas.microsoft.com/office/drawing/2014/main" id="{5F8F183F-1AEA-83B2-0BDE-2B296FA6A1D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58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34270398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4">
          <a:extLst>
            <a:ext uri="{FF2B5EF4-FFF2-40B4-BE49-F238E27FC236}">
              <a16:creationId xmlns:a16="http://schemas.microsoft.com/office/drawing/2014/main" id="{4B90445F-A968-BF9D-3655-32A639B76F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p44:notes">
            <a:extLst>
              <a:ext uri="{FF2B5EF4-FFF2-40B4-BE49-F238E27FC236}">
                <a16:creationId xmlns:a16="http://schemas.microsoft.com/office/drawing/2014/main" id="{4BB76BE9-3DC3-8B14-A296-28948130BD0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96" name="Google Shape;696;p44:notes">
            <a:extLst>
              <a:ext uri="{FF2B5EF4-FFF2-40B4-BE49-F238E27FC236}">
                <a16:creationId xmlns:a16="http://schemas.microsoft.com/office/drawing/2014/main" id="{3D580A59-7038-8045-BF3F-C35B4F071FD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None/>
            </a:pPr>
            <a:r>
              <a:rPr lang="fr-FR" b="0" i="1" dirty="0"/>
              <a:t>On a représenté le problème par un schéma.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On peut aussi représenter le problème avec des réglettes.</a:t>
            </a:r>
            <a:endParaRPr sz="1200" b="0" i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7" name="Google Shape;697;p44:notes">
            <a:extLst>
              <a:ext uri="{FF2B5EF4-FFF2-40B4-BE49-F238E27FC236}">
                <a16:creationId xmlns:a16="http://schemas.microsoft.com/office/drawing/2014/main" id="{BC7DB465-B38D-D61E-1B23-920F7018D28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59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774243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96" name="Google Shape;696;p4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None/>
            </a:pPr>
            <a:r>
              <a:rPr lang="fr-FR" b="0" i="1" dirty="0"/>
              <a:t>On a représenté le problème par un schéma.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On peut aussi représenter le problème avec des réglettes.</a:t>
            </a:r>
            <a:endParaRPr sz="1200" b="0" i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7" name="Google Shape;697;p4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58775826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6">
          <a:extLst>
            <a:ext uri="{FF2B5EF4-FFF2-40B4-BE49-F238E27FC236}">
              <a16:creationId xmlns:a16="http://schemas.microsoft.com/office/drawing/2014/main" id="{F034B8EF-D1C3-F13E-7352-94CA8E6823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p45:notes">
            <a:extLst>
              <a:ext uri="{FF2B5EF4-FFF2-40B4-BE49-F238E27FC236}">
                <a16:creationId xmlns:a16="http://schemas.microsoft.com/office/drawing/2014/main" id="{3BA5208A-B6DC-C71D-4793-37302F6BDDF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8" name="Google Shape;718;p45:notes">
            <a:extLst>
              <a:ext uri="{FF2B5EF4-FFF2-40B4-BE49-F238E27FC236}">
                <a16:creationId xmlns:a16="http://schemas.microsoft.com/office/drawing/2014/main" id="{6070BCBF-D8CE-ADEC-3043-8A997FC210F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Faire relire le problème par un élève.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On va voir comment représenter ce problème avec les réglettes.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Quelles réglettes peut-on prendre pour représenter les 40 tubes de départ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sz="1200" b="0" i="1" dirty="0">
                <a:latin typeface="Calibri"/>
                <a:ea typeface="Calibri"/>
                <a:cs typeface="Calibri"/>
                <a:sym typeface="Calibri"/>
              </a:rPr>
              <a:t>4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réglettes orange.</a:t>
            </a:r>
            <a:endParaRPr lang="fr-FR" dirty="0"/>
          </a:p>
        </p:txBody>
      </p:sp>
      <p:sp>
        <p:nvSpPr>
          <p:cNvPr id="719" name="Google Shape;719;p45:notes">
            <a:extLst>
              <a:ext uri="{FF2B5EF4-FFF2-40B4-BE49-F238E27FC236}">
                <a16:creationId xmlns:a16="http://schemas.microsoft.com/office/drawing/2014/main" id="{D2F58132-5659-F053-2A0E-76C8FD2398D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60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25351309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3">
          <a:extLst>
            <a:ext uri="{FF2B5EF4-FFF2-40B4-BE49-F238E27FC236}">
              <a16:creationId xmlns:a16="http://schemas.microsoft.com/office/drawing/2014/main" id="{434C12A3-CE85-227B-01EB-66D3AC431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46:notes">
            <a:extLst>
              <a:ext uri="{FF2B5EF4-FFF2-40B4-BE49-F238E27FC236}">
                <a16:creationId xmlns:a16="http://schemas.microsoft.com/office/drawing/2014/main" id="{2E5A6FAB-662C-E7B3-0A6A-A054C3711D7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5" name="Google Shape;725;p46:notes">
            <a:extLst>
              <a:ext uri="{FF2B5EF4-FFF2-40B4-BE49-F238E27FC236}">
                <a16:creationId xmlns:a16="http://schemas.microsoft.com/office/drawing/2014/main" id="{7C9DCE6D-7E2B-4F6C-814C-0629DFD2474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Voici les 40 tubes.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Quelles réglettes doit-on prendre pour représenter les 26 tubes que le maitre distribue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2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réglettes orange et 1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réglette vert foncé.</a:t>
            </a:r>
            <a:endParaRPr lang="fr-FR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Comment les place-t-on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/>
              <a:t>On les place en dessous des autres réglettes, car les 26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tubes font partie des 40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 tubes</a:t>
            </a:r>
            <a:r>
              <a:rPr lang="fr-FR" b="0" i="1" dirty="0"/>
              <a:t> de départ.</a:t>
            </a:r>
            <a:endParaRPr b="0" i="1" dirty="0"/>
          </a:p>
        </p:txBody>
      </p:sp>
      <p:sp>
        <p:nvSpPr>
          <p:cNvPr id="726" name="Google Shape;726;p46:notes">
            <a:extLst>
              <a:ext uri="{FF2B5EF4-FFF2-40B4-BE49-F238E27FC236}">
                <a16:creationId xmlns:a16="http://schemas.microsoft.com/office/drawing/2014/main" id="{A3591BC8-08B1-FCCC-EAF9-6D0FBAA2148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61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78368879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1">
          <a:extLst>
            <a:ext uri="{FF2B5EF4-FFF2-40B4-BE49-F238E27FC236}">
              <a16:creationId xmlns:a16="http://schemas.microsoft.com/office/drawing/2014/main" id="{ED52D897-86B9-0C31-D7AD-74359F90EA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p47:notes">
            <a:extLst>
              <a:ext uri="{FF2B5EF4-FFF2-40B4-BE49-F238E27FC236}">
                <a16:creationId xmlns:a16="http://schemas.microsoft.com/office/drawing/2014/main" id="{D0D1049D-4BE9-BE96-6513-19B898646A7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33" name="Google Shape;733;p47:notes">
            <a:extLst>
              <a:ext uri="{FF2B5EF4-FFF2-40B4-BE49-F238E27FC236}">
                <a16:creationId xmlns:a16="http://schemas.microsoft.com/office/drawing/2014/main" id="{527E8D94-65CB-393B-594D-CE637706999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Que cherche-t-on ?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0" dirty="0">
                <a:latin typeface="Calibri"/>
                <a:ea typeface="Calibri"/>
                <a:cs typeface="Calibri"/>
                <a:sym typeface="Calibri"/>
              </a:rPr>
              <a:t>Faire émerger qu’on cherche la réglette manquante pour obtenir la même longueur que le train de départ.</a:t>
            </a:r>
            <a:endParaRPr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4" name="Google Shape;734;p47:notes">
            <a:extLst>
              <a:ext uri="{FF2B5EF4-FFF2-40B4-BE49-F238E27FC236}">
                <a16:creationId xmlns:a16="http://schemas.microsoft.com/office/drawing/2014/main" id="{9D0581E1-FD9D-D640-DFFE-A16490AFD38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62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38688722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9">
          <a:extLst>
            <a:ext uri="{FF2B5EF4-FFF2-40B4-BE49-F238E27FC236}">
              <a16:creationId xmlns:a16="http://schemas.microsoft.com/office/drawing/2014/main" id="{9A9233D0-3E5B-C74E-FBAE-4DAD5A067A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Google Shape;740;p48:notes">
            <a:extLst>
              <a:ext uri="{FF2B5EF4-FFF2-40B4-BE49-F238E27FC236}">
                <a16:creationId xmlns:a16="http://schemas.microsoft.com/office/drawing/2014/main" id="{38CFDDD5-3569-7B4F-48CB-2CDE5424B86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41" name="Google Shape;741;p48:notes">
            <a:extLst>
              <a:ext uri="{FF2B5EF4-FFF2-40B4-BE49-F238E27FC236}">
                <a16:creationId xmlns:a16="http://schemas.microsoft.com/office/drawing/2014/main" id="{EA62E6BC-0981-9A49-16A4-9177D39C94A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 On cherche le nombre de tubes </a:t>
            </a:r>
            <a:r>
              <a:rPr lang="fr-FR" b="1" i="1" dirty="0">
                <a:latin typeface="Calibri"/>
                <a:ea typeface="Calibri"/>
                <a:cs typeface="Calibri"/>
                <a:sym typeface="Calibri"/>
              </a:rPr>
              <a:t>qu’il reste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0" dirty="0">
                <a:latin typeface="Calibri"/>
                <a:cs typeface="Calibri"/>
                <a:sym typeface="Calibri"/>
              </a:rPr>
              <a:t>Demander aux élèves quelles réglettes ils ont placées.</a:t>
            </a:r>
            <a:endParaRPr b="0" i="0" dirty="0"/>
          </a:p>
        </p:txBody>
      </p:sp>
      <p:sp>
        <p:nvSpPr>
          <p:cNvPr id="742" name="Google Shape;742;p48:notes">
            <a:extLst>
              <a:ext uri="{FF2B5EF4-FFF2-40B4-BE49-F238E27FC236}">
                <a16:creationId xmlns:a16="http://schemas.microsoft.com/office/drawing/2014/main" id="{2F61921D-E8B4-3779-1DAD-C3F9738E9AB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63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11507655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3">
          <a:extLst>
            <a:ext uri="{FF2B5EF4-FFF2-40B4-BE49-F238E27FC236}">
              <a16:creationId xmlns:a16="http://schemas.microsoft.com/office/drawing/2014/main" id="{2AFF8D7B-7912-7ECA-2EC9-3F42F0DF0E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46:notes">
            <a:extLst>
              <a:ext uri="{FF2B5EF4-FFF2-40B4-BE49-F238E27FC236}">
                <a16:creationId xmlns:a16="http://schemas.microsoft.com/office/drawing/2014/main" id="{63D38910-B1E7-9538-3847-CEF158C83EF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5" name="Google Shape;725;p46:notes">
            <a:extLst>
              <a:ext uri="{FF2B5EF4-FFF2-40B4-BE49-F238E27FC236}">
                <a16:creationId xmlns:a16="http://schemas.microsoft.com/office/drawing/2014/main" id="{C4E138A6-CC03-5947-C8AC-C00CEFA2F09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 Il faut une réglette orange et une réglette rose.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Cela représente le nombre 14.</a:t>
            </a:r>
            <a:endParaRPr b="0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6" name="Google Shape;726;p46:notes">
            <a:extLst>
              <a:ext uri="{FF2B5EF4-FFF2-40B4-BE49-F238E27FC236}">
                <a16:creationId xmlns:a16="http://schemas.microsoft.com/office/drawing/2014/main" id="{8D291AE7-1718-8163-7148-BB753FB0555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44274352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8">
          <a:extLst>
            <a:ext uri="{FF2B5EF4-FFF2-40B4-BE49-F238E27FC236}">
              <a16:creationId xmlns:a16="http://schemas.microsoft.com/office/drawing/2014/main" id="{3F3B6449-E1F9-CE43-F8A1-C0E8C69353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p49:notes">
            <a:extLst>
              <a:ext uri="{FF2B5EF4-FFF2-40B4-BE49-F238E27FC236}">
                <a16:creationId xmlns:a16="http://schemas.microsoft.com/office/drawing/2014/main" id="{0E5E5E77-EB19-4E32-7BEF-8E194F74D06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50" name="Google Shape;750;p49:notes">
            <a:extLst>
              <a:ext uri="{FF2B5EF4-FFF2-40B4-BE49-F238E27FC236}">
                <a16:creationId xmlns:a16="http://schemas.microsoft.com/office/drawing/2014/main" id="{38F0AB4B-E962-7FC8-D34F-E04C173F488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Nous venons de représenter le problème de deux manières différentes : par un schéma et avec les réglettes.</a:t>
            </a:r>
            <a:endParaRPr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0" dirty="0"/>
              <a:t>Demander aux élèves d’écrire le calcul qui permet de trouver la réponse au problème. Laisser quelques instants, puis reprendre en collectif.</a:t>
            </a:r>
            <a:endParaRPr dirty="0"/>
          </a:p>
        </p:txBody>
      </p:sp>
      <p:sp>
        <p:nvSpPr>
          <p:cNvPr id="751" name="Google Shape;751;p49:notes">
            <a:extLst>
              <a:ext uri="{FF2B5EF4-FFF2-40B4-BE49-F238E27FC236}">
                <a16:creationId xmlns:a16="http://schemas.microsoft.com/office/drawing/2014/main" id="{96105A54-7159-B33E-41FC-784B6DD0959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65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9343947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6">
          <a:extLst>
            <a:ext uri="{FF2B5EF4-FFF2-40B4-BE49-F238E27FC236}">
              <a16:creationId xmlns:a16="http://schemas.microsoft.com/office/drawing/2014/main" id="{7D7F842F-12A4-780E-6BF1-A24854118A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" name="Google Shape;777;p50:notes">
            <a:extLst>
              <a:ext uri="{FF2B5EF4-FFF2-40B4-BE49-F238E27FC236}">
                <a16:creationId xmlns:a16="http://schemas.microsoft.com/office/drawing/2014/main" id="{7F3AA9B2-1B73-EDFE-6578-5B8CB994259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8" name="Google Shape;778;p50:notes">
            <a:extLst>
              <a:ext uri="{FF2B5EF4-FFF2-40B4-BE49-F238E27FC236}">
                <a16:creationId xmlns:a16="http://schemas.microsoft.com/office/drawing/2014/main" id="{2387E739-DB55-295E-C77C-3BDAF5A2CC4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Faire verbaliser par les élèves que l’on cherche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combien de tubes il reste après en avoir distribué 26.</a:t>
            </a:r>
            <a:r>
              <a:rPr lang="fr-FR" b="0" i="0" dirty="0"/>
              <a:t>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Cela se traduit par une soustraction. 40 – 26.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dirty="0"/>
              <a:t>Interroger un élève pour qu’il explique sa procédure et donne le résultat. </a:t>
            </a:r>
          </a:p>
        </p:txBody>
      </p:sp>
      <p:sp>
        <p:nvSpPr>
          <p:cNvPr id="779" name="Google Shape;779;p50:notes">
            <a:extLst>
              <a:ext uri="{FF2B5EF4-FFF2-40B4-BE49-F238E27FC236}">
                <a16:creationId xmlns:a16="http://schemas.microsoft.com/office/drawing/2014/main" id="{958A4241-7CD4-3504-FC45-1A68BD9A3A3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66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16203832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5">
          <a:extLst>
            <a:ext uri="{FF2B5EF4-FFF2-40B4-BE49-F238E27FC236}">
              <a16:creationId xmlns:a16="http://schemas.microsoft.com/office/drawing/2014/main" id="{BDDCF9D1-26FC-7267-5196-90167F1F1C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51:notes">
            <a:extLst>
              <a:ext uri="{FF2B5EF4-FFF2-40B4-BE49-F238E27FC236}">
                <a16:creationId xmlns:a16="http://schemas.microsoft.com/office/drawing/2014/main" id="{42C30E4D-3197-094B-FDF4-336919859D3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7" name="Google Shape;807;p51:notes">
            <a:extLst>
              <a:ext uri="{FF2B5EF4-FFF2-40B4-BE49-F238E27FC236}">
                <a16:creationId xmlns:a16="http://schemas.microsoft.com/office/drawing/2014/main" id="{B943818C-EA66-212A-36C4-260ED3191A6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/>
              <a:t>40 – 26 = 14.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fr-FR" i="1" dirty="0"/>
              <a:t>On trouve la réglette orange et la réglette rose, ce qui représente 14.</a:t>
            </a:r>
            <a:endParaRPr lang="fr-FR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dirty="0"/>
              <a:t>Demander</a:t>
            </a:r>
            <a:r>
              <a:rPr lang="fr-FR" baseline="0" dirty="0"/>
              <a:t> à un élève de formuler une phrase réponse.</a:t>
            </a:r>
            <a:endParaRPr lang="fr-FR" dirty="0"/>
          </a:p>
        </p:txBody>
      </p:sp>
      <p:sp>
        <p:nvSpPr>
          <p:cNvPr id="808" name="Google Shape;808;p51:notes">
            <a:extLst>
              <a:ext uri="{FF2B5EF4-FFF2-40B4-BE49-F238E27FC236}">
                <a16:creationId xmlns:a16="http://schemas.microsoft.com/office/drawing/2014/main" id="{C0293FDF-8820-3281-4B79-BAAB78EB421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67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63952145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5">
          <a:extLst>
            <a:ext uri="{FF2B5EF4-FFF2-40B4-BE49-F238E27FC236}">
              <a16:creationId xmlns:a16="http://schemas.microsoft.com/office/drawing/2014/main" id="{DC5572DD-B8F5-5C31-117C-90A95E9FBD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51:notes">
            <a:extLst>
              <a:ext uri="{FF2B5EF4-FFF2-40B4-BE49-F238E27FC236}">
                <a16:creationId xmlns:a16="http://schemas.microsoft.com/office/drawing/2014/main" id="{72B41A33-FABD-0F62-59C6-657BC0B5751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7" name="Google Shape;807;p51:notes">
            <a:extLst>
              <a:ext uri="{FF2B5EF4-FFF2-40B4-BE49-F238E27FC236}">
                <a16:creationId xmlns:a16="http://schemas.microsoft.com/office/drawing/2014/main" id="{30A4D28F-0200-4D59-146D-DEBD460F20B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/>
              <a:t>Il lui reste 14 tubes de colle.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b="0" i="1" dirty="0"/>
              <a:t>Ici, c’est un problème où l’on a enlevé et où l’on cherche ce qu’il y a à la fin.</a:t>
            </a:r>
            <a:endParaRPr b="0" i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8" name="Google Shape;808;p51:notes">
            <a:extLst>
              <a:ext uri="{FF2B5EF4-FFF2-40B4-BE49-F238E27FC236}">
                <a16:creationId xmlns:a16="http://schemas.microsoft.com/office/drawing/2014/main" id="{84541ED7-2123-65FB-CB8A-0D3405F34C7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68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53803087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3" name="Google Shape;1573;p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74" name="Google Shape;1574;p9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un autre problème que vous allez résoudre sur votre ardoise.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de le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Laisser les élèves chercher ; les inciter à faire un schéma ou à utiliser leurs réglettes.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Faire une correction rapide avec schéma, schéma de réglettes et modélisation mathématique.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Calcul</a:t>
            </a:r>
            <a:r>
              <a:rPr lang="fr-FR" b="0" dirty="0"/>
              <a:t> </a:t>
            </a:r>
            <a:r>
              <a:rPr lang="fr-FR" b="0" i="0" dirty="0"/>
              <a:t>: 6</a:t>
            </a:r>
            <a:r>
              <a:rPr lang="fr-FR" b="0" dirty="0"/>
              <a:t> </a:t>
            </a:r>
            <a:r>
              <a:rPr lang="fr-FR" b="0" i="0" dirty="0"/>
              <a:t>+</a:t>
            </a:r>
            <a:r>
              <a:rPr lang="fr-FR" b="0" dirty="0"/>
              <a:t> </a:t>
            </a:r>
            <a:r>
              <a:rPr lang="fr-FR" b="0" i="0" dirty="0"/>
              <a:t>6 +</a:t>
            </a:r>
            <a:r>
              <a:rPr lang="fr-FR" b="0" dirty="0"/>
              <a:t> </a:t>
            </a:r>
            <a:r>
              <a:rPr lang="fr-FR" b="0" i="0" dirty="0"/>
              <a:t>6 +</a:t>
            </a:r>
            <a:r>
              <a:rPr lang="fr-FR" b="0" dirty="0"/>
              <a:t> </a:t>
            </a:r>
            <a:r>
              <a:rPr lang="fr-FR" b="0" i="0" dirty="0"/>
              <a:t>6 =</a:t>
            </a:r>
            <a:r>
              <a:rPr lang="fr-FR" b="0" dirty="0"/>
              <a:t> </a:t>
            </a:r>
            <a:r>
              <a:rPr lang="fr-FR" b="0" i="0" dirty="0"/>
              <a:t>24 (ou 4</a:t>
            </a:r>
            <a:r>
              <a:rPr lang="fr-FR" b="0" dirty="0"/>
              <a:t> </a:t>
            </a:r>
            <a:r>
              <a:rPr lang="fr-FR" b="0" i="0" dirty="0"/>
              <a:t>×</a:t>
            </a:r>
            <a:r>
              <a:rPr lang="fr-FR" b="0" dirty="0"/>
              <a:t> </a:t>
            </a:r>
            <a:r>
              <a:rPr lang="fr-FR" b="0" i="0" dirty="0"/>
              <a:t>6 =</a:t>
            </a:r>
            <a:r>
              <a:rPr lang="fr-FR" b="0" dirty="0"/>
              <a:t> </a:t>
            </a:r>
            <a:r>
              <a:rPr lang="fr-FR" b="0" i="0" dirty="0"/>
              <a:t>24).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Phrase réponse</a:t>
            </a:r>
            <a:r>
              <a:rPr lang="fr-FR" b="0" dirty="0"/>
              <a:t> </a:t>
            </a:r>
            <a:r>
              <a:rPr lang="fr-FR" b="0" i="0" dirty="0"/>
              <a:t>: Le papa de Rose a acheté 24</a:t>
            </a:r>
            <a:r>
              <a:rPr lang="fr-FR" b="0" dirty="0"/>
              <a:t> </a:t>
            </a:r>
            <a:r>
              <a:rPr lang="fr-FR" b="0" i="0" dirty="0"/>
              <a:t>œufs.</a:t>
            </a:r>
            <a:endParaRPr lang="fr-FR" dirty="0"/>
          </a:p>
        </p:txBody>
      </p:sp>
      <p:sp>
        <p:nvSpPr>
          <p:cNvPr id="1575" name="Google Shape;1575;p9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69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62916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8" name="Google Shape;718;p4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Faire relire le problème par un élève.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Construisez le schéma de réglettes qui représente le problème.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un temps aux élèves, puis r</a:t>
            </a:r>
            <a:r>
              <a:rPr lang="fr-FR" b="0" i="0" dirty="0">
                <a:latin typeface="Calibri"/>
                <a:ea typeface="Calibri"/>
                <a:cs typeface="Calibri"/>
                <a:sym typeface="Calibri"/>
              </a:rPr>
              <a:t>eprendre en collectif : 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quelles réglettes peut-on prendre pour représenter les 24</a:t>
            </a:r>
            <a:r>
              <a:rPr lang="fr-FR" b="0" i="1" dirty="0"/>
              <a:t>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crayons que Rose a dans sa trousse au départ</a:t>
            </a:r>
            <a:r>
              <a:rPr lang="fr-FR" b="0" i="1" dirty="0"/>
              <a:t>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/>
              <a:t>2 réglettes orange et une réglette rose.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9" name="Google Shape;719;p4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7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44171238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Aujourd’hui, vous allez résoudre deux problèmes par écrit.</a:t>
            </a:r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70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41990040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1" dirty="0"/>
              <a:t>Voici le premier problème. </a:t>
            </a:r>
            <a:r>
              <a:rPr lang="fr-FR" b="0" dirty="0"/>
              <a:t>Demander à un élève de lire le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S’il n’y a pas de question relative au vocabulaire, distribuer la fiche réponse.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Vous allez résoudre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Vous pouvez faire un schéma ou utiliser les réglettes pour vous aider.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Leur laisser entre 5 et 7 minutes pour résoudre le problème.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Ramasser les fiches réponses.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endParaRPr lang="fr-FR" sz="1200" b="0" i="0" baseline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Faire une correction collective des 2</a:t>
            </a: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problèmes </a:t>
            </a:r>
            <a:r>
              <a:rPr lang="fr-FR" sz="1200" b="1" i="0" u="sng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après</a:t>
            </a:r>
            <a:r>
              <a:rPr lang="fr-FR" sz="1200" b="1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la résolution du </a:t>
            </a:r>
            <a:r>
              <a:rPr lang="fr-FR" sz="1200" b="1" i="0" baseline="0" dirty="0" err="1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r>
              <a:rPr lang="fr-FR" sz="1200" b="1" i="0" baseline="30000" dirty="0" err="1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nd</a:t>
            </a:r>
            <a:r>
              <a:rPr lang="fr-FR" sz="1200" b="1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problème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en détaillant les étapes </a:t>
            </a:r>
            <a:r>
              <a:rPr lang="fr-FR" b="0" i="0" dirty="0"/>
              <a:t>: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FR" b="0" dirty="0"/>
              <a:t>schéma, schéma de réglettes et modélisation.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Calcul</a:t>
            </a: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0" dirty="0"/>
              <a:t>: 34</a:t>
            </a: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0" dirty="0"/>
              <a:t>–</a:t>
            </a: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0" dirty="0"/>
              <a:t>28 =</a:t>
            </a: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0" dirty="0"/>
              <a:t>6.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Phrase réponse</a:t>
            </a: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0" dirty="0"/>
              <a:t>: Il lui reste 6</a:t>
            </a: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0" dirty="0"/>
              <a:t>euros en sortant de la boulangerie.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71</a:t>
            </a:fld>
            <a:endParaRPr lang="fr-FR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4746699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1" dirty="0"/>
              <a:t>Voici le deuxième problème. </a:t>
            </a:r>
            <a:r>
              <a:rPr lang="fr-FR" b="0" dirty="0"/>
              <a:t>Demander à un élève de lire le </a:t>
            </a:r>
            <a:r>
              <a:rPr lang="fr-FR" b="0"/>
              <a:t>problème.</a:t>
            </a:r>
            <a:endParaRPr lang="fr-FR" b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S’il n’y a pas de question relative au vocabulaire, distribuer la fiche réponse de l’exercice 2.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Vous allez résoudre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Vous pouvez faire un schéma ou utiliser les réglettes pour vous aider.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Leur laisser entre 5 et 7 minutes pour résoudre le problème.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Ramasser les fiches réponses.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lang="fr-FR"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Faire une correction collective à la suite de la correction du 1</a:t>
            </a:r>
            <a:r>
              <a:rPr lang="fr-FR" sz="1200" b="0" i="0" baseline="3000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er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problème en détaillant les étapes </a:t>
            </a:r>
            <a:r>
              <a:rPr lang="fr-FR" b="0" i="0" dirty="0"/>
              <a:t>:</a:t>
            </a:r>
            <a:r>
              <a:rPr lang="fr-FR" b="0" i="1" dirty="0"/>
              <a:t> </a:t>
            </a:r>
            <a:r>
              <a:rPr lang="fr-FR" b="0" dirty="0"/>
              <a:t>schéma, schéma de réglettes et modélisation mathématique.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Calcul</a:t>
            </a: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FR" b="0" i="0" dirty="0"/>
              <a:t>: 18</a:t>
            </a: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FR" b="0" i="0" dirty="0"/>
              <a:t>+</a:t>
            </a: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FR" b="0" i="0" dirty="0"/>
              <a:t>13 =</a:t>
            </a: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FR" b="0" i="0" dirty="0"/>
              <a:t>31.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Phrase réponse</a:t>
            </a: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FR" b="0" i="0" dirty="0"/>
              <a:t>: Il y a 31</a:t>
            </a: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FR" b="0" i="0" dirty="0"/>
              <a:t>enfants dans le bus maintenant.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72</a:t>
            </a:fld>
            <a:endParaRPr lang="fr-FR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563163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5" name="Google Shape;725;p4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Voici les 24 crayons.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Quelles réglettes peut-on utiliser pour représenter les 11 crayons que sort Rose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/>
              <a:t>Une réglette orange et une réglette blanche.</a:t>
            </a:r>
            <a:endParaRPr lang="fr-FR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Comment les place-t-on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 </a:t>
            </a:r>
            <a:r>
              <a:rPr lang="fr-FR" b="0" i="1" dirty="0"/>
              <a:t>On les place en dessous des autres réglettes, car les 11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crayons font partie des 24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 crayons</a:t>
            </a:r>
            <a:r>
              <a:rPr lang="fr-FR" b="0" i="1" dirty="0"/>
              <a:t> du départ.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b="0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6" name="Google Shape;726;p4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8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977802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33" name="Google Shape;733;p4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Que cherche-t-on ?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0" dirty="0">
                <a:latin typeface="Calibri"/>
                <a:ea typeface="Calibri"/>
                <a:cs typeface="Calibri"/>
                <a:sym typeface="Calibri"/>
              </a:rPr>
              <a:t>Faire émerger qu’on cherche la réglette manquante pour obtenir la même longueur que le grand train.</a:t>
            </a:r>
            <a:endParaRPr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4" name="Google Shape;734;p4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9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815792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Titre et contenu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9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99"/>
          <p:cNvSpPr txBox="1"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9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9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99"/>
          <p:cNvSpPr txBox="1">
            <a:spLocks noGrp="1"/>
          </p:cNvSpPr>
          <p:nvPr>
            <p:ph type="body" idx="1"/>
          </p:nvPr>
        </p:nvSpPr>
        <p:spPr>
          <a:xfrm>
            <a:off x="628650" y="968375"/>
            <a:ext cx="7886700" cy="536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Vide" userDrawn="1">
  <p:cSld name="2_V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Graphique&#10;&#10;Le contenu généré par l’IA peut être incorrect.">
            <a:extLst>
              <a:ext uri="{FF2B5EF4-FFF2-40B4-BE49-F238E27FC236}">
                <a16:creationId xmlns:a16="http://schemas.microsoft.com/office/drawing/2014/main" id="{D857C87E-4421-2A0E-949A-0B40BE9EBF7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26261BE-40B6-7163-5BFE-70BFF4C888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1788" y="2326530"/>
            <a:ext cx="7763562" cy="64527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2000" b="1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C7D9CEB-0E4F-B0AE-684C-A8E8904915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7116" y="3105339"/>
            <a:ext cx="3817733" cy="307162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1C3DD2A-102A-7C31-E955-BBC1A7F1C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79818" y="3105339"/>
            <a:ext cx="3635532" cy="307162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616756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Titre et contenu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9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99"/>
          <p:cNvSpPr txBox="1"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9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9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99"/>
          <p:cNvSpPr txBox="1">
            <a:spLocks noGrp="1"/>
          </p:cNvSpPr>
          <p:nvPr>
            <p:ph type="body" idx="1"/>
          </p:nvPr>
        </p:nvSpPr>
        <p:spPr>
          <a:xfrm>
            <a:off x="628650" y="968375"/>
            <a:ext cx="7886700" cy="536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83933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preserve="1">
  <p:cSld name="2_Titre et contenu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9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2"/>
          </a:solidFill>
          <a:ln w="127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99"/>
          <p:cNvSpPr txBox="1"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3" name="Google Shape;23;p9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9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99"/>
          <p:cNvSpPr txBox="1">
            <a:spLocks noGrp="1"/>
          </p:cNvSpPr>
          <p:nvPr>
            <p:ph type="body" idx="1"/>
          </p:nvPr>
        </p:nvSpPr>
        <p:spPr>
          <a:xfrm>
            <a:off x="628650" y="968375"/>
            <a:ext cx="7886700" cy="536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626859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11592E-99CB-3BDD-FC86-6A7D83DD7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4B34BC7B-CFC1-C3DE-222E-E659E83433F9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C423F72-D06F-C640-C0C4-611AC58F37A6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A62755C-01C5-01BB-322A-B35384D70AE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8964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re et contenu">
  <p:cSld name="1_Titre et contenu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6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106"/>
          <p:cNvSpPr txBox="1">
            <a:spLocks noGrp="1"/>
          </p:cNvSpPr>
          <p:nvPr>
            <p:ph type="title"/>
          </p:nvPr>
        </p:nvSpPr>
        <p:spPr>
          <a:xfrm>
            <a:off x="0" y="-1"/>
            <a:ext cx="175637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0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" name="Google Shape;46;p10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106"/>
          <p:cNvSpPr txBox="1">
            <a:spLocks noGrp="1"/>
          </p:cNvSpPr>
          <p:nvPr>
            <p:ph type="body" idx="1"/>
          </p:nvPr>
        </p:nvSpPr>
        <p:spPr>
          <a:xfrm>
            <a:off x="534154" y="472440"/>
            <a:ext cx="8066638" cy="1386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687098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Vide">
  <p:cSld name="1_Vide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07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0" name="Google Shape;50;p10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10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107"/>
          <p:cNvSpPr txBox="1">
            <a:spLocks noGrp="1"/>
          </p:cNvSpPr>
          <p:nvPr>
            <p:ph type="title"/>
          </p:nvPr>
        </p:nvSpPr>
        <p:spPr>
          <a:xfrm>
            <a:off x="0" y="-1"/>
            <a:ext cx="175637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739656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garçon&#10;&#10;Le contenu généré par l’IA peut être incorrect.">
            <a:extLst>
              <a:ext uri="{FF2B5EF4-FFF2-40B4-BE49-F238E27FC236}">
                <a16:creationId xmlns:a16="http://schemas.microsoft.com/office/drawing/2014/main" id="{110290A7-5E71-421D-9CC7-AC1B1EE48B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6060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sposition personnalisée">
  <p:cSld name="Disposition personnalisé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03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10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103"/>
          <p:cNvSpPr txBox="1">
            <a:spLocks noGrp="1"/>
          </p:cNvSpPr>
          <p:nvPr>
            <p:ph type="title"/>
          </p:nvPr>
        </p:nvSpPr>
        <p:spPr>
          <a:xfrm>
            <a:off x="-1" y="-1"/>
            <a:ext cx="6047715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30" name="Google Shape;30;p10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103"/>
          <p:cNvSpPr txBox="1">
            <a:spLocks noGrp="1"/>
          </p:cNvSpPr>
          <p:nvPr>
            <p:ph type="body" idx="1"/>
          </p:nvPr>
        </p:nvSpPr>
        <p:spPr>
          <a:xfrm>
            <a:off x="628650" y="967784"/>
            <a:ext cx="7886700" cy="5367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005683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0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p105"/>
          <p:cNvSpPr/>
          <p:nvPr/>
        </p:nvSpPr>
        <p:spPr>
          <a:xfrm>
            <a:off x="0" y="1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105"/>
          <p:cNvSpPr txBox="1"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41" name="Google Shape;41;p10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re et contenu">
  <p:cSld name="1_Titre et contenu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6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106"/>
          <p:cNvSpPr txBox="1">
            <a:spLocks noGrp="1"/>
          </p:cNvSpPr>
          <p:nvPr>
            <p:ph type="title"/>
          </p:nvPr>
        </p:nvSpPr>
        <p:spPr>
          <a:xfrm>
            <a:off x="0" y="-1"/>
            <a:ext cx="175637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0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" name="Google Shape;46;p10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106"/>
          <p:cNvSpPr txBox="1">
            <a:spLocks noGrp="1"/>
          </p:cNvSpPr>
          <p:nvPr>
            <p:ph type="body" idx="1"/>
          </p:nvPr>
        </p:nvSpPr>
        <p:spPr>
          <a:xfrm>
            <a:off x="534154" y="472440"/>
            <a:ext cx="8066638" cy="1386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Vide">
  <p:cSld name="1_Vide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07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0" name="Google Shape;50;p10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10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107"/>
          <p:cNvSpPr txBox="1">
            <a:spLocks noGrp="1"/>
          </p:cNvSpPr>
          <p:nvPr>
            <p:ph type="title"/>
          </p:nvPr>
        </p:nvSpPr>
        <p:spPr>
          <a:xfrm>
            <a:off x="0" y="-1"/>
            <a:ext cx="175637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Graphique&#10;&#10;Le contenu généré par l’IA peut être incorrect.">
            <a:extLst>
              <a:ext uri="{FF2B5EF4-FFF2-40B4-BE49-F238E27FC236}">
                <a16:creationId xmlns:a16="http://schemas.microsoft.com/office/drawing/2014/main" id="{C1CE1A1E-DD44-6916-A6AB-C850512B95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709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sposition personnalisée">
  <p:cSld name="Disposition personnalisé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03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10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103"/>
          <p:cNvSpPr txBox="1">
            <a:spLocks noGrp="1"/>
          </p:cNvSpPr>
          <p:nvPr>
            <p:ph type="title"/>
          </p:nvPr>
        </p:nvSpPr>
        <p:spPr>
          <a:xfrm>
            <a:off x="-1" y="-1"/>
            <a:ext cx="6047715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30" name="Google Shape;30;p10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103"/>
          <p:cNvSpPr txBox="1">
            <a:spLocks noGrp="1"/>
          </p:cNvSpPr>
          <p:nvPr>
            <p:ph type="body" idx="1"/>
          </p:nvPr>
        </p:nvSpPr>
        <p:spPr>
          <a:xfrm>
            <a:off x="628650" y="967784"/>
            <a:ext cx="7886700" cy="5367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27621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101"/>
          <p:cNvSpPr txBox="1"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62" name="Google Shape;62;p10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0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Titre et contenu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08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108"/>
          <p:cNvSpPr txBox="1"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1" name="Google Shape;71;p10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08"/>
          <p:cNvSpPr txBox="1">
            <a:spLocks noGrp="1"/>
          </p:cNvSpPr>
          <p:nvPr>
            <p:ph type="body" idx="1"/>
          </p:nvPr>
        </p:nvSpPr>
        <p:spPr>
          <a:xfrm>
            <a:off x="628650" y="968375"/>
            <a:ext cx="7886700" cy="536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garçon&#10;&#10;Le contenu généré par l’IA peut être incorrect.">
            <a:extLst>
              <a:ext uri="{FF2B5EF4-FFF2-40B4-BE49-F238E27FC236}">
                <a16:creationId xmlns:a16="http://schemas.microsoft.com/office/drawing/2014/main" id="{D8241F05-9685-DEDF-FC68-FE873582561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76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96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96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9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9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96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4" r:id="rId2"/>
    <p:sldLayoutId id="2147483655" r:id="rId3"/>
    <p:sldLayoutId id="2147483656" r:id="rId4"/>
    <p:sldLayoutId id="2147483661" r:id="rId5"/>
    <p:sldLayoutId id="2147483673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00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5" name="Google Shape;55;p100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6" name="Google Shape;56;p100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Google Shape;57;p100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Google Shape;58;p100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8" r:id="rId1"/>
    <p:sldLayoutId id="2147483660" r:id="rId2"/>
    <p:sldLayoutId id="2147483662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96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96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9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9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96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6867100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74" r:id="rId3"/>
    <p:sldLayoutId id="2147483668" r:id="rId4"/>
    <p:sldLayoutId id="2147483669" r:id="rId5"/>
    <p:sldLayoutId id="2147483670" r:id="rId6"/>
    <p:sldLayoutId id="2147483671" r:id="rId7"/>
    <p:sldLayoutId id="2147483672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3" Type="http://schemas.openxmlformats.org/officeDocument/2006/relationships/slide" Target="slide2.xml"/><Relationship Id="rId7" Type="http://schemas.openxmlformats.org/officeDocument/2006/relationships/slide" Target="slide5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47.xml"/><Relationship Id="rId5" Type="http://schemas.openxmlformats.org/officeDocument/2006/relationships/slide" Target="slide32.xml"/><Relationship Id="rId4" Type="http://schemas.openxmlformats.org/officeDocument/2006/relationships/slide" Target="slide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9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3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"/>
          <p:cNvSpPr txBox="1"/>
          <p:nvPr/>
        </p:nvSpPr>
        <p:spPr>
          <a:xfrm>
            <a:off x="2784971" y="3363860"/>
            <a:ext cx="4845104" cy="296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i="0" u="sng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</a:t>
            </a:r>
            <a:r>
              <a:rPr lang="fr-FR" sz="1600" b="1" i="0" u="sng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7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l’état final (retrait)</a:t>
            </a:r>
            <a:endParaRPr sz="1600" dirty="0">
              <a:solidFill>
                <a:schemeClr val="bg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1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r>
              <a:rPr lang="fr-FR" sz="1600" b="1" i="0" u="sng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</a:t>
            </a:r>
            <a:r>
              <a:rPr lang="fr-FR" sz="1600" b="1" i="0" u="sng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8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l’état final (</a:t>
            </a:r>
            <a:r>
              <a:rPr lang="fr-FR" sz="1600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ajout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)</a:t>
            </a:r>
            <a:endParaRPr sz="1600" dirty="0">
              <a:solidFill>
                <a:schemeClr val="bg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9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l’état final (ajout)</a:t>
            </a:r>
            <a:endParaRPr sz="1600" dirty="0">
              <a:solidFill>
                <a:schemeClr val="bg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1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6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10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Problème atypique : logique</a:t>
            </a:r>
            <a:endParaRPr lang="fr-FR" sz="1600" dirty="0">
              <a:solidFill>
                <a:schemeClr val="bg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11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l’état final (retrait)</a:t>
            </a:r>
            <a:endParaRPr sz="1600" dirty="0">
              <a:solidFill>
                <a:schemeClr val="bg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8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12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Évaluation</a:t>
            </a:r>
            <a:endParaRPr sz="1600" dirty="0">
              <a:solidFill>
                <a:schemeClr val="bg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 dirty="0">
              <a:solidFill>
                <a:srgbClr val="A3949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0" i="0" u="none" strike="noStrike" cap="none" dirty="0">
              <a:solidFill>
                <a:srgbClr val="A3949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Google Shape;79;p1"/>
          <p:cNvSpPr txBox="1"/>
          <p:nvPr/>
        </p:nvSpPr>
        <p:spPr>
          <a:xfrm>
            <a:off x="3579578" y="2697113"/>
            <a:ext cx="2123388" cy="499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SOMMAIRE</a:t>
            </a:r>
            <a:endParaRPr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DB86C8BE-BEA4-96B2-65B3-6B962F15B5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D6A67110-20ED-7036-229C-8FE94E131CF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7">
          <a:extLst>
            <a:ext uri="{FF2B5EF4-FFF2-40B4-BE49-F238E27FC236}">
              <a16:creationId xmlns:a16="http://schemas.microsoft.com/office/drawing/2014/main" id="{1D3D1773-324D-E771-C030-61E02D0300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6B68B74C-3EFD-ECC4-6E96-CB8D07B8EF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DB9F96B-3E21-2E09-459A-38C00FC939E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3023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455B141-6566-2C79-CD58-FA9718F45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9" name="Image 28">
            <a:extLst>
              <a:ext uri="{FF2B5EF4-FFF2-40B4-BE49-F238E27FC236}">
                <a16:creationId xmlns:a16="http://schemas.microsoft.com/office/drawing/2014/main" id="{A003EC3F-C799-7DA8-8F41-0045D0E0BD0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94070F54-5D45-092B-E495-F7D30BBF5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26A16B8-71A8-225D-CEE8-58534761CA2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re 18">
            <a:extLst>
              <a:ext uri="{FF2B5EF4-FFF2-40B4-BE49-F238E27FC236}">
                <a16:creationId xmlns:a16="http://schemas.microsoft.com/office/drawing/2014/main" id="{6EBF54D5-7205-923F-0BCB-2852E21F9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8CDC08DA-8370-8621-1E4C-DBBDC608B86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re 18">
            <a:extLst>
              <a:ext uri="{FF2B5EF4-FFF2-40B4-BE49-F238E27FC236}">
                <a16:creationId xmlns:a16="http://schemas.microsoft.com/office/drawing/2014/main" id="{63983D24-8E8B-44F2-9933-B0FF9BA52B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075B1222-98BB-A45B-D9B1-272986E975E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2649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18568C58-D0B9-3C6E-189B-8B7158E5AA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BD5DE-B982-DE8C-79E6-DF0C6C91F4D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A6E146F8-A370-964D-92EA-E4354636043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042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5E7B32E-D895-83E5-D2B6-276EBF241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6DFCAF7-B9DC-8BC2-C918-527141C5553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9">
          <a:extLst>
            <a:ext uri="{FF2B5EF4-FFF2-40B4-BE49-F238E27FC236}">
              <a16:creationId xmlns:a16="http://schemas.microsoft.com/office/drawing/2014/main" id="{2E5542B3-DEC9-CE64-DF43-340D60198D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18FD1880-3733-33F3-23F7-2DEB5E9BED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689E720-6714-161E-70C6-19880CAB381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239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6EEAF39-46EA-59B2-4136-A1DBBA4AE64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9">
          <a:extLst>
            <a:ext uri="{FF2B5EF4-FFF2-40B4-BE49-F238E27FC236}">
              <a16:creationId xmlns:a16="http://schemas.microsoft.com/office/drawing/2014/main" id="{1733EB67-182E-07F3-E2CE-0521E47C5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380397AA-647E-D650-28A1-6386913DB4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E67E970-A834-E7A7-E1BC-11D4D2F4737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4970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8">
          <a:extLst>
            <a:ext uri="{FF2B5EF4-FFF2-40B4-BE49-F238E27FC236}">
              <a16:creationId xmlns:a16="http://schemas.microsoft.com/office/drawing/2014/main" id="{C3D194AF-0848-8DC4-B4EB-5D66A4FFDD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3B9FA764-E1C7-C3C8-2653-D9FBEAD3DF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4FFDD0D-8DE9-B197-6133-063D6CCC1BB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7917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0">
          <a:extLst>
            <a:ext uri="{FF2B5EF4-FFF2-40B4-BE49-F238E27FC236}">
              <a16:creationId xmlns:a16="http://schemas.microsoft.com/office/drawing/2014/main" id="{3B8A7B78-0590-43E6-79B1-D4F74F4C46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2DE7E429-03FF-CF89-63CE-F8807F6CB5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C3F60FC-59D5-E30F-1BB3-5AD905D8CC9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734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7">
          <a:extLst>
            <a:ext uri="{FF2B5EF4-FFF2-40B4-BE49-F238E27FC236}">
              <a16:creationId xmlns:a16="http://schemas.microsoft.com/office/drawing/2014/main" id="{0FFBC1F0-B82F-74D7-3E4C-9EDFED137C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FC2EF1E3-549C-7482-2EC9-5C9AF3B5A8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AB0B91C-1CCD-D159-C438-2652190D02B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276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5">
          <a:extLst>
            <a:ext uri="{FF2B5EF4-FFF2-40B4-BE49-F238E27FC236}">
              <a16:creationId xmlns:a16="http://schemas.microsoft.com/office/drawing/2014/main" id="{73196F33-0651-2BE2-0A35-40A135AC46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3E18C849-0E7D-47A1-D54A-536E34FA60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D9C5852-C18F-2734-7D3A-EB140EC8062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4552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3">
          <a:extLst>
            <a:ext uri="{FF2B5EF4-FFF2-40B4-BE49-F238E27FC236}">
              <a16:creationId xmlns:a16="http://schemas.microsoft.com/office/drawing/2014/main" id="{CE2FD5B1-1649-F33E-25FF-5D8380F79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372C9747-0497-F017-28E9-679295DCA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EEBF1B45-042B-32C2-9AFA-4A2CD93F60B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2822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7">
          <a:extLst>
            <a:ext uri="{FF2B5EF4-FFF2-40B4-BE49-F238E27FC236}">
              <a16:creationId xmlns:a16="http://schemas.microsoft.com/office/drawing/2014/main" id="{551525B6-E81B-64A6-31BE-8BAC4E2CB4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76A2EC4F-D735-4EAB-D642-33441A50DB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595BD3EE-E45D-4598-FC84-8BD7E5E83B1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1106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2">
          <a:extLst>
            <a:ext uri="{FF2B5EF4-FFF2-40B4-BE49-F238E27FC236}">
              <a16:creationId xmlns:a16="http://schemas.microsoft.com/office/drawing/2014/main" id="{6D2CB006-866B-8769-C4AC-3DFE6DC2E4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B3DC69B6-72E2-FC22-5B1C-E0AC3307E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5EDD1FE-A653-C23A-2C1E-6D02E8F87C7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7896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0">
          <a:extLst>
            <a:ext uri="{FF2B5EF4-FFF2-40B4-BE49-F238E27FC236}">
              <a16:creationId xmlns:a16="http://schemas.microsoft.com/office/drawing/2014/main" id="{28622E6F-68F9-2BCF-FDDA-7A1B210269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9">
            <a:extLst>
              <a:ext uri="{FF2B5EF4-FFF2-40B4-BE49-F238E27FC236}">
                <a16:creationId xmlns:a16="http://schemas.microsoft.com/office/drawing/2014/main" id="{FC32C45B-6A61-4C31-9027-02053A6972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39287081-E454-5548-4844-8D726A69FEA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26929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9">
          <a:extLst>
            <a:ext uri="{FF2B5EF4-FFF2-40B4-BE49-F238E27FC236}">
              <a16:creationId xmlns:a16="http://schemas.microsoft.com/office/drawing/2014/main" id="{88C36FC2-068E-3B03-5644-AF0FC5980F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04624FC1-629E-86E5-4DA6-02AC834DD9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40C384A-BAF3-5505-9971-6DF4C19C288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773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15BBB8F9-2C9B-F3C6-8377-2EC9FCFF14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9EB2257-B728-CB44-E84B-D8F59793F77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9">
          <a:extLst>
            <a:ext uri="{FF2B5EF4-FFF2-40B4-BE49-F238E27FC236}">
              <a16:creationId xmlns:a16="http://schemas.microsoft.com/office/drawing/2014/main" id="{BC7E18BC-9729-105F-5A0F-009DF9D390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4A73F945-9967-7394-5CA9-E1664DCD8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878ACE5-2DC0-F16A-0A24-FAAE9D19596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87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5D438AD-10B2-932F-A493-4F086A917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E8071E5-C89C-D5D0-36CB-208EA388AC5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B7328A5C-4238-8689-CBB8-F5B052394C0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92079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A90CDC7-E6B1-58CA-246A-E3D7403DCA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0CE359B-A76A-F888-425C-CB34D01DB61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9">
          <a:extLst>
            <a:ext uri="{FF2B5EF4-FFF2-40B4-BE49-F238E27FC236}">
              <a16:creationId xmlns:a16="http://schemas.microsoft.com/office/drawing/2014/main" id="{FF63681A-948E-2725-C83D-43DC116910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DC486E6-7BD4-58CF-52DF-15427FA325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3B1F411-E792-334F-19B8-03FD322283F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25397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9">
          <a:extLst>
            <a:ext uri="{FF2B5EF4-FFF2-40B4-BE49-F238E27FC236}">
              <a16:creationId xmlns:a16="http://schemas.microsoft.com/office/drawing/2014/main" id="{3370C550-5BC3-918E-CD6A-BDE95FCFE1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D1401448-1323-46F4-D043-5A296DD57C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4E9FBC3-DF6C-241E-D857-5ABD3D7CA4E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27151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8">
          <a:extLst>
            <a:ext uri="{FF2B5EF4-FFF2-40B4-BE49-F238E27FC236}">
              <a16:creationId xmlns:a16="http://schemas.microsoft.com/office/drawing/2014/main" id="{6C884250-2EFA-08F3-6863-B216506727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8BCDD126-0E26-7BD2-31FA-8851CECEF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6C583C0-2639-C8A8-ED5E-9982402A0E3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15258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0">
          <a:extLst>
            <a:ext uri="{FF2B5EF4-FFF2-40B4-BE49-F238E27FC236}">
              <a16:creationId xmlns:a16="http://schemas.microsoft.com/office/drawing/2014/main" id="{D5CC1D04-566B-94D6-0103-7D5887394D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FC40CA60-30BC-2980-904A-F83C7ACE19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7BE48C2-5042-0785-0150-E9E3007BB5F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23171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7">
          <a:extLst>
            <a:ext uri="{FF2B5EF4-FFF2-40B4-BE49-F238E27FC236}">
              <a16:creationId xmlns:a16="http://schemas.microsoft.com/office/drawing/2014/main" id="{025DB77E-5812-0A63-1F82-927C38C7EC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CE81CD7A-168F-AF57-5EAD-3546F6A27A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71A1E92-CCB4-332F-20FE-9716C60151D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79362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5">
          <a:extLst>
            <a:ext uri="{FF2B5EF4-FFF2-40B4-BE49-F238E27FC236}">
              <a16:creationId xmlns:a16="http://schemas.microsoft.com/office/drawing/2014/main" id="{93102D62-285E-6B27-67AC-E09D9AB845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9A8B29DD-7B4D-9AF0-69D1-A6DE95F636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2105C60-2353-73D2-BE5A-06272982EB6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0160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A5A6DD20-E68E-CB5F-0538-EF307C0BDF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8969AEA3-D8D0-0F85-89B5-79AD7162F01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3">
          <a:extLst>
            <a:ext uri="{FF2B5EF4-FFF2-40B4-BE49-F238E27FC236}">
              <a16:creationId xmlns:a16="http://schemas.microsoft.com/office/drawing/2014/main" id="{C4D4ACEC-F63E-12F7-FD32-3F9A153DBF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CAAACFB-4632-FC50-3FA9-580D0C312F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1A2719B-8E33-F99D-BD13-8792B87F730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95920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7">
          <a:extLst>
            <a:ext uri="{FF2B5EF4-FFF2-40B4-BE49-F238E27FC236}">
              <a16:creationId xmlns:a16="http://schemas.microsoft.com/office/drawing/2014/main" id="{9D508F91-51B2-2125-DEA5-D32CFBA592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9">
            <a:extLst>
              <a:ext uri="{FF2B5EF4-FFF2-40B4-BE49-F238E27FC236}">
                <a16:creationId xmlns:a16="http://schemas.microsoft.com/office/drawing/2014/main" id="{B6BEFDA5-5C3E-0D38-4539-02F036F751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AEB89923-0711-E4A0-26E8-CBF2BC1BB5A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26660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2">
          <a:extLst>
            <a:ext uri="{FF2B5EF4-FFF2-40B4-BE49-F238E27FC236}">
              <a16:creationId xmlns:a16="http://schemas.microsoft.com/office/drawing/2014/main" id="{13DD09D5-CB4C-926E-AA5B-D31B105C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1D66140-F56E-553C-2859-C6941768E9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7DF3BA1-59F2-0A0A-F3B2-BAFC265E7F4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84559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0">
          <a:extLst>
            <a:ext uri="{FF2B5EF4-FFF2-40B4-BE49-F238E27FC236}">
              <a16:creationId xmlns:a16="http://schemas.microsoft.com/office/drawing/2014/main" id="{A3463B2F-5753-804D-0B37-9E6F33E624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F597FCF2-5C1E-79CE-4037-6B681F4828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7ED886F-21D4-B642-7CBB-F9DFD77124A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61401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9">
          <a:extLst>
            <a:ext uri="{FF2B5EF4-FFF2-40B4-BE49-F238E27FC236}">
              <a16:creationId xmlns:a16="http://schemas.microsoft.com/office/drawing/2014/main" id="{313C4918-CC0F-81F2-9A7B-4AC7FB51F7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A3813113-E41F-6475-1789-DAA9D48D23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5D98D65-BB84-00E9-E387-E8221C0EE6D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68695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9">
          <a:extLst>
            <a:ext uri="{FF2B5EF4-FFF2-40B4-BE49-F238E27FC236}">
              <a16:creationId xmlns:a16="http://schemas.microsoft.com/office/drawing/2014/main" id="{BF908624-C11E-4D85-1FEC-6ECD8F2651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C4BDA7EE-79FE-EC42-D243-E6A5ADF5C6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AAAF973-D52E-89DC-FD98-0EAB833FE48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30561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6DFF933-613D-554F-5479-FE01B0F0FE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58E4C8E-84AB-47D9-18AD-F811B1748C7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9F6B668-ACCD-CAD5-DCE9-E385E5AE934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72493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91787D59-8E6F-E3AF-4C7A-28BA729D93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FBC4B7-2B63-D13D-29E4-F8275B3DFA3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2">
          <a:extLst>
            <a:ext uri="{FF2B5EF4-FFF2-40B4-BE49-F238E27FC236}">
              <a16:creationId xmlns:a16="http://schemas.microsoft.com/office/drawing/2014/main" id="{8CAC2702-528B-8501-9506-3B6A162C19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>
            <a:extLst>
              <a:ext uri="{FF2B5EF4-FFF2-40B4-BE49-F238E27FC236}">
                <a16:creationId xmlns:a16="http://schemas.microsoft.com/office/drawing/2014/main" id="{DDD73E39-D7BE-8AAB-FD29-8BC256A6B9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E7A63452-C2D4-DA0E-7EE1-F40B3BEFF52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9306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9E5C8AFA-0073-0E68-E734-97E3AF43E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37A19B6-974A-06C4-5AFD-E4EF17C1709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21466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2">
          <a:extLst>
            <a:ext uri="{FF2B5EF4-FFF2-40B4-BE49-F238E27FC236}">
              <a16:creationId xmlns:a16="http://schemas.microsoft.com/office/drawing/2014/main" id="{C02E75E8-02A7-E70A-7EE2-381237E392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>
            <a:extLst>
              <a:ext uri="{FF2B5EF4-FFF2-40B4-BE49-F238E27FC236}">
                <a16:creationId xmlns:a16="http://schemas.microsoft.com/office/drawing/2014/main" id="{5DB98252-94A5-6B54-C2E6-CFA21769D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9B0CC0DC-00EC-8791-5E35-26EFAD96200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51918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2">
          <a:extLst>
            <a:ext uri="{FF2B5EF4-FFF2-40B4-BE49-F238E27FC236}">
              <a16:creationId xmlns:a16="http://schemas.microsoft.com/office/drawing/2014/main" id="{CD31D262-0D31-C06E-5EB7-316E42EBAA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>
            <a:extLst>
              <a:ext uri="{FF2B5EF4-FFF2-40B4-BE49-F238E27FC236}">
                <a16:creationId xmlns:a16="http://schemas.microsoft.com/office/drawing/2014/main" id="{A6E64653-D49D-D982-69A5-34EA18FD0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C539ABC8-C9C7-55E3-3C5F-BF7A2199441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68400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2">
          <a:extLst>
            <a:ext uri="{FF2B5EF4-FFF2-40B4-BE49-F238E27FC236}">
              <a16:creationId xmlns:a16="http://schemas.microsoft.com/office/drawing/2014/main" id="{022C62F1-342A-B00C-B697-F446A8B96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>
            <a:extLst>
              <a:ext uri="{FF2B5EF4-FFF2-40B4-BE49-F238E27FC236}">
                <a16:creationId xmlns:a16="http://schemas.microsoft.com/office/drawing/2014/main" id="{325160DE-1157-046E-D561-99809E45F8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240919B4-A91A-2D71-10DB-F6F664B06EB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15408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173CC7BA-855E-2343-28B0-C4E1211652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20121F8-F094-EE62-2402-0B1D36CC585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6FF9E415-D80B-3F1B-6CC1-36647B095BF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21083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EED1DB7B-267B-D120-3503-2D7AC02B29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6B6AFDC-59BC-E75B-B67C-66AE7F8576A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9">
          <a:extLst>
            <a:ext uri="{FF2B5EF4-FFF2-40B4-BE49-F238E27FC236}">
              <a16:creationId xmlns:a16="http://schemas.microsoft.com/office/drawing/2014/main" id="{75CE4349-00FC-2798-53A3-0C29EC5CF7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A424BD11-5F93-63A4-9AE4-E25151385B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BDD920A6-96EC-EF51-D035-F074233E2CC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53112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9">
          <a:extLst>
            <a:ext uri="{FF2B5EF4-FFF2-40B4-BE49-F238E27FC236}">
              <a16:creationId xmlns:a16="http://schemas.microsoft.com/office/drawing/2014/main" id="{D496760D-C986-BF48-1B1E-E1CCE11100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FEE155B2-1059-A0E9-1060-518676410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425FE70-6704-66B1-646D-C079B9E001D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18643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9">
          <a:extLst>
            <a:ext uri="{FF2B5EF4-FFF2-40B4-BE49-F238E27FC236}">
              <a16:creationId xmlns:a16="http://schemas.microsoft.com/office/drawing/2014/main" id="{34283DBE-7C8B-979B-A762-3C6AFADD4B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C21F52DF-DAE9-F953-EF2C-9622724D5B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56126B3-7179-2E4E-4266-E85832661EB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82285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8">
          <a:extLst>
            <a:ext uri="{FF2B5EF4-FFF2-40B4-BE49-F238E27FC236}">
              <a16:creationId xmlns:a16="http://schemas.microsoft.com/office/drawing/2014/main" id="{6ABB99B3-52A2-866A-4E5B-8E32E5D0CF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1C1AEF4-7478-BF60-8439-E0F7121EF7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B6B1FE7-4A10-7F67-C6C7-1C17818FFAB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9924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41BC5DA6-06C0-7453-50E4-6E41B22909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962AEA6-0F53-EABB-E587-C206A97249B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0">
          <a:extLst>
            <a:ext uri="{FF2B5EF4-FFF2-40B4-BE49-F238E27FC236}">
              <a16:creationId xmlns:a16="http://schemas.microsoft.com/office/drawing/2014/main" id="{75C64091-FA09-38BD-BC2A-8CCE7B86B5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0093E32C-1158-F468-7512-8AB35983A9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2BFD226-C4C3-26DB-6921-9C1D072157B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28578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7">
          <a:extLst>
            <a:ext uri="{FF2B5EF4-FFF2-40B4-BE49-F238E27FC236}">
              <a16:creationId xmlns:a16="http://schemas.microsoft.com/office/drawing/2014/main" id="{1C1C5921-5821-DC9F-8F15-DEB66670A9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FC6DE16F-B65E-34B5-C80C-AF70077A5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8F93E99-CAB2-3C78-8911-6F6BC37F352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82659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5">
          <a:extLst>
            <a:ext uri="{FF2B5EF4-FFF2-40B4-BE49-F238E27FC236}">
              <a16:creationId xmlns:a16="http://schemas.microsoft.com/office/drawing/2014/main" id="{D23ACE5E-0D96-1F84-F0DC-A331803A95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3EDBDDE5-A2AE-75F6-EAE8-510C091192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5353100-6E94-04A6-D26A-6088BF9A3E5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30542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3">
          <a:extLst>
            <a:ext uri="{FF2B5EF4-FFF2-40B4-BE49-F238E27FC236}">
              <a16:creationId xmlns:a16="http://schemas.microsoft.com/office/drawing/2014/main" id="{92A964EC-EE11-47C7-A9AA-05A44A959B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EE1DE5EB-ABB4-DBCC-7944-807ACB07AA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780B4F3-43CA-060E-AB8F-AFDA87B2850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90692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7">
          <a:extLst>
            <a:ext uri="{FF2B5EF4-FFF2-40B4-BE49-F238E27FC236}">
              <a16:creationId xmlns:a16="http://schemas.microsoft.com/office/drawing/2014/main" id="{C2A05135-7D7B-D075-96F0-992A40F78D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>
            <a:extLst>
              <a:ext uri="{FF2B5EF4-FFF2-40B4-BE49-F238E27FC236}">
                <a16:creationId xmlns:a16="http://schemas.microsoft.com/office/drawing/2014/main" id="{06B27967-6A8F-702B-52F2-4E2796C2F5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1254835-3DEB-0208-C73F-1C3514ADAE7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69071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2">
          <a:extLst>
            <a:ext uri="{FF2B5EF4-FFF2-40B4-BE49-F238E27FC236}">
              <a16:creationId xmlns:a16="http://schemas.microsoft.com/office/drawing/2014/main" id="{D69B9A6C-0BAD-A818-8466-42D7B3ADE4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1374916F-1BDD-E453-3DFE-96A1F08F1F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5261238-F3AA-193E-5E7D-9C84FCEC765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40320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0">
          <a:extLst>
            <a:ext uri="{FF2B5EF4-FFF2-40B4-BE49-F238E27FC236}">
              <a16:creationId xmlns:a16="http://schemas.microsoft.com/office/drawing/2014/main" id="{CD4E2CF7-D68C-2491-5D94-88029F20A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E6C34A1E-DA2E-B1C6-9BB5-5F39F29478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4870802-FB4D-3389-F883-517BC3E1F6F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56532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9">
          <a:extLst>
            <a:ext uri="{FF2B5EF4-FFF2-40B4-BE49-F238E27FC236}">
              <a16:creationId xmlns:a16="http://schemas.microsoft.com/office/drawing/2014/main" id="{1323A3B4-043C-A678-9920-896B06A6C1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re 18">
            <a:extLst>
              <a:ext uri="{FF2B5EF4-FFF2-40B4-BE49-F238E27FC236}">
                <a16:creationId xmlns:a16="http://schemas.microsoft.com/office/drawing/2014/main" id="{0D4704BC-10DC-4551-D0D4-F5BEDFECE7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428FEAF2-33E2-70EF-FD57-85BDFEBD951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1703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9">
          <a:extLst>
            <a:ext uri="{FF2B5EF4-FFF2-40B4-BE49-F238E27FC236}">
              <a16:creationId xmlns:a16="http://schemas.microsoft.com/office/drawing/2014/main" id="{2CC3FC76-7CE4-DEA3-D13A-CB61261447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61505075-5197-85B3-EB59-19F3A5FC9D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D0FB76E-CD8F-1789-5D46-4042B9518EA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7891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49D69F69-6679-661F-021A-D0CCCD931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A184427-0514-9266-0C6F-D27E19D5655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B75F5EA1-FF20-4EB3-DFC2-3F2E081915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00107AB-734A-8649-7BF7-BF44567C49D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963C2D33-C072-6148-6A4D-C3BF93850D5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17281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51E304D4-82B0-60B7-4264-A9B69B4CCD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34562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2D7F67A3-CF4D-5A4C-F91F-4BFBFE98D4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5518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690712E9-846B-2F9E-D998-C9E27E4EAA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9518F14-BF07-0662-E77B-24ADB46F030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379C595-54AC-7C6C-F896-339D2BE751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4E1A16F-1007-AC9F-2D52-D94FD31B705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CD5DE76E4230488D2ADF4C3851F92C" ma:contentTypeVersion="13" ma:contentTypeDescription="Crée un document." ma:contentTypeScope="" ma:versionID="d122aea70a9165b78dd065a800b7cfc6">
  <xsd:schema xmlns:xsd="http://www.w3.org/2001/XMLSchema" xmlns:xs="http://www.w3.org/2001/XMLSchema" xmlns:p="http://schemas.microsoft.com/office/2006/metadata/properties" xmlns:ns2="be993d5a-5390-4a32-bd90-2a12d82b1d47" xmlns:ns3="78af4adf-cb3e-4732-bb85-653e85149c57" targetNamespace="http://schemas.microsoft.com/office/2006/metadata/properties" ma:root="true" ma:fieldsID="ca9308b6d9fa1551c355c2fcaa04b2a5" ns2:_="" ns3:_="">
    <xsd:import namespace="be993d5a-5390-4a32-bd90-2a12d82b1d47"/>
    <xsd:import namespace="78af4adf-cb3e-4732-bb85-653e85149c5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e993d5a-5390-4a32-bd90-2a12d82b1d4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af4adf-cb3e-4732-bb85-653e85149c57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e993d5a-5390-4a32-bd90-2a12d82b1d47">
      <Terms xmlns="http://schemas.microsoft.com/office/infopath/2007/PartnerControls"/>
    </lcf76f155ced4ddcb4097134ff3c332f>
    <SharedWithUsers xmlns="78af4adf-cb3e-4732-bb85-653e85149c57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320FA43A-69B7-408F-980E-B75AB80017E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e993d5a-5390-4a32-bd90-2a12d82b1d47"/>
    <ds:schemaRef ds:uri="78af4adf-cb3e-4732-bb85-653e85149c5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7617134-105C-4908-A9B0-983059EDDC1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69B2741-C8F1-46F5-9A35-A23910A3993E}">
  <ds:schemaRefs>
    <ds:schemaRef ds:uri="http://purl.org/dc/terms/"/>
    <ds:schemaRef ds:uri="http://schemas.microsoft.com/office/2006/metadata/properties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78af4adf-cb3e-4732-bb85-653e85149c57"/>
    <ds:schemaRef ds:uri="be993d5a-5390-4a32-bd90-2a12d82b1d47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3285</Words>
  <Application>Microsoft Office PowerPoint</Application>
  <PresentationFormat>Affichage à l'écran (4:3)</PresentationFormat>
  <Paragraphs>306</Paragraphs>
  <Slides>72</Slides>
  <Notes>72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72</vt:i4>
      </vt:variant>
    </vt:vector>
  </HeadingPairs>
  <TitlesOfParts>
    <vt:vector size="80" baseType="lpstr">
      <vt:lpstr>Arial</vt:lpstr>
      <vt:lpstr>Calibri</vt:lpstr>
      <vt:lpstr>Noto Sans Symbols</vt:lpstr>
      <vt:lpstr>Symbol</vt:lpstr>
      <vt:lpstr>Verdana</vt:lpstr>
      <vt:lpstr>Thème Office</vt:lpstr>
      <vt:lpstr>1_Thème Office</vt:lpstr>
      <vt:lpstr>2_Thème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Éditions Hatier</dc:creator>
  <cp:lastModifiedBy>TAILLADE JUSTINE</cp:lastModifiedBy>
  <cp:revision>2</cp:revision>
  <dcterms:created xsi:type="dcterms:W3CDTF">2022-01-07T11:15:07Z</dcterms:created>
  <dcterms:modified xsi:type="dcterms:W3CDTF">2025-08-12T14:52:43Z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0x01010017CD5DE76E4230488D2ADF4C3851F92C</vt:lpwstr>
  </property>
  <property fmtid="{D5CDD505-2E9C-101B-9397-08002B2CF9AE}" pid="3" name="MediaServiceImageTags">
    <vt:lpwstr/>
  </property>
  <property fmtid="{D5CDD505-2E9C-101B-9397-08002B2CF9AE}" pid="4" name="Order">
    <vt:r8>1247200</vt:r8>
  </property>
  <property fmtid="{D5CDD505-2E9C-101B-9397-08002B2CF9AE}" pid="5" name="ComplianceAssetId">
    <vt:lpwstr/>
  </property>
  <property fmtid="{D5CDD505-2E9C-101B-9397-08002B2CF9AE}" pid="6" name="_ExtendedDescription">
    <vt:lpwstr/>
  </property>
  <property fmtid="{D5CDD505-2E9C-101B-9397-08002B2CF9AE}" pid="7" name="TriggerFlowInfo">
    <vt:lpwstr/>
  </property>
</Properties>
</file>