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5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6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7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690" r:id="rId5"/>
    <p:sldMasterId id="2147483693" r:id="rId6"/>
    <p:sldMasterId id="2147483696" r:id="rId7"/>
    <p:sldMasterId id="2147483670" r:id="rId8"/>
    <p:sldMasterId id="2147483676" r:id="rId9"/>
    <p:sldMasterId id="2147483681" r:id="rId10"/>
    <p:sldMasterId id="2147483699" r:id="rId11"/>
    <p:sldMasterId id="2147483760" r:id="rId12"/>
  </p:sldMasterIdLst>
  <p:notesMasterIdLst>
    <p:notesMasterId r:id="rId40"/>
  </p:notesMasterIdLst>
  <p:sldIdLst>
    <p:sldId id="492" r:id="rId13"/>
    <p:sldId id="450" r:id="rId14"/>
    <p:sldId id="434" r:id="rId15"/>
    <p:sldId id="468" r:id="rId16"/>
    <p:sldId id="469" r:id="rId17"/>
    <p:sldId id="470" r:id="rId18"/>
    <p:sldId id="457" r:id="rId19"/>
    <p:sldId id="497" r:id="rId20"/>
    <p:sldId id="471" r:id="rId21"/>
    <p:sldId id="476" r:id="rId22"/>
    <p:sldId id="477" r:id="rId23"/>
    <p:sldId id="486" r:id="rId24"/>
    <p:sldId id="487" r:id="rId25"/>
    <p:sldId id="488" r:id="rId26"/>
    <p:sldId id="499" r:id="rId27"/>
    <p:sldId id="500" r:id="rId28"/>
    <p:sldId id="501" r:id="rId29"/>
    <p:sldId id="495" r:id="rId30"/>
    <p:sldId id="502" r:id="rId31"/>
    <p:sldId id="496" r:id="rId32"/>
    <p:sldId id="504" r:id="rId33"/>
    <p:sldId id="505" r:id="rId34"/>
    <p:sldId id="506" r:id="rId35"/>
    <p:sldId id="507" r:id="rId36"/>
    <p:sldId id="508" r:id="rId37"/>
    <p:sldId id="503" r:id="rId38"/>
    <p:sldId id="509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  <p:cmAuthor id="3" name="Compte Microsoft" initials="CM" lastIdx="7" clrIdx="2">
    <p:extLst>
      <p:ext uri="{19B8F6BF-5375-455C-9EA6-DF929625EA0E}">
        <p15:presenceInfo xmlns:p15="http://schemas.microsoft.com/office/powerpoint/2012/main" userId="b37cafc324dd2ae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8F8F8"/>
    <a:srgbClr val="984807"/>
    <a:srgbClr val="0033CC"/>
    <a:srgbClr val="003399"/>
    <a:srgbClr val="000099"/>
    <a:srgbClr val="0070C0"/>
    <a:srgbClr val="E60096"/>
    <a:srgbClr val="F7F7F7"/>
    <a:srgbClr val="E60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28" autoAdjust="0"/>
    <p:restoredTop sz="74455" autoAdjust="0"/>
  </p:normalViewPr>
  <p:slideViewPr>
    <p:cSldViewPr snapToGrid="0">
      <p:cViewPr varScale="1">
        <p:scale>
          <a:sx n="82" d="100"/>
          <a:sy n="82" d="100"/>
        </p:scale>
        <p:origin x="1416" y="90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>
                <a:latin typeface="Calibri" panose="020F0502020204030204" pitchFamily="34" charset="0"/>
              </a:rPr>
              <a:t>Aujourd’hui, nous allons apprendre à résoudre un nouveau type de problèmes.</a:t>
            </a:r>
            <a:endParaRPr lang="fr-FR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Voici un</a:t>
            </a:r>
            <a:r>
              <a:rPr lang="fr-FR" b="0" i="1" baseline="0" dirty="0">
                <a:latin typeface="Calibri" panose="020F0502020204030204" pitchFamily="34" charset="0"/>
              </a:rPr>
              <a:t> autre problème de partage.</a:t>
            </a:r>
          </a:p>
          <a:p>
            <a:r>
              <a:rPr lang="fr-FR" b="0" dirty="0">
                <a:latin typeface="Calibri" panose="020F0502020204030204" pitchFamily="34" charset="0"/>
              </a:rPr>
              <a:t>Demander à un élève de lire le problème</a:t>
            </a:r>
            <a:r>
              <a:rPr lang="fr-FR" b="0" baseline="0" dirty="0">
                <a:latin typeface="Calibri" panose="020F0502020204030204" pitchFamily="34" charset="0"/>
              </a:rPr>
              <a:t> et le faire reformuler</a:t>
            </a: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Combien de cubes ai-je au départ ? → 18 cubes.</a:t>
            </a:r>
          </a:p>
          <a:p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Combien de cubes y aura-t-il dans chaque bol ? → 6 cubes.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Combien de bols y a-t-il ? → On ne sait pas, c’est ce que l’on cherche.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Est-ce que ce problème est le même que le premier ? → Non. Dans le premier problème, on savait combien on avait de bols. Ici, c’est ce que l’on cherche.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Prenez vos ardoises. Vous allez faire un schéma pour représenter ce problème. </a:t>
            </a:r>
            <a:endParaRPr lang="fr-FR" b="0" baseline="0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baseline="0" dirty="0">
                <a:latin typeface="Calibri" panose="020F0502020204030204" pitchFamily="34" charset="0"/>
              </a:rPr>
              <a:t>Laisser quelques instants aux élèves pour représenter le partage.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Reprendre en collectif en faisant remarquer qu’on ne peut pas commencer par représenter les bols puisqu’on ne sait pas combien il y en a.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Qu’avez-vous représenté en premier ? → Les 18 cubes. </a:t>
            </a:r>
            <a:endParaRPr lang="fr-FR" b="0" i="0" baseline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13144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Voici les 18 cubes.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Comment peut-on procéder ? → On va faire des groupes de 6 cubes en entourant les groupes au fur et à mesure.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Certains élèves auront peut-être représenté l’un après l’autre les groupes de 6 cubes (en les plaçant dans des zones comme pour le premier problème). Valider cette technique.</a:t>
            </a: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01462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fait un premier groupe de 6 cubes.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Peut-on faire un autre groupe de 6 cubes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 Oui, car on a utilisé 6 cubes, il reste 12 cubes (18 – 6 = 12).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Il nous reste plus de 6 cubes donc on peut refaire un autre groupe.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36679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fait un autre groupe de 6 cubes.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Peut-on faire un autre groupe de 6 cubes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 Oui, car on a utilisé 12 cubes (2 × 6 = 12), il reste 6 cubes (18 – 12 = 6).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Il nous reste 6 cubes donc on peut refaire un autre groupe.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81345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fait un autre groupe de 6 cubes.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Peut-on faire un autre groupe de 6 cubes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 Non, car on a utilisé tous les cubes (3 × 6 = 18), il n’en reste plus.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Quel calcul pourrait-on écrire pour illustrer ce schéma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Demander aux élèves de l’écrire sur leur ardoise.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fr-FR" sz="1200" b="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01679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Faire verbaliser qu’on a des groupes de 6 cubes, et qu’on cherche combien de groupes il y 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 On part des 18 cubes et on décompose 18 en groupes de 6 : on peut écrire une multiplication à trou, 18 = … × 6.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4488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La réponse est 3 car 16 = 3 × 6.</a:t>
            </a:r>
          </a:p>
          <a:p>
            <a:pPr marL="0" indent="0">
              <a:buFont typeface="Arial" pitchFamily="34" charset="0"/>
              <a:buNone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Interroger un élève pour qu’il rappelle la question et un autre élève pour qu’il propose une phrase-réponse.</a:t>
            </a:r>
          </a:p>
          <a:p>
            <a:pPr marL="0" indent="0">
              <a:buFont typeface="Arial" pitchFamily="34" charset="0"/>
              <a:buNone/>
            </a:pPr>
            <a:endParaRPr lang="fr-FR" sz="1200" b="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08151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 Je peux remplir 3 bols.</a:t>
            </a:r>
          </a:p>
          <a:p>
            <a:pPr marL="0" indent="0">
              <a:buFont typeface="Arial" pitchFamily="34" charset="0"/>
              <a:buNone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Faire remarquer qu’on aurait pu trouver la solution sans faire de schéma. Il faut se demander combien de paquets de 6 cubes on peut faire avec 18 cubes. Cela revient à chercher combien de fois 6 valent 18.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63158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6" name="Google Shape;666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1" dirty="0"/>
              <a:t>Ces deux problèmes se ressemblent, car à chaque fois on a une distribution. Mais il y a </a:t>
            </a:r>
            <a:r>
              <a:rPr lang="fr-FR" b="0" i="1" baseline="0" dirty="0"/>
              <a:t>une différence.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/>
              <a:t>Dans le premier problème, on cherche combien il y a de cubes dans chaque bol, c’est-à-dire dans chaque part.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1" dirty="0"/>
              <a:t>Dans le deuxième problème, on </a:t>
            </a:r>
            <a:r>
              <a:rPr lang="fr-FR" b="0" i="1" baseline="0" dirty="0"/>
              <a:t>cherche combien il y a de bols, c’est-à-dire combien il y a de parts.</a:t>
            </a:r>
          </a:p>
        </p:txBody>
      </p:sp>
      <p:sp>
        <p:nvSpPr>
          <p:cNvPr id="667" name="Google Shape;667;p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69137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6" name="Google Shape;666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1" dirty="0"/>
              <a:t>La répartition ne se fait pas de la même manière.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/>
              <a:t>Dans le premier problème, on sait qu’il y a 4 </a:t>
            </a:r>
            <a:r>
              <a:rPr lang="fr-FR" b="0" i="1" baseline="0" dirty="0"/>
              <a:t>bols </a:t>
            </a:r>
            <a:r>
              <a:rPr lang="fr-FR" b="0" i="1" dirty="0"/>
              <a:t>donc on dessine 4 bols et on les remplit en distribuant équitablement les 12 cubes. D’abord un cube</a:t>
            </a:r>
            <a:r>
              <a:rPr lang="fr-FR" b="0" i="1" baseline="0" dirty="0"/>
              <a:t> dans chaque bol puis un autre cube… </a:t>
            </a:r>
            <a:r>
              <a:rPr lang="fr-F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jusqu’à ce qu'il n'y ait plus assez de cubes pour pouvoir faire un autre tour</a:t>
            </a:r>
            <a:r>
              <a:rPr lang="fr-FR" b="0" i="1" baseline="0" dirty="0"/>
              <a:t>.</a:t>
            </a:r>
            <a:endParaRPr lang="fr-FR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1" dirty="0"/>
              <a:t>Dans le deuxième problème, on </a:t>
            </a:r>
            <a:r>
              <a:rPr lang="fr-FR" b="0" i="1" baseline="0" dirty="0"/>
              <a:t>ne sait pas combien il y a de bols donc on dessine les cubes et </a:t>
            </a:r>
            <a:r>
              <a:rPr lang="fr-F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dessine les bols un par un en faisant des groupes de 6 cubes jusqu’à ce que l'on ne puisse plus faire un nouveau groupe.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​</a:t>
            </a:r>
            <a:endParaRPr lang="fr-FR" sz="120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667" name="Google Shape;667;p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8650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dirty="0">
                <a:latin typeface="Calibri" panose="020F0502020204030204" pitchFamily="34" charset="0"/>
              </a:rPr>
              <a:t>Demander à un élève de lire le problème</a:t>
            </a:r>
            <a:r>
              <a:rPr lang="fr-FR" b="0" baseline="0" dirty="0">
                <a:latin typeface="Calibri" panose="020F0502020204030204" pitchFamily="34" charset="0"/>
              </a:rPr>
              <a:t> et le faire reformuler</a:t>
            </a: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Faire expliciter le terme équitablement :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cela signifie que chaque bol aura le même nombre de cubes</a:t>
            </a: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. </a:t>
            </a:r>
          </a:p>
          <a:p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Combien de cubes ai-je au départ ? → 12 cubes.</a:t>
            </a:r>
          </a:p>
          <a:p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Combien de bols y a-t-il ? → 4 bols.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Combien de cubes y aura-t-il dans chaque bol ? → On ne sait pas, c’est ce que l’on cherche.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À présent, prenez vos ardoises. Vous allez faire un schéma pour représenter ce problème. </a:t>
            </a:r>
            <a:endParaRPr lang="fr-FR" b="0" baseline="0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baseline="0" dirty="0">
                <a:latin typeface="Calibri" panose="020F0502020204030204" pitchFamily="34" charset="0"/>
              </a:rPr>
              <a:t>Laisser quelques instants aux élèves pour représenter le partage.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Reprendre en collectif : </a:t>
            </a: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Qu’avez-vous représenté en premier ? → Les 4 bols.</a:t>
            </a:r>
            <a:endParaRPr lang="fr-FR" b="0" i="0" baseline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2860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6" name="Google Shape;666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1" baseline="0" dirty="0"/>
              <a:t>Pour bien comprendre un problème de partage, il faut donc commencer par se demander si l’on cherche combien d’objets il y a dans chaque part ou alors combien de parts on peut faire.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lang="fr-FR" b="0" i="1" baseline="0" dirty="0"/>
          </a:p>
        </p:txBody>
      </p:sp>
      <p:sp>
        <p:nvSpPr>
          <p:cNvPr id="667" name="Google Shape;667;p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18657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4">
          <a:extLst>
            <a:ext uri="{FF2B5EF4-FFF2-40B4-BE49-F238E27FC236}">
              <a16:creationId xmlns:a16="http://schemas.microsoft.com/office/drawing/2014/main" id="{19612A27-DE47-E5CB-E285-EB094822F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34:notes">
            <a:extLst>
              <a:ext uri="{FF2B5EF4-FFF2-40B4-BE49-F238E27FC236}">
                <a16:creationId xmlns:a16="http://schemas.microsoft.com/office/drawing/2014/main" id="{1F867BC1-3FA0-65BC-88C6-88CD3162B90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6" name="Google Shape;666;p34:notes">
            <a:extLst>
              <a:ext uri="{FF2B5EF4-FFF2-40B4-BE49-F238E27FC236}">
                <a16:creationId xmlns:a16="http://schemas.microsoft.com/office/drawing/2014/main" id="{4283A005-C5F5-6DD9-035A-D5106C6C236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1" baseline="0" dirty="0"/>
              <a:t>Dans les deux cas, on peut écrire une multiplication à trou.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1" baseline="0" dirty="0"/>
              <a:t>- dans le premier problème, on cherche 4 groupes de combien de cubes on peut faire avec 12 cubes ;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1" baseline="0" dirty="0"/>
              <a:t>- dans le deuxième problème, on cherche combien de groupes de 6 cubes on peut faire avec 18 cubes.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lang="fr-FR" b="0" i="1" baseline="0" dirty="0"/>
          </a:p>
        </p:txBody>
      </p:sp>
      <p:sp>
        <p:nvSpPr>
          <p:cNvPr id="667" name="Google Shape;667;p34:notes">
            <a:extLst>
              <a:ext uri="{FF2B5EF4-FFF2-40B4-BE49-F238E27FC236}">
                <a16:creationId xmlns:a16="http://schemas.microsoft.com/office/drawing/2014/main" id="{FF3BE34A-EBF9-233B-D536-33769984BAB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99394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Prenez votre cahier en page 30.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08518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Faire verbaliser que Yanis est compté dans le nombre de parts (le partage doit se faire en 4 et pas seulement en 3).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95638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Inciter les élèves à utiliser les barres de dizaines s’ils veulent faire un schéma. Ils peuvent aussi remarquer que 320, c’est 32 dizaines.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44576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La difficulté réside dans le traitement du reste, 44 n’étant pas un multiple de 6. Rose peut remplir 7 boites complètes, mais 7 boites ne suffisent pas pour ranger tous les œufs, il en faut 8.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73614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74961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3951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Voici</a:t>
            </a: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les 4 bols. On peut dessiner 4 zones pour les représenter.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Comment procède-t-on ensuite ? → On va distribuer 12 cubes en les dessinant l’un après l’autre dans les bols. </a:t>
            </a:r>
          </a:p>
          <a:p>
            <a:pPr marL="0" indent="0">
              <a:buFont typeface="Arial" pitchFamily="34" charset="0"/>
              <a:buNone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2823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fait un premier tour de distribution en dessinant 1 cube dans chaque bol. Il faudra se rappeler combien de cubes on a distribués.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Peut-on faire un autre tour de distribution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 Oui, car on a placé 4 cubes, il reste 8 cubes (12 – 4 = 8).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Il reste plus que 4 cubes, donc on peut faire un autre tour de distribution.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indent="0">
              <a:buFont typeface="Arial" pitchFamily="34" charset="0"/>
              <a:buNone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24659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fait un deuxième tour de distribution en dessinant 1 nouveau cube dans chaque bol.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Peut-on faire un autre tour de distribution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 Oui, car on a placé 8 cubes (2 × 4 = 8), il reste 4 cubes (12 – 8 = 4).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Il reste 4 cubes, donc cela suffit pour faire un autre tour de distribution.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indent="0">
              <a:buFont typeface="Arial" pitchFamily="34" charset="0"/>
              <a:buNone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17902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fait un troisième tour de distribution en dessinant 1 nouveau cube dans chaque bol.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Peut-on faire un autre tour de distribution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 Non, car on a placé 12 cubes, il ne nous reste plus de cubes (12 – 12 = 0).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Quel calcul pourrait-on écrire pour illustrer ce schéma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Demander aux élèves de l’écrire sur leur ardoise.</a:t>
            </a:r>
          </a:p>
          <a:p>
            <a:pPr marL="0" indent="0">
              <a:buFont typeface="Arial" pitchFamily="34" charset="0"/>
              <a:buNone/>
            </a:pPr>
            <a:endParaRPr lang="fr-FR" sz="1200" b="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05583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Faire verbaliser qu’on a 4 groupes de cubes, et qu’on cherche combien de cubes il y a dans chaque groupe.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 On part des 12 cubes et on décompose 12 en 4 groupes : on peut écrire une multiplication à trou : 12 = 4 × ….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Quelle est la réponse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Interroger un élève.</a:t>
            </a:r>
          </a:p>
          <a:p>
            <a:pPr marL="0" indent="0">
              <a:buFont typeface="Arial" pitchFamily="34" charset="0"/>
              <a:buNone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77620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La réponse est 3 car 12 = 4 × 3.</a:t>
            </a:r>
          </a:p>
          <a:p>
            <a:pPr marL="0" indent="0">
              <a:buFont typeface="Arial" pitchFamily="34" charset="0"/>
              <a:buNone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Interroger un élève pour qu’il rappelle la question et un autre élève pour qu’il propose une phrase-réponse.</a:t>
            </a:r>
          </a:p>
          <a:p>
            <a:pPr marL="0" indent="0">
              <a:buFont typeface="Arial" pitchFamily="34" charset="0"/>
              <a:buNone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5705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 Il y aura 3 cubes dans chaque bol.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Faire remarquer qu’on aurait pu trouver la solution sans faire de schéma. On fait 4 paquets de cubes et on doit trouver 12.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Cela revient à chercher 4 fois combien valent 12.</a:t>
            </a:r>
          </a:p>
          <a:p>
            <a:pPr marL="0" indent="0">
              <a:buFont typeface="Arial" pitchFamily="34" charset="0"/>
              <a:buNone/>
            </a:pP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indent="0">
              <a:buFont typeface="Arial" pitchFamily="34" charset="0"/>
              <a:buNone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5712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34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5403410-2664-4ED1-BA33-463B920DA5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32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57404682-7381-4603-9091-BA0787836EA2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113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635549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1805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6379864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6069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6255904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73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99BE8A99-E4F7-4270-962A-0F41CC3043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267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4121E1-13E7-46AF-A21F-4A7F8A52F5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B1D961D-20A3-458D-BB15-B983FE59CE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1502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-8463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165637-CF1A-4ACE-BA93-0D8E3A201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45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C14F76-D2C5-4E2B-9015-0B8D6C52EC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74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86D57A66-68CE-44F9-680B-39BC38DB17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vidéoprojection</a:t>
            </a:r>
          </a:p>
        </p:txBody>
      </p:sp>
    </p:spTree>
    <p:extLst>
      <p:ext uri="{BB962C8B-B14F-4D97-AF65-F5344CB8AC3E}">
        <p14:creationId xmlns:p14="http://schemas.microsoft.com/office/powerpoint/2010/main" val="3664940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4935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052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0152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9687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59A59D-4501-404B-BBCB-BEB8095AE1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348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9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E3AC5E-41FF-4A05-9406-0C0491A659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85" y="-103991"/>
            <a:ext cx="734569" cy="10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3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508864F-53CD-46A0-B6BF-415F628DB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-1589"/>
          <a:stretch/>
        </p:blipFill>
        <p:spPr>
          <a:xfrm>
            <a:off x="0" y="-107577"/>
            <a:ext cx="9143999" cy="7076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86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09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2D1119E-A446-4807-99A7-22FC0326BB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74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9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6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  <p:sldLayoutId id="2147483774" r:id="rId5"/>
    <p:sldLayoutId id="2147483775" r:id="rId6"/>
    <p:sldLayoutId id="2147483776" r:id="rId7"/>
    <p:sldLayoutId id="214748377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16/12/2025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5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69" r:id="rId5"/>
    <p:sldLayoutId id="2147483770" r:id="rId6"/>
    <p:sldLayoutId id="2147483771" r:id="rId7"/>
    <p:sldLayoutId id="2147483772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16/12/2025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01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713776E6-FDAB-4DC4-9050-5852F249B9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040905"/>
            <a:ext cx="7772400" cy="776190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28. Résoudre des problèmes de partage</a:t>
            </a:r>
          </a:p>
        </p:txBody>
      </p:sp>
    </p:spTree>
    <p:extLst>
      <p:ext uri="{BB962C8B-B14F-4D97-AF65-F5344CB8AC3E}">
        <p14:creationId xmlns:p14="http://schemas.microsoft.com/office/powerpoint/2010/main" val="29038618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AAE04AF-CF47-0F08-AC4E-4AC132F4F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AC36B78-34AB-1A98-3F5A-F639BB423E2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881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F671976-9A7B-B94E-2C65-B1280B281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7270381F-0E66-2225-DA65-67F63A1FF33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670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re 23">
            <a:extLst>
              <a:ext uri="{FF2B5EF4-FFF2-40B4-BE49-F238E27FC236}">
                <a16:creationId xmlns:a16="http://schemas.microsoft.com/office/drawing/2014/main" id="{D6470116-22E6-4FA5-14DD-0EC0E6E92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4CEF51C2-D608-A406-B24C-BA9E13D8250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0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re 24">
            <a:extLst>
              <a:ext uri="{FF2B5EF4-FFF2-40B4-BE49-F238E27FC236}">
                <a16:creationId xmlns:a16="http://schemas.microsoft.com/office/drawing/2014/main" id="{3A175A8D-BCA4-6B6C-E889-22AD42835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E71FDA7A-7B7E-C91E-EA4D-9258EE08B99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6115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re 25">
            <a:extLst>
              <a:ext uri="{FF2B5EF4-FFF2-40B4-BE49-F238E27FC236}">
                <a16:creationId xmlns:a16="http://schemas.microsoft.com/office/drawing/2014/main" id="{192DD1B8-7327-89E2-FF13-B525412E1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53929E06-51B4-E4DF-FBE5-8D030F5D2AD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7857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re 25">
            <a:extLst>
              <a:ext uri="{FF2B5EF4-FFF2-40B4-BE49-F238E27FC236}">
                <a16:creationId xmlns:a16="http://schemas.microsoft.com/office/drawing/2014/main" id="{2EBD8CE4-CEDB-5453-4B94-BAABC8C28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1275CB3B-02F9-7091-80DF-A9217818991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9727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DA1D7281-FCD3-F052-FDAA-19867AF63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97AE9C8-D3CF-3F0D-E969-2C2863864B0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2751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re 24">
            <a:extLst>
              <a:ext uri="{FF2B5EF4-FFF2-40B4-BE49-F238E27FC236}">
                <a16:creationId xmlns:a16="http://schemas.microsoft.com/office/drawing/2014/main" id="{88773407-9FCE-3546-6141-4BB9BDE1F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BBAA17A6-950C-7713-82A2-041B0F8F542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0095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67279FDD-9586-BCA8-89D8-0A196C846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44DFABE-8917-FCB0-9963-3CE052F35AB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4794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89FE23D-8F0F-0694-8E1F-E32959A3B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20B68B3-D664-8894-232F-7BD7CA5658F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573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BD26448-C589-C9C5-290C-0F3F99524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4535093-3BA0-5240-F7BC-0EC3472FFED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597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>
            <a:extLst>
              <a:ext uri="{FF2B5EF4-FFF2-40B4-BE49-F238E27FC236}">
                <a16:creationId xmlns:a16="http://schemas.microsoft.com/office/drawing/2014/main" id="{53571370-F45F-EDE0-D1E0-68725C501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67C25586-43B9-FB68-A0D9-59241F038B8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4915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8">
          <a:extLst>
            <a:ext uri="{FF2B5EF4-FFF2-40B4-BE49-F238E27FC236}">
              <a16:creationId xmlns:a16="http://schemas.microsoft.com/office/drawing/2014/main" id="{7F6004FB-4833-B596-1DC8-D52AB0BE8C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481B8D3-6C01-52DB-EEF2-55EAC176D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D0A8B51-FC4F-C166-4FDD-A697C6AA199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2605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370884D-5559-CD5D-8861-2F88D7DC8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6F5EFE0-BC91-3441-3AFA-DA0E09FB79E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9656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3F74CCEE-C179-D250-636C-F88C08D7D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3268676-1EE3-A558-5750-42D5013FA52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1371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833FF22-0C0B-F25F-0699-8B143B58A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F596662-66BA-2E20-341E-2880F4CB1C2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6788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04C5F3-FC48-89C5-7B3B-C7DE67EA2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A11DBD4-8212-1490-29DC-CD697860696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41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BA5CD08-7887-DD15-0D11-0A84F3E11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3473A59-0452-FEE9-D1CF-348B413E48D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9332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5361EE2-4814-35BB-C33E-329C72425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C1E61E2-332F-1141-FCE5-D1C37671997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754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279EE96-3DD9-2965-6537-D75301EC1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0C757B3-58F0-523D-1343-A8023E2DC19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572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851B7EB-1817-AE73-CC40-2D4889309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3C2F108-F7AB-B88F-9F95-6C36183E5ED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131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DB9D7B92-6640-F8F1-647E-EBF1B90D8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7A05FADF-419F-C4AA-A866-2363FC628D8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760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3AC4F509-72FB-FDD2-382C-BA1970BB9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0E27644F-C176-EF7C-9CA0-74371F01522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90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7D6A9CCF-04AF-633B-646C-2714C2743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37AF9F31-3EBD-2C10-878B-3CB0C417737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902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D138C85-19EB-B02A-F080-692355069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71FC7F4F-2B5F-3707-8CBB-B31EC295B5C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929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D02D564-B2A3-E7FF-75C9-3347B9A81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CDA90D29-E7F3-3E73-AC82-C9154E15A2E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408226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0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8b66e0204bf7144eb3a5b1e6961cec0c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0d3d77727f0dd2f1c58380f3677019f8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B294D5-9479-4072-A39C-3F5AF912A241}">
  <ds:schemaRefs>
    <ds:schemaRef ds:uri="http://purl.org/dc/terms/"/>
    <ds:schemaRef ds:uri="27f64e36-29aa-44d5-a3e0-06242cad7d4d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d84cc96-e4f0-4e7f-873a-a508fb658c4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5285CA-673F-434D-AEB7-55D16D455D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1411</Words>
  <Application>Microsoft Office PowerPoint</Application>
  <PresentationFormat>Affichage à l'écran (4:3)</PresentationFormat>
  <Paragraphs>108</Paragraphs>
  <Slides>27</Slides>
  <Notes>27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9</vt:i4>
      </vt:variant>
      <vt:variant>
        <vt:lpstr>Titres des diapositives</vt:lpstr>
      </vt:variant>
      <vt:variant>
        <vt:i4>27</vt:i4>
      </vt:variant>
    </vt:vector>
  </HeadingPairs>
  <TitlesOfParts>
    <vt:vector size="40" baseType="lpstr">
      <vt:lpstr>Arial</vt:lpstr>
      <vt:lpstr>Calibri</vt:lpstr>
      <vt:lpstr>Calibri Light</vt:lpstr>
      <vt:lpstr>Verdana</vt:lpstr>
      <vt:lpstr>4_Thème Office</vt:lpstr>
      <vt:lpstr>5_Thème Office</vt:lpstr>
      <vt:lpstr>6_Thème Office</vt:lpstr>
      <vt:lpstr>7_Thème Office</vt:lpstr>
      <vt:lpstr>1_Thème Office</vt:lpstr>
      <vt:lpstr>2_Thème Office</vt:lpstr>
      <vt:lpstr>3_Thème Office</vt:lpstr>
      <vt:lpstr>8_Thème Office</vt:lpstr>
      <vt:lpstr>10_Thème Office</vt:lpstr>
      <vt:lpstr>28. Résoudre des problèmes de partage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LE BOT SANDRA</cp:lastModifiedBy>
  <cp:revision>2</cp:revision>
  <dcterms:created xsi:type="dcterms:W3CDTF">2022-01-07T11:15:07Z</dcterms:created>
  <dcterms:modified xsi:type="dcterms:W3CDTF">2025-12-16T18:06:07Z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