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</p:sldMasterIdLst>
  <p:notesMasterIdLst>
    <p:notesMasterId r:id="rId22"/>
  </p:notesMasterIdLst>
  <p:sldIdLst>
    <p:sldId id="516" r:id="rId13"/>
    <p:sldId id="480" r:id="rId14"/>
    <p:sldId id="488" r:id="rId15"/>
    <p:sldId id="517" r:id="rId16"/>
    <p:sldId id="489" r:id="rId17"/>
    <p:sldId id="492" r:id="rId18"/>
    <p:sldId id="518" r:id="rId19"/>
    <p:sldId id="519" r:id="rId20"/>
    <p:sldId id="49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atherine MALLARD" initials="CM" lastIdx="7" clrIdx="2">
    <p:extLst>
      <p:ext uri="{19B8F6BF-5375-455C-9EA6-DF929625EA0E}">
        <p15:presenceInfo xmlns:p15="http://schemas.microsoft.com/office/powerpoint/2012/main" userId="S::catherine.mallard@ac-orleans-tours.fr::6a472aea-0836-4e0d-8018-3eacbc2442a1" providerId="AD"/>
      </p:ext>
    </p:extLst>
  </p:cmAuthor>
  <p:cmAuthor id="4" name="LE BOT SANDRA" initials="SL" lastIdx="2" clrIdx="3">
    <p:extLst>
      <p:ext uri="{19B8F6BF-5375-455C-9EA6-DF929625EA0E}">
        <p15:presenceInfo xmlns:p15="http://schemas.microsoft.com/office/powerpoint/2012/main" userId="S::SLEBOT@editions-hatier.fr::5fe4e071-d3f4-40df-970f-ee8fcf8983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3840"/>
    <a:srgbClr val="EDD16D"/>
    <a:srgbClr val="81B763"/>
    <a:srgbClr val="FFFFFF"/>
    <a:srgbClr val="FF9933"/>
    <a:srgbClr val="F8F8F8"/>
    <a:srgbClr val="984807"/>
    <a:srgbClr val="0033CC"/>
    <a:srgbClr val="0033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08DDC6-3D53-4E11-B63A-AA3A64989F42}" v="96" dt="2025-12-10T12:26:48.5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35" autoAdjust="0"/>
    <p:restoredTop sz="74213" autoAdjust="0"/>
  </p:normalViewPr>
  <p:slideViewPr>
    <p:cSldViewPr snapToGrid="0">
      <p:cViewPr varScale="1">
        <p:scale>
          <a:sx n="82" d="100"/>
          <a:sy n="82" d="100"/>
        </p:scale>
        <p:origin x="2610" y="8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Aujourd’hui, nous allons utiliser des tableaux pour résoudre un nouveau type de problèmes.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Demander à un élève de lire l’énoncé.</a:t>
            </a:r>
          </a:p>
          <a:p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Est-ce un problème ?</a:t>
            </a: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→ Non, car il n’y a pas de question.</a:t>
            </a:r>
          </a:p>
          <a:p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Que pourrait-on nous demander de chercher ?</a:t>
            </a:r>
          </a:p>
          <a:p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Recueillir les propositions des élèves.</a:t>
            </a:r>
          </a:p>
          <a:p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 aimerait trouver tous les assortiments possibles que Malo peut faire en choisissant un bonnet et une écharpe.</a:t>
            </a:r>
          </a:p>
          <a:p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 assortiment, c’est un bonnet et une écharpe que l’on met ensemble.</a:t>
            </a:r>
          </a:p>
          <a:p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Pouvez-vous proposer une solution ?</a:t>
            </a:r>
          </a:p>
          <a:p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Interroger deux ou trois élèves.</a:t>
            </a:r>
            <a:endParaRPr lang="fr-FR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15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Malo pourrait prendre un bonnet rouge et une écharpe jaune.</a:t>
            </a:r>
            <a:endParaRPr lang="fr-FR" b="0" i="1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fr-FR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60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894CF-1FC0-1790-EB6E-C854FCBE9E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BC65566-CF9F-6432-9FF0-1B9D080CCC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31531E4-C82E-3DCF-DC03-4487323B48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Malo a-t-il le droit de prendre l’écharpe et le bonnet de la même couleur ?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→ Oui, rien ne lui interdit.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À votre avis, combien y a-t-il d’assortiments possibles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Laisser quelques instants aux élèves puis recueillir les propositions (les noter dans un coin du tableau pour mémoire).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Comment fait-on pour trouver toutes les solutions sans en oublier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Faire émerger qu’il faut s’organiser. </a:t>
            </a: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 peut commencer par trouver tous les assortissements avec le bonnet rouge.</a:t>
            </a:r>
            <a:endParaRPr lang="fr-FR" b="0" i="1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fr-FR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EF80DE-6A3C-77D3-037D-13CF7D3922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577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08E89-1021-2A15-208F-8AAADF1E6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5EDC872-BD6E-F8AB-B69B-5970511AD1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7C33925-6A68-E29C-C280-9BFFC73BE1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peut présenter toutes les possibilités à l’aide d’un tableau.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Pointer la première ligne</a:t>
            </a: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Sur la première ligne, on voit les bonnets.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Pourquoi y a-t-il 3 bonnets ? </a:t>
            </a: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→ Car il y a 3 couleurs différentes pour les bonnets. </a:t>
            </a: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Il faudra les colorier avec les couleurs possibles.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Pointer la première colonne</a:t>
            </a: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Sur la première colonne, on voit les écharpes.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Pourquoi y a-t-il 2 écharpes ? </a:t>
            </a: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→ Car il y a 2 couleurs différentes pour les </a:t>
            </a:r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écharpes. Il faudra aussi les colorier avec les couleurs possibles.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fr-FR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D9F8C2-5183-6591-772C-D5544D6864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470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547A0-450C-56F3-CC0A-CAFD311DE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0F423B2-A5C1-C451-D33B-EFB7B97682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AA3ECC8E-8F14-93E3-3E5C-53211D98B6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page 29.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C889C1-A324-FCB6-3C0F-2C93C34BAA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356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FC018A-C5D6-830B-C8C7-6B2553D96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FD6FD11-3BB3-50A0-B1F4-4A01D66729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40DE93BF-F327-EE77-4F19-756CF835DD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Vous allez compléter le tableau en coloriant tous les assortiments avec les bonnes couleurs. Attention, tous les assortiments doivent être différents.</a:t>
            </a:r>
          </a:p>
          <a:p>
            <a:r>
              <a:rPr lang="fr-FR" i="1" dirty="0">
                <a:latin typeface="Calibri" panose="020F0502020204030204" pitchFamily="34" charset="0"/>
              </a:rPr>
              <a:t>Puis vous répondrez à la question : combien y en a-t-il ?</a:t>
            </a:r>
          </a:p>
          <a:p>
            <a:r>
              <a:rPr lang="fr-FR" i="0" dirty="0">
                <a:latin typeface="Calibri" panose="020F0502020204030204" pitchFamily="34" charset="0"/>
              </a:rPr>
              <a:t>Faire remarquer qu’il y a 2 lignes de 3 cases. On pourrait donc savoir combien il y a d’assortiments différents avant de colorier : 2 × 3 = 6.</a:t>
            </a:r>
          </a:p>
          <a:p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FB18F70-410B-A652-2F4D-C2D7525D85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880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2980B4-4605-EA10-3EFA-B73F1D500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31E2083-64EB-8C80-5DD6-4EFA8DC094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485E932D-6674-8AFA-3BD7-F93DB8E712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Ici, le tableau n’est pas </a:t>
            </a:r>
            <a:r>
              <a:rPr lang="fr-FR" dirty="0" err="1">
                <a:latin typeface="Calibri" panose="020F0502020204030204" pitchFamily="34" charset="0"/>
              </a:rPr>
              <a:t>pré-rempli</a:t>
            </a:r>
            <a:r>
              <a:rPr lang="fr-FR" dirty="0">
                <a:latin typeface="Calibri" panose="020F0502020204030204" pitchFamily="34" charset="0"/>
              </a:rPr>
              <a:t>. </a:t>
            </a:r>
          </a:p>
          <a:p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BC9409A-FA62-55B3-77FE-68D3B30527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778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L’exercice ne propose plus de tableau mais les élèves peuvent en tracer un sur leur ardoise ou se servir des remarques précédentes : il y aura 3 lignes de 5 cases.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Cela </a:t>
            </a:r>
            <a:r>
              <a:rPr lang="fr-FR" b="0" i="0">
                <a:latin typeface="Calibri" panose="020F0502020204030204" pitchFamily="34" charset="0"/>
              </a:rPr>
              <a:t>représente donc 3 </a:t>
            </a:r>
            <a:r>
              <a:rPr lang="fr-FR" b="0" i="0" dirty="0">
                <a:latin typeface="Calibri" panose="020F0502020204030204" pitchFamily="34" charset="0"/>
              </a:rPr>
              <a:t>× </a:t>
            </a:r>
            <a:r>
              <a:rPr lang="fr-FR" b="0" i="0">
                <a:latin typeface="Calibri" panose="020F0502020204030204" pitchFamily="34" charset="0"/>
              </a:rPr>
              <a:t>5 (=15) tenues </a:t>
            </a:r>
            <a:r>
              <a:rPr lang="fr-FR" b="0" i="0" dirty="0">
                <a:latin typeface="Calibri" panose="020F0502020204030204" pitchFamily="34" charset="0"/>
              </a:rPr>
              <a:t>de sport différentes.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A7AB0DF-90C7-4048-BFEF-4E20FAB6DE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3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096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9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89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E2EB296A-F435-45C1-063D-6AEB087AA1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512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2795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8278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1244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56" r:id="rId5"/>
    <p:sldLayoutId id="2147483757" r:id="rId6"/>
    <p:sldLayoutId id="2147483758" r:id="rId7"/>
    <p:sldLayoutId id="2147483759" r:id="rId8"/>
    <p:sldLayoutId id="2147483769" r:id="rId9"/>
    <p:sldLayoutId id="2147483770" r:id="rId10"/>
    <p:sldLayoutId id="2147483771" r:id="rId11"/>
    <p:sldLayoutId id="21474837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040905"/>
            <a:ext cx="7772400" cy="77619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27. Problèmes atypiques : </a:t>
            </a:r>
            <a:br>
              <a:rPr lang="fr-FR" dirty="0"/>
            </a:br>
            <a:r>
              <a:rPr lang="fr-FR" dirty="0"/>
              <a:t>apprendre à chercher</a:t>
            </a:r>
          </a:p>
        </p:txBody>
      </p:sp>
    </p:spTree>
    <p:extLst>
      <p:ext uri="{BB962C8B-B14F-4D97-AF65-F5344CB8AC3E}">
        <p14:creationId xmlns:p14="http://schemas.microsoft.com/office/powerpoint/2010/main" val="274521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88C73C5-E401-3811-A54E-8C968EDE6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6D1A791-0F3B-0B85-E2D5-F6A1B1EB5BA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99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F84B90C-616D-FA8D-E0EE-6B136CD25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8FE19F3-F68E-64C0-1B31-85A41CA46A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16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671137-6A55-53F8-5E76-A98000BCA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7E11AA0-9379-C62F-68D9-1426F5F9D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44E9206-B3BD-1306-BB81-2678C0328A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317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0C22B9-5542-F13A-AB5A-233590205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153E88B-68F4-7AAB-6375-87A153621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D301862-A332-1E91-9D71-D66BCE3A5BB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782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8CD6E-7307-2DAB-6062-560B4A802F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EB04C04-F62F-0764-18A6-12C795F46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4D352DA-98F2-467B-E8D6-723BAC0FE2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550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02047-0A98-1897-E027-5D6BF3BF9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3FCA04C-55E4-3B90-52E5-550BEE9DA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106E5C3-57B7-5C85-2105-A9236860DC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16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7DB00-930B-0FAA-221D-8E0F774D9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4212782-97F3-5814-AE27-CEAFD791E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78D52B0-7F05-C6F0-446C-F31DE7AE98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79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F13C130-0623-6435-BC4A-C80B6A9C6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DFAAF2D-442F-B6A4-3B3C-41B1D2A6B83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806A69-77D7-43D2-A883-737CF89944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430</Words>
  <Application>Microsoft Office PowerPoint</Application>
  <PresentationFormat>Affichage à l'écran (4:3)</PresentationFormat>
  <Paragraphs>39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9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27. Problèmes atypiques :  apprendre à chercher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2025-12-16T18:06:03Z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