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</p:sldMasterIdLst>
  <p:notesMasterIdLst>
    <p:notesMasterId r:id="rId52"/>
  </p:notesMasterIdLst>
  <p:sldIdLst>
    <p:sldId id="492" r:id="rId13"/>
    <p:sldId id="369" r:id="rId14"/>
    <p:sldId id="504" r:id="rId15"/>
    <p:sldId id="451" r:id="rId16"/>
    <p:sldId id="509" r:id="rId17"/>
    <p:sldId id="511" r:id="rId18"/>
    <p:sldId id="510" r:id="rId19"/>
    <p:sldId id="512" r:id="rId20"/>
    <p:sldId id="507" r:id="rId21"/>
    <p:sldId id="513" r:id="rId22"/>
    <p:sldId id="514" r:id="rId23"/>
    <p:sldId id="349" r:id="rId24"/>
    <p:sldId id="515" r:id="rId25"/>
    <p:sldId id="516" r:id="rId26"/>
    <p:sldId id="518" r:id="rId27"/>
    <p:sldId id="519" r:id="rId28"/>
    <p:sldId id="520" r:id="rId29"/>
    <p:sldId id="517" r:id="rId30"/>
    <p:sldId id="521" r:id="rId31"/>
    <p:sldId id="523" r:id="rId32"/>
    <p:sldId id="522" r:id="rId33"/>
    <p:sldId id="524" r:id="rId34"/>
    <p:sldId id="525" r:id="rId35"/>
    <p:sldId id="526" r:id="rId36"/>
    <p:sldId id="527" r:id="rId37"/>
    <p:sldId id="528" r:id="rId38"/>
    <p:sldId id="529" r:id="rId39"/>
    <p:sldId id="530" r:id="rId40"/>
    <p:sldId id="531" r:id="rId41"/>
    <p:sldId id="532" r:id="rId42"/>
    <p:sldId id="533" r:id="rId43"/>
    <p:sldId id="534" r:id="rId44"/>
    <p:sldId id="535" r:id="rId45"/>
    <p:sldId id="536" r:id="rId46"/>
    <p:sldId id="537" r:id="rId47"/>
    <p:sldId id="538" r:id="rId48"/>
    <p:sldId id="539" r:id="rId49"/>
    <p:sldId id="488" r:id="rId50"/>
    <p:sldId id="540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51BF5A0C-B0EB-839A-131C-955373972CF5}" name="LE BOT SANDRA" initials="SL" userId="S::SLEBOT@editions-hatier.fr::5fe4e071-d3f4-40df-970f-ee8fcf898346" providerId="AD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9933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C93E3A-5EA0-4F97-9FE6-CCEF42EB122A}" v="9" dt="2025-12-10T14:49:18.5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75281" autoAdjust="0"/>
  </p:normalViewPr>
  <p:slideViewPr>
    <p:cSldViewPr snapToGrid="0">
      <p:cViewPr>
        <p:scale>
          <a:sx n="100" d="100"/>
          <a:sy n="100" d="100"/>
        </p:scale>
        <p:origin x="876" y="-29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commentAuthors" Target="commentAuthors.xml"/><Relationship Id="rId58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39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Aujourd’hui, nous allons découvrir un nouveau type de problèmes.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 – 11 = 5..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Faire rappeler la question et demander à un élève de proposer une phrase-réponse.</a:t>
            </a:r>
          </a:p>
          <a:p>
            <a:endParaRPr lang="fr-FR" i="0" dirty="0">
              <a:latin typeface="Calibri" panose="020F0502020204030204" pitchFamily="34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2548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Rose a 5 billes de plus que Yanis.</a:t>
            </a:r>
            <a:endParaRPr lang="fr-FR" i="0" dirty="0">
              <a:latin typeface="Calibri" panose="020F0502020204030204" pitchFamily="34" charset="0"/>
            </a:endParaRPr>
          </a:p>
          <a:p>
            <a:endParaRPr lang="fr-FR" i="0" dirty="0">
              <a:latin typeface="Calibri" panose="020F0502020204030204" pitchFamily="34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019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ce problème, o</a:t>
            </a:r>
            <a:r>
              <a:rPr lang="fr-FR" b="0" i="1" dirty="0">
                <a:latin typeface="Calibri" panose="020F0502020204030204" pitchFamily="34" charset="0"/>
              </a:rPr>
              <a:t>n a comparé 2 quantités et on a cherché l’écart entre les deux.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Cela nous a conduit à une soustraction : on cherche l’écart, donc la différence.</a:t>
            </a:r>
          </a:p>
          <a:p>
            <a:r>
              <a:rPr lang="fr-FR" i="1" dirty="0">
                <a:latin typeface="Calibri" panose="020F0502020204030204" pitchFamily="34" charset="0"/>
              </a:rPr>
              <a:t>Comment aurait-on pu formuler autrement la même question ?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</a:t>
            </a:r>
            <a:r>
              <a:rPr lang="fr-FR" i="1" dirty="0">
                <a:latin typeface="Calibri" panose="020F0502020204030204" pitchFamily="34" charset="0"/>
              </a:rPr>
              <a:t>On aurait pu dire : « Combien Yanis a-t-il de billes de moins que Rose ? »</a:t>
            </a:r>
          </a:p>
          <a:p>
            <a:endParaRPr lang="fr-FR" i="0" dirty="0">
              <a:latin typeface="Calibri" panose="020F0502020204030204" pitchFamily="34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7174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Maintenant, nous allons résoudre deux autres problèmes de comparaison.</a:t>
            </a:r>
          </a:p>
          <a:p>
            <a:r>
              <a:rPr lang="fr-FR" i="0" dirty="0">
                <a:latin typeface="Calibri" panose="020F0502020204030204" pitchFamily="34" charset="0"/>
              </a:rPr>
              <a:t>Demander à un élève de lire le problème et s’assurer que les élèves l’ont compris en le faisant reformuler.</a:t>
            </a:r>
          </a:p>
          <a:p>
            <a:r>
              <a:rPr lang="fr-FR" i="1" dirty="0">
                <a:latin typeface="Calibri" panose="020F0502020204030204" pitchFamily="34" charset="0"/>
              </a:rPr>
              <a:t>Qui a le plus de billes ? Zoé ou Rose ?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→ Rose.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Pourquoi ?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→ Elle a 18 billes de plus que Zoé.</a:t>
            </a:r>
            <a:endParaRPr lang="fr-FR" i="1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Cette fois, on connait l’écart entre les deux quantités et on cherche une des quantités à comparer.</a:t>
            </a:r>
          </a:p>
          <a:p>
            <a:r>
              <a:rPr lang="fr-FR" i="1" dirty="0">
                <a:latin typeface="Calibri" panose="020F0502020204030204" pitchFamily="34" charset="0"/>
              </a:rPr>
              <a:t>Tracez sur vos ardoise le schéma en barres qui correspond au problème. </a:t>
            </a:r>
          </a:p>
          <a:p>
            <a:r>
              <a:rPr lang="fr-FR" i="0" dirty="0">
                <a:latin typeface="Calibri" panose="020F0502020204030204" pitchFamily="34" charset="0"/>
              </a:rPr>
              <a:t>Laisser quelques instants aux élèves pour tracer le schéma en barres puis reprendre en collectif :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57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On a vu tout à l’heure que le schéma en barres qui correspondait à une comparaison de 2 quantités était celui-ci.</a:t>
            </a:r>
          </a:p>
          <a:p>
            <a:r>
              <a:rPr lang="fr-FR" i="1" dirty="0">
                <a:latin typeface="Calibri" panose="020F0502020204030204" pitchFamily="34" charset="0"/>
              </a:rPr>
              <a:t>Rose a le plus de billes donc on va placer le nombre de billes de Rose dans la plus grande barre.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4138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Combien de billes Rose a-t-elle ?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On ne le sait pas car c’est ce que l’on cherche.</a:t>
            </a:r>
          </a:p>
          <a:p>
            <a:r>
              <a:rPr lang="fr-FR" i="1" dirty="0">
                <a:latin typeface="Calibri" panose="020F0502020204030204" pitchFamily="34" charset="0"/>
              </a:rPr>
              <a:t>Que place-t-on dans la plus grande barre ?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→ Un point d’interrogation.</a:t>
            </a:r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099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place-t-on dans la barre de Zoé ?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→ 65.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83207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place-t-on dans la barre représentant l’écart ?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18.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26269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Voici le schéma en barres qui représente notre problème.</a:t>
            </a:r>
          </a:p>
          <a:p>
            <a:r>
              <a:rPr lang="fr-FR" i="1" dirty="0">
                <a:latin typeface="Calibri" panose="020F0502020204030204" pitchFamily="34" charset="0"/>
              </a:rPr>
              <a:t>Écrivez sur votre ardoise le calcul qu’il faut faire pour trouver le nombre de billes de Rose puis calculez-le.</a:t>
            </a:r>
          </a:p>
          <a:p>
            <a:r>
              <a:rPr lang="fr-FR" i="0" dirty="0">
                <a:latin typeface="Calibri" panose="020F0502020204030204" pitchFamily="34" charset="0"/>
              </a:rPr>
              <a:t>Laisser quelques instants puis interroger un élève.</a:t>
            </a: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10022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Il faut faire une addition : 65 + 18.</a:t>
            </a:r>
          </a:p>
          <a:p>
            <a:r>
              <a:rPr lang="fr-FR" i="0" u="none" dirty="0">
                <a:latin typeface="Calibri" panose="020F0502020204030204" pitchFamily="34" charset="0"/>
              </a:rPr>
              <a:t>Demander aux élèves de calculer le résultat. Interroger un élève pour qu’il donne la réponse et explique sa procédure.</a:t>
            </a: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0152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Demander à un élève de lire la phrase. 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 nous indique cette phrase ? → Elle nous indique que Malo a plus de billes que Zoé.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C’est une information qui permet de </a:t>
            </a:r>
            <a:r>
              <a:rPr lang="fr-FR" b="1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comparer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le nombre de billes des deux enfants.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Qui a le plus de billes ? → Malo.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en a-t-il de plus ? → 3. Ce nombre 3 est l’</a:t>
            </a:r>
            <a:r>
              <a:rPr lang="fr-FR" b="1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écart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entre les deux quantités de billes.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Demander aux élèves de reformuler cette phrase de comparaison en utilisant l’expression « de moins que ».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943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65 + 18 = 83.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Faire rappeler la question et demander à un élève de proposer une phrase-réponse.</a:t>
            </a:r>
            <a:endParaRPr lang="fr-FR" i="0" dirty="0">
              <a:latin typeface="Calibri" panose="020F0502020204030204" pitchFamily="34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22345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Rose a 83 billes.</a:t>
            </a:r>
          </a:p>
          <a:p>
            <a:endParaRPr lang="fr-FR" i="0" dirty="0">
              <a:latin typeface="Calibri" panose="020F0502020204030204" pitchFamily="34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6825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Voici un troisième problème.</a:t>
            </a:r>
          </a:p>
          <a:p>
            <a:r>
              <a:rPr lang="fr-FR" i="0" dirty="0">
                <a:latin typeface="Calibri" panose="020F0502020204030204" pitchFamily="34" charset="0"/>
              </a:rPr>
              <a:t>Demander à un élève de lire le problème et s’assurer que les élèves l’ont compris en le faisant reformuler.</a:t>
            </a:r>
          </a:p>
          <a:p>
            <a:r>
              <a:rPr lang="fr-FR" i="1" dirty="0">
                <a:latin typeface="Calibri" panose="020F0502020204030204" pitchFamily="34" charset="0"/>
              </a:rPr>
              <a:t>Qui a le plus de billes ? Malo ou Yanis ?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→ Malo.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Pourquoi ?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→ Malo a 18 billes de plus que Yanis.</a:t>
            </a:r>
            <a:endParaRPr lang="fr-FR" i="1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Faire remarquer que la formulation de la comparaison est différente du problème précédent. </a:t>
            </a:r>
            <a:endParaRPr lang="fr-FR" i="0" dirty="0">
              <a:latin typeface="Calibri" panose="020F0502020204030204" pitchFamily="34" charset="0"/>
            </a:endParaRPr>
          </a:p>
          <a:p>
            <a:r>
              <a:rPr lang="fr-FR" i="1" dirty="0">
                <a:latin typeface="Calibri" panose="020F0502020204030204" pitchFamily="34" charset="0"/>
              </a:rPr>
              <a:t>Tracez sur vos ardoise le schéma en barres qui correspond au problème. </a:t>
            </a:r>
          </a:p>
          <a:p>
            <a:r>
              <a:rPr lang="fr-FR" i="0" dirty="0">
                <a:latin typeface="Calibri" panose="020F0502020204030204" pitchFamily="34" charset="0"/>
              </a:rPr>
              <a:t>Laisser quelques instants aux élèves pour tracer le schéma en barres puis reprendre en collectif :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32107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On a vu tout à l’heure que le schéma en barres qui correspondait à une comparaison de deux quantités était celui-ci.</a:t>
            </a:r>
          </a:p>
          <a:p>
            <a:r>
              <a:rPr lang="fr-FR" i="1" dirty="0">
                <a:latin typeface="Calibri" panose="020F0502020204030204" pitchFamily="34" charset="0"/>
              </a:rPr>
              <a:t>Malo a le plus de billes donc on va placer le nombre de billes de Malo dans la plus grande barre.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69742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Combien de billes Malo a-t-il ?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65.</a:t>
            </a:r>
          </a:p>
          <a:p>
            <a:r>
              <a:rPr lang="fr-FR" i="1" dirty="0">
                <a:latin typeface="Calibri" panose="020F0502020204030204" pitchFamily="34" charset="0"/>
              </a:rPr>
              <a:t>On doit donc placer 65 dans la plus grande barre.</a:t>
            </a: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761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place-t-on dans la barre de Yanis ?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→ On met un point d’interrogation puisque c’est ce que l’on cherche.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91394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place-t-on dans la barre représentant l’écart ?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18.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03160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Voici le schéma en barres qui représente notre problème.</a:t>
            </a:r>
          </a:p>
          <a:p>
            <a:r>
              <a:rPr lang="fr-FR" i="1" dirty="0">
                <a:latin typeface="Calibri" panose="020F0502020204030204" pitchFamily="34" charset="0"/>
              </a:rPr>
              <a:t>Écrivez sur votre ardoise le calcul qu’il faut faire pour trouver le nombre de billes de Yanis puis calculez-le.</a:t>
            </a:r>
          </a:p>
          <a:p>
            <a:r>
              <a:rPr lang="fr-FR" i="0" dirty="0">
                <a:latin typeface="Calibri" panose="020F0502020204030204" pitchFamily="34" charset="0"/>
              </a:rPr>
              <a:t>Laisser quelques instants puis interroger un élève.</a:t>
            </a: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4702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Il faut faire une soustraction puisqu’on cherche la valeur d’une des petites barres 65 – 18.</a:t>
            </a:r>
          </a:p>
          <a:p>
            <a:r>
              <a:rPr lang="fr-FR" i="0" u="none" dirty="0">
                <a:latin typeface="Calibri" panose="020F0502020204030204" pitchFamily="34" charset="0"/>
              </a:rPr>
              <a:t>Demander aux élèves de calculer le résultat. Interroger un élève pour qu’il donne la réponse et explique sa procédure.</a:t>
            </a: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3936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65 – 18 = 47.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Faire rappeler la question et demander à un élève de proposer une phrase-réponse.</a:t>
            </a:r>
            <a:endParaRPr lang="fr-FR" i="0" dirty="0">
              <a:latin typeface="Calibri" panose="020F0502020204030204" pitchFamily="34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1881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Arial"/>
              </a:rPr>
              <a:t>Zoé a 3 billes </a:t>
            </a:r>
            <a:r>
              <a:rPr lang="fr-FR" i="1" dirty="0">
                <a:solidFill>
                  <a:srgbClr val="FF0000"/>
                </a:solidFill>
                <a:latin typeface="Calibri" panose="020F0502020204030204" pitchFamily="34" charset="0"/>
                <a:cs typeface="Arial"/>
              </a:rPr>
              <a:t>de moins que </a:t>
            </a:r>
            <a:r>
              <a:rPr lang="fr-FR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Arial"/>
              </a:rPr>
              <a:t>Malo</a:t>
            </a:r>
            <a:endParaRPr lang="fr-FR" b="0" i="1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fr-FR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 Malo a plus de billes que Zoé, cela signifie que Zoé a moins de billes que Malo.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0113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Yanis a 47 billes.</a:t>
            </a:r>
          </a:p>
          <a:p>
            <a:endParaRPr lang="fr-FR" i="0" dirty="0">
              <a:latin typeface="Calibri" panose="020F0502020204030204" pitchFamily="34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2293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le schéma en barres qui convient pour tous les problèmes avec deux quantités que l’on compare.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La</a:t>
            </a:r>
            <a:r>
              <a:rPr lang="fr-FR" b="0" i="1" baseline="0" dirty="0">
                <a:latin typeface="Calibri" panose="020F0502020204030204" pitchFamily="34" charset="0"/>
              </a:rPr>
              <a:t> grande quantité </a:t>
            </a:r>
            <a:r>
              <a:rPr lang="fr-FR" b="0" i="1" dirty="0">
                <a:latin typeface="Calibri" panose="020F0502020204030204" pitchFamily="34" charset="0"/>
              </a:rPr>
              <a:t>se place dans la grande barre, la petite quantité dans une des deux petites barres et l’écart dans l’autre petite barre.</a:t>
            </a:r>
            <a:endParaRPr lang="fr-FR" i="1" strike="noStrike" dirty="0">
              <a:latin typeface="Calibri" panose="020F050202020403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</a:t>
            </a:r>
            <a:r>
              <a:rPr lang="fr-FR" b="0" i="1" dirty="0">
                <a:latin typeface="Calibri" panose="020F0502020204030204" pitchFamily="34" charset="0"/>
              </a:rPr>
              <a:t>’important, c’est donc de bien repérer la plus grande quantité parmi les deux qui sont comparées.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dirty="0">
                <a:latin typeface="Calibri" panose="020F0502020204030204" pitchFamily="34" charset="0"/>
              </a:rPr>
              <a:t>Il faut être très attentif à la façon dont la phrase est formulée.</a:t>
            </a:r>
          </a:p>
          <a:p>
            <a:endParaRPr lang="fr-FR" b="0" i="1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60485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Relire les deux deux problèmes et souligner les différences.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ces deux problèmes, il y a à chaque fois deux quantités que l’on compare</a:t>
            </a:r>
            <a:r>
              <a:rPr lang="fr-FR" b="0" i="1" baseline="0" dirty="0">
                <a:latin typeface="Calibri" panose="020F0502020204030204" pitchFamily="34" charset="0"/>
              </a:rPr>
              <a:t> mais ce que l’on cherche est différent.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cherche la plus grande quantité. On doit donc mettre le point d’interrogation dans la grande barre.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deuxième problème, on cherche la plus petite quantité. On doit donc mettre le point d’interrogation dans une des petites barres. </a:t>
            </a:r>
            <a:endParaRPr lang="fr-FR" b="0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71801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a fait une addition car on cherche la plus grande quantité.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deuxième problème, on a fait une soustraction car on cherche la plus petite quantité.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>
                <a:latin typeface="Calibri" panose="020F0502020204030204" pitchFamily="34" charset="0"/>
              </a:rPr>
              <a:t>Attirer l’attention sur les mots inducteurs trompeurs : </a:t>
            </a:r>
            <a:r>
              <a:rPr lang="fr-FR" b="0" i="1" baseline="0" dirty="0">
                <a:latin typeface="Calibri" panose="020F0502020204030204" pitchFamily="34" charset="0"/>
              </a:rPr>
              <a:t>ce n’est pas parce qu’on voit l’expression « de plus que » qu’il faut faire une addition. Il faut toujours bien réfléchir au sens de la phrase.</a:t>
            </a:r>
          </a:p>
          <a:p>
            <a:r>
              <a:rPr lang="fr-FR" baseline="0" dirty="0">
                <a:latin typeface="Calibri" panose="020F0502020204030204" pitchFamily="34" charset="0"/>
              </a:rPr>
              <a:t>C’est la même chose avec l’expression « de moins que »</a:t>
            </a:r>
          </a:p>
          <a:p>
            <a:r>
              <a:rPr lang="fr-FR" baseline="0" dirty="0">
                <a:latin typeface="Calibri" panose="020F0502020204030204" pitchFamily="34" charset="0"/>
              </a:rPr>
              <a:t>Insister sur l</a:t>
            </a:r>
            <a:r>
              <a:rPr lang="fr-FR" dirty="0">
                <a:latin typeface="Calibri" panose="020F0502020204030204" pitchFamily="34" charset="0"/>
              </a:rPr>
              <a:t>’importance de repérer </a:t>
            </a:r>
            <a:r>
              <a:rPr lang="fr-FR" baseline="0" dirty="0">
                <a:latin typeface="Calibri" panose="020F0502020204030204" pitchFamily="34" charset="0"/>
              </a:rPr>
              <a:t>la plus grande quantité comparée : c’est celle qui figurera dans la grande barre du schéma en barres</a:t>
            </a:r>
            <a:r>
              <a:rPr lang="fr-FR" dirty="0">
                <a:latin typeface="Calibri" panose="020F0502020204030204" pitchFamily="34" charset="0"/>
              </a:rPr>
              <a:t>.</a:t>
            </a:r>
          </a:p>
          <a:p>
            <a:r>
              <a:rPr lang="fr-FR" dirty="0">
                <a:latin typeface="Calibri" panose="020F0502020204030204" pitchFamily="34" charset="0"/>
              </a:rPr>
              <a:t>Avec un schéma en barres correct, produire la bonne opération ne pose pas de difficulté.</a:t>
            </a:r>
            <a:endParaRPr lang="fr-FR" b="0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70424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</a:t>
            </a:r>
            <a:r>
              <a:rPr lang="fr-FR" i="1">
                <a:latin typeface="Calibri" panose="020F0502020204030204" pitchFamily="34" charset="0"/>
              </a:rPr>
              <a:t>en page 27.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Un schéma en barres vierge est tracé en pointillés pour aider les élèves dans le tracé. Demander aux élèves d’identifier en premier la plus grande quantité (</a:t>
            </a:r>
            <a:r>
              <a:rPr lang="fr-FR" i="1" dirty="0">
                <a:latin typeface="Calibri" panose="020F0502020204030204" pitchFamily="34" charset="0"/>
              </a:rPr>
              <a:t>qui a nagé le plus de mètres ?</a:t>
            </a:r>
            <a:r>
              <a:rPr lang="fr-FR" i="0" dirty="0">
                <a:latin typeface="Calibri" panose="020F0502020204030204" pitchFamily="34" charset="0"/>
              </a:rPr>
              <a:t>).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Attention aux mots inducteurs trompeurs.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Inciter les élèves à faire deux schémas en barres et donc deux calculs distincts. Ici, le problème se traite comme un problème à deux étapes.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Étape 1 : Recherche du nombre de cartes de Yanis.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Étape 2 :  Recherche du nombre de cartes de Malo.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49618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3951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Demander à un élève de lire le problème aux élèves et s’assurer qu’il est compris en questionnant les élèves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Que cherchons-nous dans ce problème ? 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L’écart de billes entre les deux enfants. </a:t>
            </a:r>
          </a:p>
          <a:p>
            <a:pPr marL="0" indent="0">
              <a:buFontTx/>
              <a:buNone/>
            </a:pPr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Prenez vos ardoises et essayez de représenter ce problème par un schéma en barres.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Laisser un temps, puis reprendre en collectif : </a:t>
            </a:r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qu’avez-vous représenté en premier ? 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11 billes de Yanis.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3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→ Voici les 11 billes de Yanis. Qu’avez-vous représenté ensuite ?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Les 16 billes de Rose. 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Où doit-on placer la barre du 16 : à côté ou en dessous de la barre du 11 ?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dessous, car on cherche à comparer deux nombres ; c’est comme quand on compare des longueurs de réglettes (en les alignant sur le bord gauche).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La barre du 16 doit-elle être plus longue ou plus courte que celle déjà représentée ? 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Plus longue, puisque 16 est plus grand que 11.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1640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Voici les 16 billes de Rose.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Rappeler la question posée : </a:t>
            </a:r>
            <a:r>
              <a:rPr lang="fr-FR" i="1" dirty="0">
                <a:latin typeface="Calibri" panose="020F0502020204030204" pitchFamily="34" charset="0"/>
              </a:rPr>
              <a:t>combien de billes Rose a-t-elle de plus que Yanis ? </a:t>
            </a:r>
          </a:p>
          <a:p>
            <a:r>
              <a:rPr lang="fr-FR" i="1" dirty="0">
                <a:latin typeface="Calibri" panose="020F0502020204030204" pitchFamily="34" charset="0"/>
              </a:rPr>
              <a:t>Dans ce schéma, où doit-on mettre la barre indiquant le nombre de billes que Rose a de plus que Yanis ? </a:t>
            </a:r>
          </a:p>
          <a:p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Bout à bout avec celle qui contient 11 pour atteindre la longueur totale de la barre 16. Cette barre représente l’écart entre les deux quantités de billes : 11 et 16.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553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→ Voici la barre représentant l’écart que l’on cherche. On met un point d’interrogation pour indiquer que c’est ce que l’on cherche.</a:t>
            </a:r>
          </a:p>
          <a:p>
            <a:endParaRPr lang="fr-FR" i="1" dirty="0">
              <a:latin typeface="Calibri" panose="020F0502020204030204" pitchFamily="34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378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Voici le schéma en barres qui représente notre problème.</a:t>
            </a:r>
          </a:p>
          <a:p>
            <a:r>
              <a:rPr lang="fr-FR" i="1" dirty="0">
                <a:latin typeface="Calibri" panose="020F0502020204030204" pitchFamily="34" charset="0"/>
              </a:rPr>
              <a:t>Écrivez sur votre ardoise le calcul qu’il faut faire pour trouver l’écart puis calculez-le.</a:t>
            </a:r>
          </a:p>
          <a:p>
            <a:r>
              <a:rPr lang="fr-FR" i="0" dirty="0">
                <a:latin typeface="Calibri" panose="020F0502020204030204" pitchFamily="34" charset="0"/>
              </a:rPr>
              <a:t>Laisser quelques instants puis interroger un élève.</a:t>
            </a:r>
          </a:p>
          <a:p>
            <a:endParaRPr lang="fr-FR" i="1" dirty="0">
              <a:latin typeface="Calibri" panose="020F0502020204030204" pitchFamily="34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9521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 – 11.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C’est une soustraction : on cherche l’écart qu’il y a entre les deux barres ; c’est donc la différence entre le plus grand nombre (16) et le plus petit nombre (11).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Quel résultat avez-vous trouvé ?</a:t>
            </a:r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1159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57404682-7381-4603-9091-BA0787836EA2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354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76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37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78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66494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4935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052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0152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  <p:sldLayoutId id="2147483774" r:id="rId5"/>
    <p:sldLayoutId id="2147483775" r:id="rId6"/>
    <p:sldLayoutId id="2147483776" r:id="rId7"/>
    <p:sldLayoutId id="214748377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69" r:id="rId5"/>
    <p:sldLayoutId id="2147483770" r:id="rId6"/>
    <p:sldLayoutId id="2147483771" r:id="rId7"/>
    <p:sldLayoutId id="214748377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25. Modéliser en barres : comparaison</a:t>
            </a:r>
          </a:p>
        </p:txBody>
      </p:sp>
    </p:spTree>
    <p:extLst>
      <p:ext uri="{BB962C8B-B14F-4D97-AF65-F5344CB8AC3E}">
        <p14:creationId xmlns:p14="http://schemas.microsoft.com/office/powerpoint/2010/main" val="1447897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7BB9EEC-A1CA-B904-A633-9CDAC5B87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54635C5-3FDC-DA4A-DFFA-E2C28413D0B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61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B1D1002-56B5-A6C1-0E22-A7EF9F210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33E0299-EE81-4E4B-6060-B2B1D6D3CCB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212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84520DA-AE19-7351-B4A1-EA086DA2F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637FB0C-3C37-1EF4-3934-859A5FE7838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60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DA0A8A54-8E46-37E9-7806-80BF76F8E99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14B82B84-4CA4-FE33-77DD-ECBEB530F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350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A6DC9CB-2BC1-64EF-1086-904DDCC55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9F3C90E-1E6A-27CC-4AB5-3185C82A25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56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8D083CC3-232B-62A9-61B5-7E6D21BB2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C4285B4-FA52-0CC6-2D9B-56AD829B39C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766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BD8D07E-3DF9-F4B9-88CE-CD724F37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3882F13-53E7-AC99-05A6-7D7F85FF4B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025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F329EC6-D369-A123-01AD-7EFC7E038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1B69852-FB43-AD7F-0448-EBB2EF0237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61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62FC1DB-8186-FD84-48FA-A89E02A3F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D5366ED-03DC-2BED-F0AC-8FB8C493BC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686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950F54C-9216-029B-B255-414DA7B12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D24154-DC3B-C307-08F6-31C9963AF23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09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5D03789-BA94-F875-AF1C-AC7EA1A1A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CC7CC67-D367-5E2E-AEB0-CFBD2938E52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08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9B8A440-292D-0559-9462-60990E42E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4E684FE-88B8-37AF-AC10-FFC0804ACE8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435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CD22F15-502A-B730-79F7-116909BCB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3D00A8B-FC89-0369-B2CD-DD7EDE62AC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774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8DF655D2-4425-1F1B-E796-36772DDBBE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633FC8E6-6C72-E9A1-A23F-D82D61A3C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888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4BCC301-96EE-4527-1211-4B495B1A9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2632D15-E5B7-9B77-9D4B-A2AF8AB81E1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79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39BED911-BF50-4FA3-BF12-6FF31A630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92376A9-A8B8-DE0E-F8CD-13901D5053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1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E315AEF-D96B-7D23-7669-27FE2ACF6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4E577E7-856D-F8F4-6055-4D60B0A94E1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88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3892CD8-5BE3-2648-1FBE-C260B7C64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BA76E13-07ED-3ABE-3BAC-9BE38DEF610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5735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83861FA-1628-ABE4-0910-916CE03D7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21C6923-A265-FEA9-8D5C-97ABDF2F3F6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361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B652370-AC6A-DAE5-07ED-3CDFBEA97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6119D69-B290-D087-EEB9-975B8C86428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436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DE7270A-F483-B40E-18E3-C6018526B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051867A-3F70-9130-9309-DAF5737D37B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979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9EB8E8C-A309-BB18-0AAD-12E61362B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5718A0D-0A3F-8B88-8F0B-DE2934EA70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748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4C1572F-B31E-E4A9-343B-C3E610F6C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EBD1D90-7215-DDDB-1F08-3FD985E4280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55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CAA55BF2-E662-FF3F-DB60-FF75950B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7CB9AA4-06F4-EA66-810D-21C51AD86F7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7694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D20B8F47-C98D-F806-6590-51EAAD85E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8D82204-1B6D-17AF-C401-63E8CCC21A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4859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8312B50-5CF6-735B-ACFA-58BBD5B60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A774453-4117-D8AD-643E-CFEB669CA5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138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28955F5-F29D-5C02-E566-5BE83949B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12C4E11-A86F-1040-307F-CC31E10BF5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767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3E3F65C-7A0C-2BEF-8298-05F5B02B1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C990380-6F3B-9455-D4F8-46FF9520229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146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7126EB7-A62F-96A9-B2EE-28A08CC95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968E99A-5B0C-31DA-05FB-3CEA3DB155E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430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CDF8C44-65E2-B5E3-9091-3147E13BB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C344045-F3F5-AA54-E3DB-EDCDCE40F4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0398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0D43643-A24E-A2E7-7D78-39F402227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88FB536-3377-350E-FB3B-BAFE138848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332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0C861B0-53CE-3754-8EBA-5896847C2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D902EC-A853-CC6B-CC98-C5152501EA8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5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A4507B3B-8925-19B1-6A97-88AA2BCDF38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81C90667-4D54-1673-DEDC-7E8A7F0D5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828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62971E0-E227-E357-BFBD-0AE548BC3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88C7D6A-3FD6-41FF-3EA5-EEA040FE30A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05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D184BB0-3435-70D6-F98B-AE06EB138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FCBFF4-BE0B-ABF8-E0DF-CDF9A794F13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673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4D096EA-EBCA-CEE8-9B45-B4650252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B0B6D50-5199-71B2-F681-BAAC84DCA1C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39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F46F4E1-BB31-2988-99B8-C2B68C465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7A75F9E-3A3B-E005-5A26-1714E15ECC8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874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7FBDB69-848E-7216-AF9A-9A25B16E4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4C3E59B-9713-FDC2-5CF4-C1327C733A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85382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Props1.xml><?xml version="1.0" encoding="utf-8"?>
<ds:datastoreItem xmlns:ds="http://schemas.openxmlformats.org/officeDocument/2006/customXml" ds:itemID="{9E9D4085-777E-4454-8547-AEC60E800F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1584</Words>
  <Application>Microsoft Office PowerPoint</Application>
  <PresentationFormat>Affichage à l'écran (4:3)</PresentationFormat>
  <Paragraphs>189</Paragraphs>
  <Slides>39</Slides>
  <Notes>39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39</vt:i4>
      </vt:variant>
    </vt:vector>
  </HeadingPairs>
  <TitlesOfParts>
    <vt:vector size="52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25. Modéliser en barres : comparaison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2025-12-16T18:05:59Z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