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7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8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4"/>
    <p:sldMasterId id="2147483690" r:id="rId5"/>
    <p:sldMasterId id="2147483693" r:id="rId6"/>
    <p:sldMasterId id="2147483696" r:id="rId7"/>
    <p:sldMasterId id="2147483670" r:id="rId8"/>
    <p:sldMasterId id="2147483676" r:id="rId9"/>
    <p:sldMasterId id="2147483681" r:id="rId10"/>
    <p:sldMasterId id="2147483699" r:id="rId11"/>
    <p:sldMasterId id="2147483760" r:id="rId12"/>
  </p:sldMasterIdLst>
  <p:notesMasterIdLst>
    <p:notesMasterId r:id="rId22"/>
  </p:notesMasterIdLst>
  <p:sldIdLst>
    <p:sldId id="503" r:id="rId13"/>
    <p:sldId id="459" r:id="rId14"/>
    <p:sldId id="502" r:id="rId15"/>
    <p:sldId id="467" r:id="rId16"/>
    <p:sldId id="500" r:id="rId17"/>
    <p:sldId id="484" r:id="rId18"/>
    <p:sldId id="490" r:id="rId19"/>
    <p:sldId id="491" r:id="rId20"/>
    <p:sldId id="489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51BF5A0C-B0EB-839A-131C-955373972CF5}" name="LE BOT SANDRA" initials="SL" userId="S::SLEBOT@editions-hatier.fr::5fe4e071-d3f4-40df-970f-ee8fcf898346" providerId="AD"/>
  <p188:author id="{8035A710-E786-5AD4-6E6B-F2C4540F2679}" name="CHAUVELLIER ANNE" initials="CA" userId="S::ACHAUVELLIER@editions-hatier.fr::f6f57ace-c9cf-44ce-941b-3615434e65b1" providerId="AD"/>
  <p188:author id="{7F7E7B9F-1A3E-4D99-E946-F9A38FEEBA9F}" name="HACHE Caroline" initials="HC" userId="S::caroline.hache_univ-amu.fr#ext#@hachette.onmicrosoft.com::8f7bb2c5-af1f-4ec9-9672-c04e07afd9f4" providerId="AD"/>
  <p188:author id="{D1DA31B1-B817-6551-D189-800565F96188}" name="sylvie.advenier" initials="sy" userId="S::sylvie.advenier_gmail.com#ext#@hachette.onmicrosoft.com::62265617-bba0-4816-b687-fd9955c55dd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4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catherine.mallard2" initials="ca" lastIdx="2" clrIdx="1">
    <p:extLst>
      <p:ext uri="{19B8F6BF-5375-455C-9EA6-DF929625EA0E}">
        <p15:presenceInfo xmlns:p15="http://schemas.microsoft.com/office/powerpoint/2012/main" userId="S::catherine.mallard2_gmail.com#ext#@hachette.onmicrosoft.com::943e5806-a044-4790-a0a9-05d7075f8f80" providerId="AD"/>
      </p:ext>
    </p:extLst>
  </p:cmAuthor>
  <p:cmAuthor id="3" name="Compte Microsoft" initials="CM" lastIdx="7" clrIdx="2">
    <p:extLst>
      <p:ext uri="{19B8F6BF-5375-455C-9EA6-DF929625EA0E}">
        <p15:presenceInfo xmlns:p15="http://schemas.microsoft.com/office/powerpoint/2012/main" userId="b37cafc324dd2ae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8F8F8"/>
    <a:srgbClr val="984807"/>
    <a:srgbClr val="0033CC"/>
    <a:srgbClr val="003399"/>
    <a:srgbClr val="000099"/>
    <a:srgbClr val="0070C0"/>
    <a:srgbClr val="E60096"/>
    <a:srgbClr val="F7F7F7"/>
    <a:srgbClr val="E60A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BEAA5F-6DF1-4A45-AB0E-680B4709362A}" v="4" dt="2025-12-10T14:43:53.2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28" autoAdjust="0"/>
    <p:restoredTop sz="59685" autoAdjust="0"/>
  </p:normalViewPr>
  <p:slideViewPr>
    <p:cSldViewPr snapToGrid="0">
      <p:cViewPr>
        <p:scale>
          <a:sx n="75" d="100"/>
          <a:sy n="75" d="100"/>
        </p:scale>
        <p:origin x="1596" y="-300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commentAuthors" Target="commentAuthors.xml"/><Relationship Id="rId28" Type="http://schemas.microsoft.com/office/2015/10/relationships/revisionInfo" Target="revisionInfo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>
                <a:latin typeface="Calibri" panose="020F0502020204030204" pitchFamily="34" charset="0"/>
              </a:rPr>
              <a:t>Dans une séance précédente,</a:t>
            </a:r>
            <a:r>
              <a:rPr lang="fr-FR" b="0" i="1" baseline="0" dirty="0">
                <a:latin typeface="Calibri" panose="020F0502020204030204" pitchFamily="34" charset="0"/>
              </a:rPr>
              <a:t> nous avons appris à faire un schéma en barres pour représenter un problème où il y a beaucoup de parties identiques.</a:t>
            </a:r>
            <a:endParaRPr lang="fr-FR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baseline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3412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dirty="0">
                <a:latin typeface="Calibri" panose="020F0502020204030204" pitchFamily="34" charset="0"/>
              </a:rPr>
              <a:t>Demander à un élève de lire le problème.</a:t>
            </a:r>
          </a:p>
          <a:p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Faire émerger qu’il y a 4 parties identiques (les 4 rangées) et que chacune vaut 25 (les chaises de chaque rangée).</a:t>
            </a:r>
          </a:p>
          <a:p>
            <a:endParaRPr lang="fr-FR" b="0" i="0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fr-FR" sz="1200" b="0" i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05811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Voici le schéma en barres que l’on a tracé : on a placé les 4 barres de 25 qui représentent les 4 rangées de 25 chaises et on a mis un point d’interrogation dans la grande barre pour indiquer que l’on cherche le nombre total de chaises.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0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29856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On a vu aussi que quand il y a beaucoup de parties identiques, on peut dessiner uniquement la première barre et la dernière et mettre des pointillés entre les deux : cela indique qu’entre les deux barres, il y a d’autres barres identiques.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Ce schéma convient pour tous les problèmes avec plusieurs parties identiques que l’on groupe pour former un tout.</a:t>
            </a:r>
            <a:r>
              <a:rPr lang="fr-FR" b="0" i="1" baseline="0" dirty="0">
                <a:latin typeface="Calibri" panose="020F0502020204030204" pitchFamily="34" charset="0"/>
              </a:rPr>
              <a:t>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baseline="0" dirty="0">
                <a:latin typeface="Calibri" panose="020F0502020204030204" pitchFamily="34" charset="0"/>
              </a:rPr>
              <a:t>Dans ce schéma, </a:t>
            </a:r>
            <a:r>
              <a:rPr lang="fr-FR" b="1" i="1" baseline="0" dirty="0">
                <a:latin typeface="Calibri" panose="020F0502020204030204" pitchFamily="34" charset="0"/>
              </a:rPr>
              <a:t>le tout est toujours la plus grande barre </a:t>
            </a:r>
            <a:r>
              <a:rPr lang="fr-FR" b="0" i="1" baseline="0" dirty="0">
                <a:latin typeface="Calibri" panose="020F0502020204030204" pitchFamily="34" charset="0"/>
              </a:rPr>
              <a:t>et les parties sont chacune des petites barres.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baseline="0" dirty="0">
                <a:latin typeface="Calibri" panose="020F0502020204030204" pitchFamily="34" charset="0"/>
              </a:rPr>
              <a:t>Il ne faut pas oublier d’indiquer le nombre de parties au-dessus de l’accolade. Ici, on note 4 rangées au-dessus de l’accolade.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baseline="0" dirty="0">
              <a:latin typeface="Calibri" panose="020F0502020204030204" pitchFamily="34" charset="0"/>
            </a:endParaRPr>
          </a:p>
          <a:p>
            <a:endParaRPr lang="fr-FR" b="0" i="1" baseline="0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0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20319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fr-FR" b="0" i="1" baseline="0" dirty="0">
                <a:latin typeface="Calibri" panose="020F0502020204030204" pitchFamily="34" charset="0"/>
              </a:rPr>
              <a:t>L’opération qui permet de résoudre ces problèmes est la multiplication 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:</a:t>
            </a:r>
            <a:r>
              <a:rPr lang="fr-FR" b="0" i="1" baseline="0" dirty="0">
                <a:latin typeface="Calibri" panose="020F0502020204030204" pitchFamily="34" charset="0"/>
              </a:rPr>
              <a:t> ici, il faut faire 4 fois 25, car on a 4 barres identiques de 25.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0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61118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Prenez votre cahier </a:t>
            </a:r>
            <a:r>
              <a:rPr lang="fr-FR" i="1">
                <a:latin typeface="Calibri" panose="020F0502020204030204" pitchFamily="34" charset="0"/>
              </a:rPr>
              <a:t>en page 26. </a:t>
            </a:r>
            <a:endParaRPr lang="fr-FR" i="1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6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8518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Ici, les élèves pourront difficilement tracer les 10 barres : les inciter à utiliser l’accolade déjà tracée et à noter le nombre de rangs au-dessus.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7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5638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8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4576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Les élèves peuvent tracer 3 schémas en barres et écrire 3 calculs distincts 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Étape 1 : 5 paniers à 3 points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Étape 2 : 9 paniers à 2 points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Étape 3 : somme des résultats des 2 étapes précédentes.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À ce stade, il n’est pas conseillé de n’utiliser qu’un seul schéma pour représenter ce problème.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fr-FR" b="0" i="0" dirty="0">
              <a:latin typeface="Calibri" panose="020F050202020403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fr-FR" b="0" i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7361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1A71FAA7-0151-4E68-A79F-C6A3DDCCD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71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4347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9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EC527E"/>
          </a:solidFill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597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5127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722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609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FFD333"/>
          </a:solidFill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5334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</p:spTree>
    <p:extLst>
      <p:ext uri="{BB962C8B-B14F-4D97-AF65-F5344CB8AC3E}">
        <p14:creationId xmlns:p14="http://schemas.microsoft.com/office/powerpoint/2010/main" val="20047933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68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61C4D1"/>
          </a:solidFill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965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9819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</p:spTree>
    <p:extLst>
      <p:ext uri="{BB962C8B-B14F-4D97-AF65-F5344CB8AC3E}">
        <p14:creationId xmlns:p14="http://schemas.microsoft.com/office/powerpoint/2010/main" val="25436574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99BE8A99-E4F7-4270-962A-0F41CC3043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40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267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24121E1-13E7-46AF-A21F-4A7F8A52F5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B1D961D-20A3-458D-BB15-B983FE59CE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1502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-8463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2165637-CF1A-4ACE-BA93-0D8E3A201B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4569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AC14F76-D2C5-4E2B-9015-0B8D6C52EC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074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CA7AB0DF-90C7-4048-BFEF-4E20FAB6DE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036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-1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096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591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1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8897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E5403410-2664-4ED1-BA33-463B920DA5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2" b="1572"/>
          <a:stretch/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83468295-3979-CA6D-D9F2-FC3AFEED5EC7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dirty="0" err="1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429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55191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1824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6758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2621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habits, personn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86D57A66-68CE-44F9-680B-39BC38DB17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83468295-3979-CA6D-D9F2-FC3AFEED5EC7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vidéoprojection</a:t>
            </a:r>
          </a:p>
        </p:txBody>
      </p:sp>
    </p:spTree>
    <p:extLst>
      <p:ext uri="{BB962C8B-B14F-4D97-AF65-F5344CB8AC3E}">
        <p14:creationId xmlns:p14="http://schemas.microsoft.com/office/powerpoint/2010/main" val="314246200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7266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3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3476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25360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96873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959A59D-4501-404B-BBCB-BEB8095AE1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348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4209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598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CE3AC5E-41FF-4A05-9406-0C0491A659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585" y="-103991"/>
            <a:ext cx="734569" cy="100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73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3508864F-53CD-46A0-B6BF-415F628DB9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" b="-1589"/>
          <a:stretch/>
        </p:blipFill>
        <p:spPr>
          <a:xfrm>
            <a:off x="0" y="-107577"/>
            <a:ext cx="9143999" cy="70763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868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8097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C2D1119E-A446-4807-99A7-22FC0326BB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748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1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theme" Target="../theme/theme8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16/12/2025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874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16/12/2025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829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16/12/2025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7185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16/12/2025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1601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90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9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797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16/12/2025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451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56" r:id="rId5"/>
    <p:sldLayoutId id="2147483757" r:id="rId6"/>
    <p:sldLayoutId id="2147483758" r:id="rId7"/>
    <p:sldLayoutId id="2147483759" r:id="rId8"/>
    <p:sldLayoutId id="2147483764" r:id="rId9"/>
    <p:sldLayoutId id="2147483765" r:id="rId10"/>
    <p:sldLayoutId id="2147483766" r:id="rId11"/>
    <p:sldLayoutId id="2147483767" r:id="rId12"/>
    <p:sldLayoutId id="2147483769" r:id="rId13"/>
    <p:sldLayoutId id="2147483770" r:id="rId14"/>
    <p:sldLayoutId id="2147483771" r:id="rId15"/>
    <p:sldLayoutId id="2147483772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16/12/2025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013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713776E6-FDAB-4DC4-9050-5852F249B9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1788" y="2869455"/>
            <a:ext cx="7772400" cy="77619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dirty="0"/>
              <a:t>24. Modéliser en barres : produit</a:t>
            </a:r>
          </a:p>
        </p:txBody>
      </p:sp>
    </p:spTree>
    <p:extLst>
      <p:ext uri="{BB962C8B-B14F-4D97-AF65-F5344CB8AC3E}">
        <p14:creationId xmlns:p14="http://schemas.microsoft.com/office/powerpoint/2010/main" val="3866206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2F412507-BE43-5895-5008-889554F67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BDC4AF1-0E7E-5F7B-8ACA-88F8047F2E8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035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927EE208-1C09-57E6-E0A0-ECFDFC241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BEB49C6-8BF2-190C-2A89-28460DF66B1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814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629DDDD3-4477-BC93-D763-F4689D519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D1E9EFA-48FA-EC5D-7F79-5C8DDADD3FA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014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E1C0A9B-E24D-3D04-A064-7F4BECB72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65011A97-F011-D13B-06CF-1118CAE75AE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110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1DD1B8D2-18F9-E2D8-A757-FD232DC89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55F94DB-453E-B8CE-B55E-92C757428B9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485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81D9CE5A-70E2-BE8B-D171-51B38D7F8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78F8F10-09D1-1B62-6F00-216077EB46C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194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6B9F48E9-29C8-9EB3-C2A7-6D641B72D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4C8780-82D8-FC20-A199-32B16E0F51D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732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35C28818-E7BE-43FE-B3E1-01475618E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28A96A2-22B1-F45E-03AF-BD0F0056713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412047"/>
      </p:ext>
    </p:extLst>
  </p:cSld>
  <p:clrMapOvr>
    <a:masterClrMapping/>
  </p:clrMapOvr>
</p:sld>
</file>

<file path=ppt/theme/theme1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0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84cc96-e4f0-4e7f-873a-a508fb658c41">
      <Terms xmlns="http://schemas.microsoft.com/office/infopath/2007/PartnerControls"/>
    </lcf76f155ced4ddcb4097134ff3c332f>
    <TaxCatchAll xmlns="27f64e36-29aa-44d5-a3e0-06242cad7d4d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6C2C895EEC4E44B0B53F68476E4C38" ma:contentTypeVersion="19" ma:contentTypeDescription="Create a new document." ma:contentTypeScope="" ma:versionID="8b66e0204bf7144eb3a5b1e6961cec0c">
  <xsd:schema xmlns:xsd="http://www.w3.org/2001/XMLSchema" xmlns:xs="http://www.w3.org/2001/XMLSchema" xmlns:p="http://schemas.microsoft.com/office/2006/metadata/properties" xmlns:ns2="cd84cc96-e4f0-4e7f-873a-a508fb658c41" xmlns:ns3="27f64e36-29aa-44d5-a3e0-06242cad7d4d" targetNamespace="http://schemas.microsoft.com/office/2006/metadata/properties" ma:root="true" ma:fieldsID="0d3d77727f0dd2f1c58380f3677019f8" ns2:_="" ns3:_="">
    <xsd:import namespace="cd84cc96-e4f0-4e7f-873a-a508fb658c41"/>
    <xsd:import namespace="27f64e36-29aa-44d5-a3e0-06242cad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4cc96-e4f0-4e7f-873a-a508fb658c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64e36-29aa-44d5-a3e0-06242cad7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909781d-db56-47c3-b873-85a7506b6ab1}" ma:internalName="TaxCatchAll" ma:showField="CatchAllData" ma:web="27f64e36-29aa-44d5-a3e0-06242cad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2B294D5-9479-4072-A39C-3F5AF912A241}">
  <ds:schemaRefs>
    <ds:schemaRef ds:uri="http://purl.org/dc/terms/"/>
    <ds:schemaRef ds:uri="27f64e36-29aa-44d5-a3e0-06242cad7d4d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cd84cc96-e4f0-4e7f-873a-a508fb658c41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5C23F10-4E7E-4A05-B9A2-2D955B9BC2B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4cc96-e4f0-4e7f-873a-a508fb658c41"/>
    <ds:schemaRef ds:uri="27f64e36-29aa-44d5-a3e0-06242cad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CB29B1E-CD13-48AB-BBEF-DF001D1187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357</Words>
  <Application>Microsoft Office PowerPoint</Application>
  <PresentationFormat>Affichage à l'écran (4:3)</PresentationFormat>
  <Paragraphs>27</Paragraphs>
  <Slides>9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9</vt:i4>
      </vt:variant>
      <vt:variant>
        <vt:lpstr>Titres des diapositives</vt:lpstr>
      </vt:variant>
      <vt:variant>
        <vt:i4>9</vt:i4>
      </vt:variant>
    </vt:vector>
  </HeadingPairs>
  <TitlesOfParts>
    <vt:vector size="22" baseType="lpstr">
      <vt:lpstr>Arial</vt:lpstr>
      <vt:lpstr>Calibri</vt:lpstr>
      <vt:lpstr>Calibri Light</vt:lpstr>
      <vt:lpstr>Verdana</vt:lpstr>
      <vt:lpstr>4_Thème Office</vt:lpstr>
      <vt:lpstr>5_Thème Office</vt:lpstr>
      <vt:lpstr>6_Thème Office</vt:lpstr>
      <vt:lpstr>7_Thème Office</vt:lpstr>
      <vt:lpstr>1_Thème Office</vt:lpstr>
      <vt:lpstr>2_Thème Office</vt:lpstr>
      <vt:lpstr>3_Thème Office</vt:lpstr>
      <vt:lpstr>8_Thème Office</vt:lpstr>
      <vt:lpstr>10_Thème Office</vt:lpstr>
      <vt:lpstr>24. Modéliser en barres : produit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LE BOT SANDRA</cp:lastModifiedBy>
  <cp:revision>2</cp:revision>
  <dcterms:created xsi:type="dcterms:W3CDTF">2022-01-07T11:15:07Z</dcterms:created>
  <dcterms:modified xsi:type="dcterms:W3CDTF">2025-12-16T18:05:55Z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0x010100C56C2C895EEC4E44B0B53F68476E4C38</vt:lpwstr>
  </property>
  <property fmtid="{D5CDD505-2E9C-101B-9397-08002B2CF9AE}" pid="3" name="MediaServiceImageTags">
    <vt:lpwstr/>
  </property>
</Properties>
</file>