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5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6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7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  <p:sldMasterId id="2147483690" r:id="rId5"/>
    <p:sldMasterId id="2147483693" r:id="rId6"/>
    <p:sldMasterId id="2147483696" r:id="rId7"/>
    <p:sldMasterId id="2147483670" r:id="rId8"/>
    <p:sldMasterId id="2147483676" r:id="rId9"/>
    <p:sldMasterId id="2147483681" r:id="rId10"/>
    <p:sldMasterId id="2147483699" r:id="rId11"/>
    <p:sldMasterId id="2147483760" r:id="rId12"/>
  </p:sldMasterIdLst>
  <p:notesMasterIdLst>
    <p:notesMasterId r:id="rId21"/>
  </p:notesMasterIdLst>
  <p:sldIdLst>
    <p:sldId id="256" r:id="rId13"/>
    <p:sldId id="369" r:id="rId14"/>
    <p:sldId id="455" r:id="rId15"/>
    <p:sldId id="492" r:id="rId16"/>
    <p:sldId id="484" r:id="rId17"/>
    <p:sldId id="490" r:id="rId18"/>
    <p:sldId id="491" r:id="rId19"/>
    <p:sldId id="489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51BF5A0C-B0EB-839A-131C-955373972CF5}" name="LE BOT SANDRA" initials="SL" userId="S::SLEBOT@editions-hatier.fr::5fe4e071-d3f4-40df-970f-ee8fcf898346" providerId="AD"/>
  <p188:author id="{8035A710-E786-5AD4-6E6B-F2C4540F2679}" name="CHAUVELLIER ANNE" initials="CA" userId="S::ACHAUVELLIER@editions-hatier.fr::f6f57ace-c9cf-44ce-941b-3615434e65b1" providerId="AD"/>
  <p188:author id="{6EC3644E-CAF9-BE47-EB1A-C427F723DB1E}" name="catherine.mallard2" initials="ca" userId="S::catherine.mallard2_gmail.com#ext#@hachette.onmicrosoft.com::943e5806-a044-4790-a0a9-05d7075f8f80" providerId="AD"/>
  <p188:author id="{7F7E7B9F-1A3E-4D99-E946-F9A38FEEBA9F}" name="HACHE Caroline" initials="HC" userId="S::caroline.hache_univ-amu.fr#ext#@hachette.onmicrosoft.com::8f7bb2c5-af1f-4ec9-9672-c04e07afd9f4" providerId="AD"/>
  <p188:author id="{D1DA31B1-B817-6551-D189-800565F96188}" name="sylvie.advenier" initials="sy" userId="S::sylvie.advenier_gmail.com#ext#@hachette.onmicrosoft.com::62265617-bba0-4816-b687-fd9955c55dd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2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  <p:cmAuthor id="3" name="Compte Microsoft" initials="CM" lastIdx="7" clrIdx="2">
    <p:extLst>
      <p:ext uri="{19B8F6BF-5375-455C-9EA6-DF929625EA0E}">
        <p15:presenceInfo xmlns:p15="http://schemas.microsoft.com/office/powerpoint/2012/main" userId="b37cafc324dd2ae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8F8F8"/>
    <a:srgbClr val="984807"/>
    <a:srgbClr val="0033CC"/>
    <a:srgbClr val="003399"/>
    <a:srgbClr val="000099"/>
    <a:srgbClr val="0070C0"/>
    <a:srgbClr val="E60096"/>
    <a:srgbClr val="F7F7F7"/>
    <a:srgbClr val="E60A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15275A-D02E-437F-8750-051EB8CC38FD}" v="3" dt="2025-12-16T17:57:01.8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8765" autoAdjust="0"/>
  </p:normalViewPr>
  <p:slideViewPr>
    <p:cSldViewPr snapToGrid="0">
      <p:cViewPr>
        <p:scale>
          <a:sx n="75" d="100"/>
          <a:sy n="75" d="100"/>
        </p:scale>
        <p:origin x="26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presProps" Target="presProps.xml"/><Relationship Id="rId28" Type="http://schemas.microsoft.com/office/2018/10/relationships/authors" Target="author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>
                <a:latin typeface="Calibri" panose="020F0502020204030204" pitchFamily="34" charset="0"/>
              </a:rPr>
              <a:t>Aujourd’hui, nous allons utiliser des graphiques pour résoudre des problèmes.</a:t>
            </a:r>
            <a:endParaRPr lang="fr-FR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baseline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Interroger les élèves sur ce qu’ils observent.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Faire émerger le terme « graphique ».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À quoi sert un graphique</a:t>
            </a:r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?</a:t>
            </a:r>
            <a:r>
              <a:rPr lang="fr-FR" b="0" i="0" strike="noStrike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 </a:t>
            </a:r>
            <a:r>
              <a:rPr lang="fr-FR" b="0" i="1" strike="noStrike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À présenter des résultats.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strike="noStrike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On a déjà vu qu’on pouvait présenter des résultats dans un tableau. Le graphique permet une autre présentation.</a:t>
            </a:r>
            <a:endParaRPr lang="fr-FR" b="0" i="1" kern="1200" baseline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Demander aux élèves de citer quelques types de données que l’on peut présenter sous forme de graphique (températures, précipitations, taille, résultats des élections, …)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Faire remarquer que les graphiques présentés sur cette page n’ont pas de légende, c’est-à-dire qu’on ne sait pas ce qu’ils représentent.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fr-FR" sz="1200" b="0" i="1" kern="1200" baseline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0943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>
                <a:latin typeface="Calibri" panose="020F0502020204030204" pitchFamily="34" charset="0"/>
              </a:rPr>
              <a:t>Voici un graphique. </a:t>
            </a:r>
          </a:p>
          <a:p>
            <a:r>
              <a:rPr lang="fr-FR" b="0" i="1">
                <a:latin typeface="Calibri" panose="020F0502020204030204" pitchFamily="34" charset="0"/>
              </a:rPr>
              <a:t>Il représente le nombre de bouquets qu’un fleuriste a vendus pendant une semaine.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Pointer l’axe horizontal. </a:t>
            </a:r>
            <a:r>
              <a:rPr lang="fr-FR" b="0" i="1">
                <a:latin typeface="Calibri" panose="020F0502020204030204" pitchFamily="34" charset="0"/>
              </a:rPr>
              <a:t>Quelles 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informations peut-on lire ici ? →</a:t>
            </a:r>
            <a:r>
              <a:rPr lang="fr-FR" b="0" i="0" strike="noStrike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lang="fr-FR" b="0" i="1" strike="noStrike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Les jours de la semaine : lundi mardi, mercredi, jusqu’à dimanche.</a:t>
            </a:r>
            <a:endParaRPr lang="fr-FR" b="0" i="1" kern="1200" baseline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Pointer l’axe vertical. </a:t>
            </a:r>
            <a:r>
              <a:rPr lang="fr-FR" b="0" i="1">
                <a:latin typeface="Calibri" panose="020F0502020204030204" pitchFamily="34" charset="0"/>
              </a:rPr>
              <a:t>Quelles 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informations peut-on lire ici ? →</a:t>
            </a:r>
            <a:r>
              <a:rPr lang="fr-FR" b="0" i="0" strike="noStrike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lang="fr-FR" b="0" i="1" strike="noStrike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Des nombres : 0, 2, 4, jusqu’à 22.</a:t>
            </a:r>
          </a:p>
          <a:p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Pointer quelques barres. 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Que représentent ces barres ? →</a:t>
            </a:r>
            <a:r>
              <a:rPr lang="fr-FR" b="0" i="0" strike="noStrike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Le n</a:t>
            </a:r>
            <a:r>
              <a:rPr lang="fr-FR" b="0" i="1" strike="noStrike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ombre de bouquets vendus pour chaque jour de la semaine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  <a:p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Pourquoi y a-t-il des barres plus hautes et des barres plus basses ?</a:t>
            </a:r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La hauteur correspond au nombre de bouquets </a:t>
            </a:r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: 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plus la barre est haute, plus il y a de bouquets.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None/>
              <a:tabLst/>
              <a:defRPr/>
            </a:pPr>
            <a:endParaRPr lang="fr-FR" b="0" i="0" u="none" strike="noStrike" kern="1200" baseline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®"/>
              <a:tabLst/>
              <a:defRPr/>
            </a:pPr>
            <a:endParaRPr lang="fr-FR" b="0" i="1" kern="1200" baseline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endParaRPr lang="fr-FR" b="0" i="0" kern="1200" baseline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endParaRPr lang="fr-FR" sz="1200" b="0" i="0" kern="1200" baseline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5070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>
                <a:latin typeface="Calibri" panose="020F0502020204030204" pitchFamily="34" charset="0"/>
              </a:rPr>
              <a:t>Voici le nombre de bouquets pour lundi.</a:t>
            </a:r>
            <a:endParaRPr lang="fr-FR" b="0" i="1" kern="1200" baseline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Prenez vos ardoises et écrivez combien de bouquets le fleuriste a vendus lundi.</a:t>
            </a:r>
          </a:p>
          <a:p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Laisser quelques instants, puis interroger un élève. 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8 bouquets.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None/>
              <a:tabLst/>
              <a:defRPr/>
            </a:pPr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Pointer les graduations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. Les petits traits qui marquent l’endroit où se trouvent le 0, le 2, le 4, s’appellent des </a:t>
            </a:r>
            <a:r>
              <a:rPr lang="fr-FR" b="1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graduations.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None/>
              <a:tabLst/>
              <a:defRPr/>
            </a:pPr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Attirer l’attention des élèves sur les graduations qui vont de 2 en 2.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None/>
              <a:tabLst/>
              <a:defRPr/>
            </a:pPr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Pointer la graduation 3. 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Cette graduation se situe exactement entre le 2 et le 4. Quelle est cette graduation ?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 C’est 3.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None/>
              <a:tabLst/>
              <a:defRPr/>
            </a:pPr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Si besoin, pointer d’autres graduations et demander à des élèves de les lire.</a:t>
            </a:r>
            <a:endParaRPr lang="fr-FR" b="0" i="0" kern="1200" baseline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None/>
              <a:tabLst/>
              <a:defRPr/>
            </a:pPr>
            <a:endParaRPr lang="fr-FR" b="0" i="0" u="none" strike="noStrike" kern="1200" baseline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®"/>
              <a:tabLst/>
              <a:defRPr/>
            </a:pPr>
            <a:endParaRPr lang="fr-FR" b="0" i="1" kern="1200" baseline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endParaRPr lang="fr-FR" b="0" i="0" kern="1200" baseline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endParaRPr lang="fr-FR" sz="1200" b="0" i="0" kern="1200" baseline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7919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>
                <a:latin typeface="Calibri" panose="020F0502020204030204" pitchFamily="34" charset="0"/>
              </a:rPr>
              <a:t>À présent, prenez votre cahier en page 25. </a:t>
            </a:r>
          </a:p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5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851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>
                <a:latin typeface="Calibri" panose="020F0502020204030204" pitchFamily="34" charset="0"/>
              </a:rPr>
              <a:t>Expliquer aux élèves qu’ils doivent répondre aux questions en s’appuyant sur le graphique.</a:t>
            </a:r>
          </a:p>
          <a:p>
            <a:r>
              <a:rPr lang="fr-FR">
                <a:latin typeface="Calibri" panose="020F0502020204030204" pitchFamily="34" charset="0"/>
              </a:rPr>
              <a:t>Attention aux graduations impaires.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6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5638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7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4576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>
                <a:latin typeface="Calibri" panose="020F0502020204030204" pitchFamily="34" charset="0"/>
              </a:rPr>
              <a:t>Les élèves reprendront le graphique de l’exercice 1. Le calcul effectué pour trouver le nombre total de bouquet devra être écrit.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7361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1A71FAA7-0151-4E68-A79F-C6A3DDCCD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71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434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59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EC527E"/>
          </a:solidFill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err="1"/>
              <a:t>Entrainement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597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err="1"/>
              <a:t>Entrainement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127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err="1"/>
              <a:t>Entrainement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722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E5403410-2664-4ED1-BA33-463B920DA5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32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57404682-7381-4603-9091-BA0787836EA2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67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635549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1243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6379864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510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6255904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6630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609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819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FFD333"/>
          </a:solidFill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err="1"/>
              <a:t>Exercice</a:t>
            </a:r>
            <a:r>
              <a:rPr lang="en-US"/>
              <a:t> des champions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533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err="1"/>
              <a:t>Exercice</a:t>
            </a:r>
            <a:r>
              <a:rPr lang="en-US"/>
              <a:t> des champions</a:t>
            </a:r>
          </a:p>
        </p:txBody>
      </p:sp>
    </p:spTree>
    <p:extLst>
      <p:ext uri="{BB962C8B-B14F-4D97-AF65-F5344CB8AC3E}">
        <p14:creationId xmlns:p14="http://schemas.microsoft.com/office/powerpoint/2010/main" val="20047933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685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61C4D1"/>
          </a:solidFill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Devoirs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9652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Devoirs</a:t>
            </a:r>
          </a:p>
        </p:txBody>
      </p:sp>
    </p:spTree>
    <p:extLst>
      <p:ext uri="{BB962C8B-B14F-4D97-AF65-F5344CB8AC3E}">
        <p14:creationId xmlns:p14="http://schemas.microsoft.com/office/powerpoint/2010/main" val="25436574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99BE8A99-E4F7-4270-962A-0F41CC3043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267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24121E1-13E7-46AF-A21F-4A7F8A52F5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B1D961D-20A3-458D-BB15-B983FE59CE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1502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-8463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2165637-CF1A-4ACE-BA93-0D8E3A201B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45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C14F76-D2C5-4E2B-9015-0B8D6C52EC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74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habits, person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86D57A66-68CE-44F9-680B-39BC38DB17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3468295-3979-CA6D-D9F2-FC3AFEED5EC7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vidéoprojection</a:t>
            </a:r>
          </a:p>
        </p:txBody>
      </p:sp>
    </p:spTree>
    <p:extLst>
      <p:ext uri="{BB962C8B-B14F-4D97-AF65-F5344CB8AC3E}">
        <p14:creationId xmlns:p14="http://schemas.microsoft.com/office/powerpoint/2010/main" val="2342794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5191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4353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1286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7602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9687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959A59D-4501-404B-BBCB-BEB8095AE1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348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20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59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CE3AC5E-41FF-4A05-9406-0C0491A659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585" y="-103991"/>
            <a:ext cx="734569" cy="100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3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3508864F-53CD-46A0-B6BF-415F628DB9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" b="-1589"/>
          <a:stretch/>
        </p:blipFill>
        <p:spPr>
          <a:xfrm>
            <a:off x="0" y="-107577"/>
            <a:ext cx="9143999" cy="70763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86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809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C2D1119E-A446-4807-99A7-22FC0326BB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748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9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74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2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718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16/12/2025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160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9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5" r:id="rId4"/>
    <p:sldLayoutId id="2147483769" r:id="rId5"/>
    <p:sldLayoutId id="2147483770" r:id="rId6"/>
    <p:sldLayoutId id="2147483771" r:id="rId7"/>
    <p:sldLayoutId id="2147483772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9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79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16/12/2025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451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74" r:id="rId5"/>
    <p:sldLayoutId id="2147483775" r:id="rId6"/>
    <p:sldLayoutId id="2147483776" r:id="rId7"/>
    <p:sldLayoutId id="2147483777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16/12/2025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01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713776E6-FDAB-4DC4-9050-5852F249B9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/>
              <a:t>23. Utiliser un graphique</a:t>
            </a:r>
          </a:p>
        </p:txBody>
      </p:sp>
    </p:spTree>
    <p:extLst>
      <p:ext uri="{BB962C8B-B14F-4D97-AF65-F5344CB8AC3E}">
        <p14:creationId xmlns:p14="http://schemas.microsoft.com/office/powerpoint/2010/main" val="838659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52F47E14-49E5-BBC0-7757-EDB9D8EF8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4447997-941F-A945-A074-793DD406E4E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308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539D67C-D91F-B39A-D867-674E59F93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10A4D72-A8D8-DB6E-0136-BA322109390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249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A9CB3B1B-2388-2DC4-E967-A6B620A4E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6EBD064-48E5-6521-D0E1-E5962DE3994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912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C3297F42-1E45-8A65-7260-E3C48AB01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21D020C-B33F-6461-9AAB-CA4D56451D3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485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9A5BD33E-7BD1-90BE-4B20-2F28899A6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1D378D4-117D-99A9-8FB6-AEBFBE715B6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194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6AD58E11-60C9-9B79-0DCC-32475B15D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392509E-C5DB-4E15-8767-D33D2C4C79C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732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E07C543F-0406-1EA3-85F2-780CD31FD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F0FD4BB-0639-A13D-E786-AEA0BFABE5B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412047"/>
      </p:ext>
    </p:extLst>
  </p:cSld>
  <p:clrMapOvr>
    <a:masterClrMapping/>
  </p:clrMapOvr>
</p:sld>
</file>

<file path=ppt/theme/theme1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0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eate a new document." ma:contentTypeScope="" ma:versionID="8b66e0204bf7144eb3a5b1e6961cec0c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0d3d77727f0dd2f1c58380f3677019f8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3662DF8-1A68-4BA4-94EC-D7E785E411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2B294D5-9479-4072-A39C-3F5AF912A241}">
  <ds:schemaRefs>
    <ds:schemaRef ds:uri="27f64e36-29aa-44d5-a3e0-06242cad7d4d"/>
    <ds:schemaRef ds:uri="cd84cc96-e4f0-4e7f-873a-a508fb658c4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CB29B1E-CD13-48AB-BBEF-DF001D118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415</Words>
  <Application>Microsoft Office PowerPoint</Application>
  <PresentationFormat>Affichage à l'écran (4:3)</PresentationFormat>
  <Paragraphs>37</Paragraphs>
  <Slides>8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9</vt:i4>
      </vt:variant>
      <vt:variant>
        <vt:lpstr>Titres des diapositives</vt:lpstr>
      </vt:variant>
      <vt:variant>
        <vt:i4>8</vt:i4>
      </vt:variant>
    </vt:vector>
  </HeadingPairs>
  <TitlesOfParts>
    <vt:vector size="22" baseType="lpstr">
      <vt:lpstr>Arial</vt:lpstr>
      <vt:lpstr>Calibri</vt:lpstr>
      <vt:lpstr>Calibri Light</vt:lpstr>
      <vt:lpstr>Symbol</vt:lpstr>
      <vt:lpstr>Verdana</vt:lpstr>
      <vt:lpstr>4_Thème Office</vt:lpstr>
      <vt:lpstr>5_Thème Office</vt:lpstr>
      <vt:lpstr>6_Thème Office</vt:lpstr>
      <vt:lpstr>7_Thème Office</vt:lpstr>
      <vt:lpstr>1_Thème Office</vt:lpstr>
      <vt:lpstr>2_Thème Office</vt:lpstr>
      <vt:lpstr>3_Thème Office</vt:lpstr>
      <vt:lpstr>8_Thème Office</vt:lpstr>
      <vt:lpstr>10_Thème Office</vt:lpstr>
      <vt:lpstr>23. Utiliser un graphique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LE BOT SANDRA</cp:lastModifiedBy>
  <cp:revision>2</cp:revision>
  <dcterms:created xsi:type="dcterms:W3CDTF">2022-01-07T11:15:07Z</dcterms:created>
  <dcterms:modified xsi:type="dcterms:W3CDTF">2025-12-16T18:05:53Z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</Properties>
</file>