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 id="2147483690" r:id="rId5"/>
    <p:sldMasterId id="2147483693" r:id="rId6"/>
    <p:sldMasterId id="2147483696" r:id="rId7"/>
    <p:sldMasterId id="2147483670" r:id="rId8"/>
    <p:sldMasterId id="2147483676" r:id="rId9"/>
    <p:sldMasterId id="2147483681" r:id="rId10"/>
    <p:sldMasterId id="2147483699" r:id="rId11"/>
    <p:sldMasterId id="2147483760" r:id="rId12"/>
  </p:sldMasterIdLst>
  <p:notesMasterIdLst>
    <p:notesMasterId r:id="rId43"/>
  </p:notesMasterIdLst>
  <p:sldIdLst>
    <p:sldId id="256" r:id="rId13"/>
    <p:sldId id="369" r:id="rId14"/>
    <p:sldId id="448" r:id="rId15"/>
    <p:sldId id="432" r:id="rId16"/>
    <p:sldId id="449" r:id="rId17"/>
    <p:sldId id="450" r:id="rId18"/>
    <p:sldId id="451" r:id="rId19"/>
    <p:sldId id="469" r:id="rId20"/>
    <p:sldId id="455" r:id="rId21"/>
    <p:sldId id="456" r:id="rId22"/>
    <p:sldId id="465" r:id="rId23"/>
    <p:sldId id="457" r:id="rId24"/>
    <p:sldId id="458" r:id="rId25"/>
    <p:sldId id="459" r:id="rId26"/>
    <p:sldId id="460" r:id="rId27"/>
    <p:sldId id="427" r:id="rId28"/>
    <p:sldId id="501" r:id="rId29"/>
    <p:sldId id="461" r:id="rId30"/>
    <p:sldId id="462" r:id="rId31"/>
    <p:sldId id="463" r:id="rId32"/>
    <p:sldId id="464" r:id="rId33"/>
    <p:sldId id="502" r:id="rId34"/>
    <p:sldId id="467" r:id="rId35"/>
    <p:sldId id="500" r:id="rId36"/>
    <p:sldId id="484" r:id="rId37"/>
    <p:sldId id="490" r:id="rId38"/>
    <p:sldId id="491" r:id="rId39"/>
    <p:sldId id="489" r:id="rId40"/>
    <p:sldId id="488" r:id="rId41"/>
    <p:sldId id="492"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6EC3644E-CAF9-BE47-EB1A-C427F723DB1E}" name="catherine.mallard2" initials="ca" userId="S::catherine.mallard2_gmail.com#ext#@hachette.onmicrosoft.com::943e5806-a044-4790-a0a9-05d7075f8f80"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2" clrIdx="1">
    <p:extLst>
      <p:ext uri="{19B8F6BF-5375-455C-9EA6-DF929625EA0E}">
        <p15:presenceInfo xmlns:p15="http://schemas.microsoft.com/office/powerpoint/2012/main" userId="S::catherine.mallard2_gmail.com#ext#@hachette.onmicrosoft.com::943e5806-a044-4790-a0a9-05d7075f8f80" providerId="AD"/>
      </p:ext>
    </p:extLst>
  </p:cmAuthor>
  <p:cmAuthor id="3" name="Compte Microsoft" initials="CM" lastIdx="7" clrIdx="2">
    <p:extLst>
      <p:ext uri="{19B8F6BF-5375-455C-9EA6-DF929625EA0E}">
        <p15:presenceInfo xmlns:p15="http://schemas.microsoft.com/office/powerpoint/2012/main" userId="b37cafc324dd2ae0" providerId="Windows Live"/>
      </p:ext>
    </p:extLst>
  </p:cmAuthor>
  <p:cmAuthor id="4" name="HACHE Caroline" initials="" lastIdx="1" clrIdx="3"/>
  <p:cmAuthor id="5" name="Harmonie Tessier" initials="" lastIdx="1" clrIdx="4"/>
  <p:cmAuthor id="6" name="Sylvie Advenier" initials=""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9933"/>
    <a:srgbClr val="F8F8F8"/>
    <a:srgbClr val="984807"/>
    <a:srgbClr val="0033CC"/>
    <a:srgbClr val="003399"/>
    <a:srgbClr val="000099"/>
    <a:srgbClr val="0070C0"/>
    <a:srgbClr val="E60096"/>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787" autoAdjust="0"/>
  </p:normalViewPr>
  <p:slideViewPr>
    <p:cSldViewPr snapToGrid="0">
      <p:cViewPr>
        <p:scale>
          <a:sx n="75" d="100"/>
          <a:sy n="75" d="100"/>
        </p:scale>
        <p:origin x="1824" y="258"/>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customXml" Target="../customXml/item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microsoft.com/office/2018/10/relationships/authors" Target="authors.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16/12/2025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Aujourd’hui, nous allons découvrir un nouveau type de problèmes.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baseline="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a:t>
            </a:r>
            <a:r>
              <a:rPr lang="fr-FR" b="0" i="1" kern="1200" baseline="0">
                <a:solidFill>
                  <a:schemeClr val="tx1"/>
                </a:solidFill>
                <a:effectLst/>
                <a:latin typeface="Calibri" panose="020F0502020204030204" pitchFamily="34" charset="0"/>
                <a:ea typeface="+mn-ea"/>
                <a:cs typeface="+mn-cs"/>
                <a:sym typeface="Symbol" panose="05050102010706020507" pitchFamily="18" charset="2"/>
              </a:rPr>
              <a:t> </a:t>
            </a:r>
            <a:r>
              <a:rPr lang="fr-FR" b="0" i="1" kern="1200" baseline="0">
                <a:solidFill>
                  <a:schemeClr val="tx1"/>
                </a:solidFill>
                <a:effectLst/>
                <a:latin typeface="Calibri" panose="020F0502020204030204" pitchFamily="34" charset="0"/>
                <a:ea typeface="+mn-ea"/>
                <a:cs typeface="+mn-cs"/>
              </a:rPr>
              <a:t>3 + 3 + 3 + 3 + 3 = 15.</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b="0" i="0" kern="1200" baseline="0">
                <a:solidFill>
                  <a:schemeClr val="tx1"/>
                </a:solidFill>
                <a:effectLst/>
                <a:latin typeface="Calibri" panose="020F0502020204030204" pitchFamily="34" charset="0"/>
                <a:ea typeface="+mn-ea"/>
                <a:cs typeface="+mn-cs"/>
              </a:rPr>
              <a:t>Les réglettes permettent de vérifier le résultat : les réglettes 10 et 5 mises bout à bout forment le nombre 15.</a:t>
            </a:r>
            <a:endParaRPr lang="fr-FR" b="0" i="1" kern="1200" baseline="0">
              <a:solidFill>
                <a:schemeClr val="tx1"/>
              </a:solidFill>
              <a:effectLst/>
              <a:latin typeface="Calibri" panose="020F0502020204030204" pitchFamily="34" charset="0"/>
              <a:ea typeface="+mn-ea"/>
              <a:cs typeface="+mn-cs"/>
            </a:endParaRP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Mais on a vu qu’il existait une autre opération pour dire qu’on ajoute plusieurs fois le même nombre : laquelle ? </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2035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Symbol" panose="05050102010706020507" pitchFamily="18" charset="2"/>
              <a:buNone/>
            </a:pPr>
            <a:r>
              <a:rPr lang="fr-FR" b="0" i="1" kern="1200" baseline="0">
                <a:solidFill>
                  <a:schemeClr val="tx1"/>
                </a:solidFill>
                <a:effectLst/>
                <a:latin typeface="Calibri" panose="020F0502020204030204" pitchFamily="34" charset="0"/>
                <a:ea typeface="+mn-ea"/>
                <a:cs typeface="+mn-cs"/>
              </a:rPr>
              <a:t>→ </a:t>
            </a:r>
            <a:r>
              <a:rPr lang="fr-FR" b="0" i="1" kern="1200" baseline="0">
                <a:solidFill>
                  <a:schemeClr val="tx1"/>
                </a:solidFill>
                <a:effectLst/>
                <a:latin typeface="Calibri" panose="020F0502020204030204" pitchFamily="34" charset="0"/>
                <a:ea typeface="+mn-ea"/>
                <a:cs typeface="+mn-cs"/>
                <a:sym typeface="Symbol" panose="05050102010706020507" pitchFamily="18" charset="2"/>
              </a:rPr>
              <a:t>On </a:t>
            </a:r>
            <a:r>
              <a:rPr lang="fr-FR" b="0" i="1" kern="1200" baseline="0">
                <a:solidFill>
                  <a:schemeClr val="tx1"/>
                </a:solidFill>
                <a:effectLst/>
                <a:latin typeface="Calibri" panose="020F0502020204030204" pitchFamily="34" charset="0"/>
                <a:ea typeface="+mn-ea"/>
                <a:cs typeface="+mn-cs"/>
              </a:rPr>
              <a:t>ajoute 5 fois le nombre 3 donc on </a:t>
            </a:r>
            <a:r>
              <a:rPr lang="fr-FR" b="0" i="1" kern="1200" baseline="0">
                <a:solidFill>
                  <a:schemeClr val="tx1"/>
                </a:solidFill>
                <a:effectLst/>
                <a:latin typeface="Calibri" panose="020F0502020204030204" pitchFamily="34" charset="0"/>
                <a:ea typeface="+mn-ea"/>
                <a:cs typeface="+mn-cs"/>
                <a:sym typeface="Symbol" panose="05050102010706020507" pitchFamily="18" charset="2"/>
              </a:rPr>
              <a:t>peut dire que 5 fois 3 égal 15.</a:t>
            </a:r>
            <a:endParaRPr lang="fr-FR" b="0" i="1" kern="1200" baseline="0">
              <a:solidFill>
                <a:schemeClr val="tx1"/>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b="0" i="1" kern="1200" baseline="0">
                <a:solidFill>
                  <a:schemeClr val="tx1"/>
                </a:solidFill>
                <a:effectLst/>
                <a:latin typeface="Calibri" panose="020F0502020204030204" pitchFamily="34" charset="0"/>
                <a:ea typeface="+mn-ea"/>
                <a:cs typeface="+mn-cs"/>
              </a:rPr>
              <a:t>Quelle opération peut-on écrire sans utiliser le signe + ? </a:t>
            </a:r>
            <a:endParaRPr lang="fr-FR" b="0" i="0" kern="1200" baseline="0">
              <a:solidFill>
                <a:schemeClr val="tx1"/>
              </a:solidFill>
              <a:effectLst/>
              <a:latin typeface="Calibri" panose="020F0502020204030204" pitchFamily="34" charset="0"/>
              <a:ea typeface="+mn-ea"/>
              <a:cs typeface="+mn-cs"/>
            </a:endParaRP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Interroger un élève.</a:t>
            </a:r>
          </a:p>
          <a:p>
            <a:pPr marL="0" indent="0">
              <a:buFont typeface="Arial" pitchFamily="34" charset="0"/>
              <a:buNone/>
            </a:pPr>
            <a:endParaRPr lang="fr-FR" b="0" i="1" kern="1200" baseline="0">
              <a:solidFill>
                <a:schemeClr val="tx1"/>
              </a:solidFill>
              <a:effectLst/>
              <a:latin typeface="Calibri" panose="020F0502020204030204" pitchFamily="34" charset="0"/>
              <a:ea typeface="+mn-ea"/>
              <a:cs typeface="+mn-cs"/>
            </a:endParaRP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9102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a:t>
            </a:r>
            <a:r>
              <a:rPr lang="fr-FR" b="0" i="1" kern="1200" baseline="0">
                <a:solidFill>
                  <a:schemeClr val="tx1"/>
                </a:solidFill>
                <a:effectLst/>
                <a:latin typeface="Calibri" panose="020F0502020204030204" pitchFamily="34" charset="0"/>
                <a:ea typeface="+mn-ea"/>
                <a:cs typeface="+mn-cs"/>
                <a:sym typeface="Symbol" panose="05050102010706020507" pitchFamily="18" charset="2"/>
              </a:rPr>
              <a:t> </a:t>
            </a:r>
            <a:r>
              <a:rPr lang="fr-FR" b="0" i="1" kern="1200" baseline="0">
                <a:solidFill>
                  <a:schemeClr val="tx1"/>
                </a:solidFill>
                <a:effectLst/>
                <a:latin typeface="Calibri" panose="020F0502020204030204" pitchFamily="34" charset="0"/>
                <a:ea typeface="+mn-ea"/>
                <a:cs typeface="+mn-cs"/>
              </a:rPr>
              <a:t>On peut remplacer l’addition 3 + 3 + 3 + 3 + 3 par la multiplication 5 </a:t>
            </a:r>
            <a:r>
              <a:rPr kumimoji="0" lang="fr-FR" b="0" i="0" u="none" strike="noStrike" kern="1200" cap="none" spc="0" normalizeH="0" baseline="0" noProof="0">
                <a:ln>
                  <a:noFill/>
                </a:ln>
                <a:solidFill>
                  <a:prstClr val="black"/>
                </a:solidFill>
                <a:effectLst/>
                <a:uLnTx/>
                <a:uFillTx/>
                <a:latin typeface="Calibri" panose="020F0502020204030204" pitchFamily="34" charset="0"/>
                <a:ea typeface="+mn-ea"/>
                <a:cs typeface="+mn-cs"/>
              </a:rPr>
              <a:t>×</a:t>
            </a:r>
            <a:r>
              <a:rPr lang="fr-FR" b="0" i="1" kern="1200" baseline="0">
                <a:solidFill>
                  <a:schemeClr val="tx1"/>
                </a:solidFill>
                <a:effectLst/>
                <a:latin typeface="Calibri" panose="020F0502020204030204" pitchFamily="34" charset="0"/>
                <a:ea typeface="+mn-ea"/>
                <a:cs typeface="+mn-cs"/>
              </a:rPr>
              <a:t> 3.</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Interroger un élève pour qu’il rappelle la question et propose une phrase-réponse.</a:t>
            </a: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7762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a:t>
            </a:r>
            <a:r>
              <a:rPr lang="fr-FR" b="0" i="1" kern="1200" baseline="0">
                <a:solidFill>
                  <a:schemeClr val="tx1"/>
                </a:solidFill>
                <a:effectLst/>
                <a:latin typeface="Calibri" panose="020F0502020204030204" pitchFamily="34" charset="0"/>
                <a:ea typeface="+mn-ea"/>
                <a:cs typeface="+mn-cs"/>
                <a:sym typeface="Symbol" panose="05050102010706020507" pitchFamily="18" charset="2"/>
              </a:rPr>
              <a:t> </a:t>
            </a:r>
            <a:r>
              <a:rPr lang="fr-FR" b="0" i="1" kern="1200" baseline="0">
                <a:solidFill>
                  <a:schemeClr val="tx1"/>
                </a:solidFill>
                <a:effectLst/>
                <a:latin typeface="Calibri" panose="020F0502020204030204" pitchFamily="34" charset="0"/>
                <a:ea typeface="+mn-ea"/>
                <a:cs typeface="+mn-cs"/>
              </a:rPr>
              <a:t>Il y a 15 personnes dans le groupe.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3687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a:latin typeface="Calibri" panose="020F0502020204030204" pitchFamily="34" charset="0"/>
              </a:rPr>
              <a:t>Voici un</a:t>
            </a:r>
            <a:r>
              <a:rPr lang="fr-FR" b="0" i="1" baseline="0">
                <a:latin typeface="Calibri" panose="020F0502020204030204" pitchFamily="34" charset="0"/>
              </a:rPr>
              <a:t> autre problème qui ressemble au premier. </a:t>
            </a:r>
            <a:r>
              <a:rPr lang="fr-FR" b="0">
                <a:latin typeface="Calibri" panose="020F0502020204030204" pitchFamily="34" charset="0"/>
              </a:rPr>
              <a:t>Lire le problème</a:t>
            </a:r>
            <a:r>
              <a:rPr lang="fr-FR" b="0" baseline="0">
                <a:latin typeface="Calibri" panose="020F0502020204030204" pitchFamily="34" charset="0"/>
              </a:rPr>
              <a:t> et le faire reformuler par un élève</a:t>
            </a:r>
            <a:r>
              <a:rPr lang="fr-FR" b="0" i="0" kern="1200" baseline="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baseline="0">
                <a:solidFill>
                  <a:schemeClr val="tx1"/>
                </a:solidFill>
                <a:effectLst/>
                <a:latin typeface="Calibri" panose="020F0502020204030204" pitchFamily="34" charset="0"/>
                <a:ea typeface="+mn-ea"/>
                <a:cs typeface="+mn-cs"/>
              </a:rPr>
              <a:t>Que cherche-t-on ? → Combien il y a de chaises en tout.</a:t>
            </a:r>
          </a:p>
          <a:p>
            <a:r>
              <a:rPr lang="fr-FR" b="0" i="1" kern="1200" baseline="0">
                <a:solidFill>
                  <a:schemeClr val="tx1"/>
                </a:solidFill>
                <a:effectLst/>
                <a:latin typeface="Calibri" panose="020F0502020204030204" pitchFamily="34" charset="0"/>
                <a:ea typeface="+mn-ea"/>
                <a:cs typeface="+mn-cs"/>
              </a:rPr>
              <a:t>Qu’y a-t-il dans une rangée ? → 25 chaises.</a:t>
            </a:r>
          </a:p>
          <a:p>
            <a:r>
              <a:rPr lang="fr-FR" b="0" i="1" kern="1200" baseline="0">
                <a:solidFill>
                  <a:schemeClr val="tx1"/>
                </a:solidFill>
                <a:effectLst/>
                <a:latin typeface="Calibri" panose="020F0502020204030204" pitchFamily="34" charset="0"/>
                <a:ea typeface="+mn-ea"/>
                <a:cs typeface="+mn-cs"/>
              </a:rPr>
              <a:t>Combien y a-t-il de rangées ? → 4 rangées.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Prenez vos ardoises. Comme les nombres sont plus grands, vous allez faire un schéma en barres pour représenter ce problème. </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Laisser quelques instants aux élèves puis reprendre en collectif : </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Q</a:t>
            </a:r>
            <a:r>
              <a:rPr lang="fr-FR" b="0" i="1" kern="1200" baseline="0">
                <a:solidFill>
                  <a:schemeClr val="tx1"/>
                </a:solidFill>
                <a:effectLst/>
                <a:latin typeface="Calibri" panose="020F0502020204030204" pitchFamily="34" charset="0"/>
                <a:ea typeface="+mn-ea"/>
                <a:cs typeface="+mn-cs"/>
              </a:rPr>
              <a:t>uelles barres avez-vous tracées ? → Les barres représentant les rangées de 25 chaises.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Combien en avez-vous tracées ? → 4, car il y a 4 rangées de chaises.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b="0" i="1" kern="1200" baseline="0">
                <a:solidFill>
                  <a:schemeClr val="tx1"/>
                </a:solidFill>
                <a:effectLst/>
                <a:latin typeface="Calibri" panose="020F0502020204030204" pitchFamily="34" charset="0"/>
                <a:ea typeface="+mn-ea"/>
                <a:cs typeface="+mn-cs"/>
              </a:rPr>
              <a:t>Comment avez-vous placé ces 4 barres ? → Bout à bout. Comme les réglettes de tout à l’heure, on doit les mettre bout à bout pour trouver le tout.</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b="0" i="0" kern="1200" baseline="0">
                <a:solidFill>
                  <a:schemeClr val="tx1"/>
                </a:solidFill>
                <a:effectLst/>
                <a:latin typeface="Calibri" panose="020F0502020204030204" pitchFamily="34" charset="0"/>
                <a:ea typeface="+mn-ea"/>
                <a:cs typeface="+mn-cs"/>
              </a:rPr>
              <a:t>Expliquer qu’il est préférable que les 4 barres « 25 » aient la même longueur mais la précision n’est pas essentielle car c’est un schéma.</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5811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Voici les 4 rangées de 25 chaises. </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Comment place-t-on la barre qui indique ce que l’on cherche ? → Il faut tracer une grande barre qui fait la même longueur que ces 4 barres réunies.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Qu’écrit-on dans cette barre ? → On met un point d’interrogation pour montrer que c’est ce que l’on cherche.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1557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a:solidFill>
                  <a:schemeClr val="tx1"/>
                </a:solidFill>
                <a:effectLst/>
                <a:latin typeface="Calibri" panose="020F0502020204030204" pitchFamily="34" charset="0"/>
                <a:ea typeface="+mn-ea"/>
                <a:cs typeface="+mn-cs"/>
              </a:rPr>
              <a:t>Pour éviter d’écrire rangée 1, rangée 2, rangée 3, etc., on va mettre une accolade au-dessus des 4 parties.</a:t>
            </a:r>
            <a:endParaRPr lang="fr-FR" b="0" i="1" kern="1200" baseline="0">
              <a:solidFill>
                <a:schemeClr val="tx1"/>
              </a:solidFill>
              <a:effectLst/>
              <a:latin typeface="Calibri" panose="020F0502020204030204" pitchFamily="34" charset="0"/>
              <a:ea typeface="+mn-ea"/>
              <a:cs typeface="+mn-cs"/>
            </a:endParaRP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9426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a:solidFill>
                  <a:schemeClr val="tx1"/>
                </a:solidFill>
                <a:effectLst/>
                <a:latin typeface="Calibri" panose="020F0502020204030204" pitchFamily="34" charset="0"/>
                <a:ea typeface="+mn-ea"/>
                <a:cs typeface="+mn-cs"/>
              </a:rPr>
              <a:t>On indique au-dessus de l’accolade combien il y a de rangées : ici, il y a 4 rangées.</a:t>
            </a:r>
          </a:p>
          <a:p>
            <a:pPr marL="0" indent="0">
              <a:buFont typeface="Arial" pitchFamily="34" charset="0"/>
              <a:buNone/>
            </a:pPr>
            <a:r>
              <a:rPr lang="fr-FR" b="0" i="1" kern="1200">
                <a:solidFill>
                  <a:schemeClr val="tx1"/>
                </a:solidFill>
                <a:effectLst/>
                <a:latin typeface="Calibri" panose="020F0502020204030204" pitchFamily="34" charset="0"/>
                <a:ea typeface="+mn-ea"/>
                <a:cs typeface="+mn-cs"/>
              </a:rPr>
              <a:t>Voici le schéma en barres qui représente</a:t>
            </a:r>
            <a:r>
              <a:rPr lang="fr-FR" b="0" i="1" kern="1200" baseline="0">
                <a:solidFill>
                  <a:schemeClr val="tx1"/>
                </a:solidFill>
                <a:effectLst/>
                <a:latin typeface="Calibri" panose="020F0502020204030204" pitchFamily="34" charset="0"/>
                <a:ea typeface="+mn-ea"/>
                <a:cs typeface="+mn-cs"/>
              </a:rPr>
              <a:t> notre problème.</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À présent, écrivez sur votre ardoise le calcul qu’il faut faire pour trouver le nombre total de chaises. Puis calculez le résultat.</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Laisser quelques instants aux élèves ; ils lèvent leur ardoise lorsqu’ils ont fini. Valider leur réponse d'un signe de tête, puis interroger un élève ayant fait une addition. </a:t>
            </a:r>
            <a:endParaRPr lang="fr-FR" b="0" i="1" kern="1200" baseline="0">
              <a:solidFill>
                <a:schemeClr val="tx1"/>
              </a:solidFill>
              <a:effectLst/>
              <a:latin typeface="Calibri" panose="020F0502020204030204" pitchFamily="34" charset="0"/>
              <a:ea typeface="+mn-ea"/>
              <a:cs typeface="+mn-cs"/>
            </a:endParaRPr>
          </a:p>
          <a:p>
            <a:pPr marL="0" indent="0">
              <a:buFont typeface="Arial" pitchFamily="34" charset="0"/>
              <a:buNone/>
            </a:pPr>
            <a:endParaRPr lang="fr-FR" sz="1200" b="0" i="0"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7807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On peut effectivement écrire une addition : 25 + 25 + 25 + 25. </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Combien de fois a-t-on ajouté 25 ? → 4 fois.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Quel autre calcul aurait-on pu écrire sans utiliser le signe + ? </a:t>
            </a:r>
            <a:endParaRPr lang="fr-FR" b="0" i="0" kern="1200" baseline="0">
              <a:solidFill>
                <a:schemeClr val="tx1"/>
              </a:solidFill>
              <a:effectLst/>
              <a:latin typeface="Calibri" panose="020F0502020204030204" pitchFamily="34" charset="0"/>
              <a:ea typeface="+mn-ea"/>
              <a:cs typeface="+mn-cs"/>
            </a:endParaRPr>
          </a:p>
          <a:p>
            <a:pPr marL="0" indent="0">
              <a:buFont typeface="Arial" pitchFamily="34" charset="0"/>
              <a:buNone/>
            </a:pPr>
            <a:endParaRPr lang="fr-FR" sz="1200" b="0" i="0"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42251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 </a:t>
            </a:r>
            <a:r>
              <a:rPr lang="fr-FR" b="0" i="1" kern="1200">
                <a:solidFill>
                  <a:schemeClr val="tx1"/>
                </a:solidFill>
                <a:effectLst/>
                <a:latin typeface="Calibri" panose="020F0502020204030204" pitchFamily="34" charset="0"/>
                <a:ea typeface="+mn-ea"/>
                <a:cs typeface="+mn-cs"/>
              </a:rPr>
              <a:t>On peut écrire une multiplication :</a:t>
            </a:r>
            <a:r>
              <a:rPr lang="fr-FR" b="0" i="1" kern="1200" baseline="0">
                <a:solidFill>
                  <a:schemeClr val="tx1"/>
                </a:solidFill>
                <a:effectLst/>
                <a:latin typeface="Calibri" panose="020F0502020204030204" pitchFamily="34" charset="0"/>
                <a:ea typeface="+mn-ea"/>
                <a:cs typeface="+mn-cs"/>
              </a:rPr>
              <a:t> 4 </a:t>
            </a:r>
            <a:r>
              <a:rPr kumimoji="0" lang="fr-FR" b="0" i="0" u="none" strike="noStrike" kern="1200" cap="none" spc="0" normalizeH="0" baseline="0" noProof="0">
                <a:ln>
                  <a:noFill/>
                </a:ln>
                <a:solidFill>
                  <a:prstClr val="black"/>
                </a:solidFill>
                <a:effectLst/>
                <a:uLnTx/>
                <a:uFillTx/>
                <a:latin typeface="Calibri" panose="020F0502020204030204" pitchFamily="34" charset="0"/>
                <a:ea typeface="+mn-ea"/>
                <a:cs typeface="+mn-cs"/>
              </a:rPr>
              <a:t>×</a:t>
            </a:r>
            <a:r>
              <a:rPr lang="fr-FR" b="0" i="1" kern="1200" baseline="0">
                <a:solidFill>
                  <a:schemeClr val="tx1"/>
                </a:solidFill>
                <a:effectLst/>
                <a:latin typeface="Calibri" panose="020F0502020204030204" pitchFamily="34" charset="0"/>
                <a:ea typeface="+mn-ea"/>
                <a:cs typeface="+mn-cs"/>
              </a:rPr>
              <a:t> 25.</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Quel est le résultat de ce calcul ? </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Interroger un élève pour qu’il explique sa procédure : on peut faire 2 groupes de 25 puis 2 autres groupes de 25.</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25 + 25 + 25 + 25 = 50 + 50 = 100.</a:t>
            </a:r>
            <a:endParaRPr lang="fr-FR" b="0" i="1" kern="1200" baseline="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4258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0" u="none" strike="noStrike">
                <a:solidFill>
                  <a:srgbClr val="000000"/>
                </a:solidFill>
                <a:effectLst/>
                <a:latin typeface="Calibri" panose="020F0502020204030204" pitchFamily="34" charset="0"/>
              </a:rPr>
              <a:t>Demander à un élève de lire le problème. Relire si besoin.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baseline="0">
                <a:solidFill>
                  <a:schemeClr val="tx1"/>
                </a:solidFill>
                <a:effectLst/>
                <a:latin typeface="Calibri" panose="020F0502020204030204" pitchFamily="34" charset="0"/>
                <a:ea typeface="+mn-ea"/>
                <a:cs typeface="+mn-cs"/>
              </a:rPr>
              <a:t>Que cherche-t-on ? → Combien il y a de personnes en tout.</a:t>
            </a:r>
          </a:p>
          <a:p>
            <a:r>
              <a:rPr lang="fr-FR" b="0" i="1" kern="1200" baseline="0">
                <a:solidFill>
                  <a:schemeClr val="tx1"/>
                </a:solidFill>
                <a:effectLst/>
                <a:latin typeface="Calibri" panose="020F0502020204030204" pitchFamily="34" charset="0"/>
                <a:ea typeface="+mn-ea"/>
                <a:cs typeface="+mn-cs"/>
              </a:rPr>
              <a:t>Combien de personnes y a-t-il dans une équipe ? → 3 personnes.</a:t>
            </a:r>
          </a:p>
          <a:p>
            <a:r>
              <a:rPr lang="fr-FR" b="0" i="1" kern="1200" baseline="0">
                <a:solidFill>
                  <a:schemeClr val="tx1"/>
                </a:solidFill>
                <a:effectLst/>
                <a:latin typeface="Calibri" panose="020F0502020204030204" pitchFamily="34" charset="0"/>
                <a:ea typeface="+mn-ea"/>
                <a:cs typeface="+mn-cs"/>
              </a:rPr>
              <a:t>Combien d’équipes y a-t-il ? → 5 équipes.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Prenez vos ardoises. Vous allez faire un schéma pour représenter ce problème. </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Laisser quelques instants aux élèves puis reprendre en collectif : </a:t>
            </a:r>
            <a:endParaRPr lang="fr-FR" b="0" i="1" kern="1200" baseline="0">
              <a:solidFill>
                <a:schemeClr val="tx1"/>
              </a:solidFill>
              <a:effectLst/>
              <a:latin typeface="Calibri" panose="020F0502020204030204" pitchFamily="34" charset="0"/>
              <a:ea typeface="+mn-ea"/>
              <a:cs typeface="+mn-cs"/>
            </a:endParaRP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Qu’avez-vous représenté en premier ? → Une équipe de 3 personnes.</a:t>
            </a: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0943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 </a:t>
            </a:r>
            <a:r>
              <a:rPr lang="fr-FR" b="0" i="1" kern="1200">
                <a:solidFill>
                  <a:schemeClr val="tx1"/>
                </a:solidFill>
                <a:effectLst/>
                <a:latin typeface="Calibri" panose="020F0502020204030204" pitchFamily="34" charset="0"/>
                <a:ea typeface="+mn-ea"/>
                <a:cs typeface="+mn-cs"/>
              </a:rPr>
              <a:t>4 </a:t>
            </a:r>
            <a:r>
              <a:rPr kumimoji="0" lang="fr-FR" b="0" i="0" u="none" strike="noStrike" kern="1200" cap="none" spc="0" normalizeH="0" baseline="0" noProof="0">
                <a:ln>
                  <a:noFill/>
                </a:ln>
                <a:solidFill>
                  <a:prstClr val="black"/>
                </a:solidFill>
                <a:effectLst/>
                <a:uLnTx/>
                <a:uFillTx/>
                <a:latin typeface="Calibri" panose="020F0502020204030204" pitchFamily="34" charset="0"/>
                <a:ea typeface="+mn-ea"/>
                <a:cs typeface="+mn-cs"/>
              </a:rPr>
              <a:t>×</a:t>
            </a:r>
            <a:r>
              <a:rPr lang="fr-FR" b="0" i="1" kern="1200">
                <a:solidFill>
                  <a:schemeClr val="tx1"/>
                </a:solidFill>
                <a:effectLst/>
                <a:latin typeface="Calibri" panose="020F0502020204030204" pitchFamily="34" charset="0"/>
                <a:ea typeface="+mn-ea"/>
                <a:cs typeface="+mn-cs"/>
              </a:rPr>
              <a:t> 25 = 100.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b="0" i="0" kern="1200" baseline="0">
                <a:solidFill>
                  <a:schemeClr val="tx1"/>
                </a:solidFill>
                <a:effectLst/>
                <a:latin typeface="Calibri" panose="020F0502020204030204" pitchFamily="34" charset="0"/>
                <a:ea typeface="+mn-ea"/>
                <a:cs typeface="+mn-cs"/>
              </a:rPr>
              <a:t>Interroger un élève pour qu’il rappelle la question et propose une phrase-réponse.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fr-FR" b="0" i="0" kern="1200" baseline="0">
              <a:solidFill>
                <a:schemeClr val="tx1"/>
              </a:solidFill>
              <a:effectLst/>
              <a:latin typeface="Calibri" panose="020F0502020204030204" pitchFamily="34" charset="0"/>
              <a:ea typeface="+mn-ea"/>
              <a:cs typeface="+mn-cs"/>
            </a:endParaRP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0948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 </a:t>
            </a:r>
            <a:r>
              <a:rPr lang="fr-FR" b="0" i="1" kern="1200">
                <a:solidFill>
                  <a:schemeClr val="tx1"/>
                </a:solidFill>
                <a:effectLst/>
                <a:latin typeface="Calibri" panose="020F0502020204030204" pitchFamily="34" charset="0"/>
                <a:ea typeface="+mn-ea"/>
                <a:cs typeface="+mn-cs"/>
              </a:rPr>
              <a:t>Il y a 100 chaises dans la salle.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baseline="0">
              <a:latin typeface="Calibri" panose="020F0502020204030204" pitchFamily="34" charset="0"/>
            </a:endParaRP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7008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a:latin typeface="Calibri" panose="020F0502020204030204" pitchFamily="34" charset="0"/>
              </a:rPr>
              <a:t>Dans les deux problèmes que nous venons de résoudre, il y a plusieurs</a:t>
            </a:r>
            <a:r>
              <a:rPr lang="fr-FR" b="0" i="1" baseline="0">
                <a:latin typeface="Calibri" panose="020F0502020204030204" pitchFamily="34" charset="0"/>
              </a:rPr>
              <a:t> parties identiques et </a:t>
            </a:r>
            <a:r>
              <a:rPr lang="fr-FR" b="0" i="1">
                <a:latin typeface="Calibri" panose="020F0502020204030204" pitchFamily="34" charset="0"/>
              </a:rPr>
              <a:t>on cherche le tout</a:t>
            </a:r>
            <a:r>
              <a:rPr lang="fr-FR" b="0" i="1" baseline="0">
                <a:latin typeface="Calibri" panose="020F0502020204030204" pitchFamily="34" charset="0"/>
              </a:rPr>
              <a:t>.</a:t>
            </a:r>
          </a:p>
          <a:p>
            <a:r>
              <a:rPr lang="fr-FR" b="0" i="1" baseline="0">
                <a:latin typeface="Calibri" panose="020F0502020204030204" pitchFamily="34" charset="0"/>
              </a:rPr>
              <a:t>Pour représenter ces problèmes avec un schéma en barres, on fait des barres identiques que l’on place bout à bout : ce sont les parties. On met une accolade au-dessus de ces parties et on indique combien il y en a.</a:t>
            </a:r>
          </a:p>
          <a:p>
            <a:r>
              <a:rPr lang="fr-FR" b="0" i="1" baseline="0">
                <a:latin typeface="Calibri" panose="020F0502020204030204" pitchFamily="34" charset="0"/>
              </a:rPr>
              <a:t>Ici, on a 4 rangées de 25 chaises : la barre 25 apparait donc 4 fois.</a:t>
            </a:r>
          </a:p>
          <a:p>
            <a:r>
              <a:rPr lang="fr-FR" b="0" i="1" baseline="0">
                <a:latin typeface="Calibri" panose="020F0502020204030204" pitchFamily="34" charset="0"/>
              </a:rPr>
              <a:t>Le tout est représenté par la plus grande barre.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baseline="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29856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a:latin typeface="Calibri" panose="020F0502020204030204" pitchFamily="34" charset="0"/>
              </a:rPr>
              <a:t>Quand il y a beaucoup de parties identiques, on ne peut parfois pas toutes les représenter. Dans ce cas, on dessine la première barre et la dernière et on met des pointillés entre les deux : cela indique qu’entre les deux barres, il y a d’autres barres identiques.</a:t>
            </a:r>
          </a:p>
          <a:p>
            <a:r>
              <a:rPr lang="fr-FR" b="0" i="1" baseline="0">
                <a:latin typeface="Calibri" panose="020F0502020204030204" pitchFamily="34" charset="0"/>
              </a:rPr>
              <a:t>Les pointillés sont comme les points de suspension en français ils indiquent qu’on ne note pas tout mais que cela continue.</a:t>
            </a:r>
          </a:p>
          <a:p>
            <a:r>
              <a:rPr lang="fr-FR" b="0" i="1" baseline="0">
                <a:latin typeface="Calibri" panose="020F0502020204030204" pitchFamily="34" charset="0"/>
              </a:rPr>
              <a:t>Attention, il faut bien indiquer le nombre de parties au-dessus de l’accolade.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baseline="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20319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r>
              <a:rPr lang="fr-FR" b="0" i="1" baseline="0">
                <a:latin typeface="Calibri" panose="020F0502020204030204" pitchFamily="34" charset="0"/>
              </a:rPr>
              <a:t>L’opération qui permet de résoudre notre problème est la multiplication </a:t>
            </a:r>
            <a:r>
              <a:rPr lang="fr-FR" b="0" i="1" kern="1200" baseline="0">
                <a:solidFill>
                  <a:schemeClr val="tx1"/>
                </a:solidFill>
                <a:effectLst/>
                <a:latin typeface="Calibri" panose="020F0502020204030204" pitchFamily="34" charset="0"/>
                <a:ea typeface="+mn-ea"/>
                <a:cs typeface="+mn-cs"/>
              </a:rPr>
              <a:t>:</a:t>
            </a:r>
            <a:r>
              <a:rPr lang="fr-FR" b="0" i="1" baseline="0">
                <a:latin typeface="Calibri" panose="020F0502020204030204" pitchFamily="34" charset="0"/>
              </a:rPr>
              <a:t> 4 fois 25, car on a 4 barres identiques de 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baseline="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6111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i="1">
                <a:latin typeface="Calibri" panose="020F0502020204030204" pitchFamily="34" charset="0"/>
              </a:rPr>
              <a:t>Prenez votre cahier en page 24. </a:t>
            </a:r>
          </a:p>
          <a:p>
            <a:endParaRPr lang="fr-F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solidFill>
                  <a:prstClr val="black"/>
                </a:solidFill>
              </a:rPr>
              <a:pPr/>
              <a:t>25</a:t>
            </a:fld>
            <a:endParaRPr lang="fr-FR">
              <a:solidFill>
                <a:prstClr val="black"/>
              </a:solidFill>
            </a:endParaRPr>
          </a:p>
        </p:txBody>
      </p:sp>
    </p:spTree>
    <p:extLst>
      <p:ext uri="{BB962C8B-B14F-4D97-AF65-F5344CB8AC3E}">
        <p14:creationId xmlns:p14="http://schemas.microsoft.com/office/powerpoint/2010/main" val="42708518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a:latin typeface="Calibri" panose="020F0502020204030204" pitchFamily="34" charset="0"/>
              </a:rPr>
              <a:t>Un schéma en barres vierge est tracé en pointillés pour aider les élèves dans le tracé. Une accolade est </a:t>
            </a:r>
            <a:r>
              <a:rPr lang="fr-FR" err="1">
                <a:latin typeface="Calibri" panose="020F0502020204030204" pitchFamily="34" charset="0"/>
              </a:rPr>
              <a:t>placéé</a:t>
            </a:r>
            <a:r>
              <a:rPr lang="fr-FR">
                <a:latin typeface="Calibri" panose="020F0502020204030204" pitchFamily="34" charset="0"/>
              </a:rPr>
              <a:t> au-dessus pour indiquer le nombre de parties identiques. Inciter les élèves à noter ce nombre de parties.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solidFill>
                  <a:prstClr val="black"/>
                </a:solidFill>
              </a:rPr>
              <a:pPr/>
              <a:t>26</a:t>
            </a:fld>
            <a:endParaRPr lang="fr-FR">
              <a:solidFill>
                <a:prstClr val="black"/>
              </a:solidFill>
            </a:endParaRPr>
          </a:p>
        </p:txBody>
      </p:sp>
    </p:spTree>
    <p:extLst>
      <p:ext uri="{BB962C8B-B14F-4D97-AF65-F5344CB8AC3E}">
        <p14:creationId xmlns:p14="http://schemas.microsoft.com/office/powerpoint/2010/main" val="2909563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a:latin typeface="Calibri" panose="020F0502020204030204" pitchFamily="34" charset="0"/>
              </a:rPr>
              <a:t>Ici, le nombre de parties étant conséquent, l’accolade va s’avérer utile. </a:t>
            </a:r>
          </a:p>
          <a:p>
            <a:r>
              <a:rPr lang="fr-FR">
                <a:latin typeface="Calibri" panose="020F0502020204030204" pitchFamily="34" charset="0"/>
              </a:rPr>
              <a:t>Ne pas hésiter à faire faire quelques tracés d’accolades sur l’ardoise en détaillant le mouvement du crayon.</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solidFill>
                  <a:prstClr val="black"/>
                </a:solidFill>
              </a:rPr>
              <a:pPr/>
              <a:t>27</a:t>
            </a:fld>
            <a:endParaRPr lang="fr-FR">
              <a:solidFill>
                <a:prstClr val="black"/>
              </a:solidFill>
            </a:endParaRPr>
          </a:p>
        </p:txBody>
      </p:sp>
    </p:spTree>
    <p:extLst>
      <p:ext uri="{BB962C8B-B14F-4D97-AF65-F5344CB8AC3E}">
        <p14:creationId xmlns:p14="http://schemas.microsoft.com/office/powerpoint/2010/main" val="42344576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a:latin typeface="Calibri" panose="020F0502020204030204" pitchFamily="34" charset="0"/>
              </a:rPr>
              <a:t>Ici, la difficulté réside dans le calcul : les élèves pourront décomposer 5 × 24 en 5 × 2 dizaines + 5 × 4.</a:t>
            </a: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73614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7496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Voici une première équipe : elle est composée de 3 personnes.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Que doit-on représenter ensuite ? →</a:t>
            </a:r>
            <a:r>
              <a:rPr lang="fr-FR" b="0" i="1" kern="1200" baseline="0">
                <a:solidFill>
                  <a:schemeClr val="tx1"/>
                </a:solidFill>
                <a:effectLst/>
                <a:latin typeface="Calibri" panose="020F0502020204030204" pitchFamily="34" charset="0"/>
                <a:ea typeface="+mn-ea"/>
                <a:cs typeface="+mn-cs"/>
                <a:sym typeface="Symbol" panose="05050102010706020507" pitchFamily="18" charset="2"/>
              </a:rPr>
              <a:t> </a:t>
            </a:r>
            <a:r>
              <a:rPr lang="fr-FR" b="0" i="1" kern="1200" baseline="0">
                <a:solidFill>
                  <a:schemeClr val="tx1"/>
                </a:solidFill>
                <a:effectLst/>
                <a:latin typeface="Calibri" panose="020F0502020204030204" pitchFamily="34" charset="0"/>
                <a:ea typeface="+mn-ea"/>
                <a:cs typeface="+mn-cs"/>
              </a:rPr>
              <a:t>Les autres équipes.</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99232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3951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Voici les 5 équipes : chacune contient bien 3 personnes.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Que cherche-t-on ? → Combien il y a de personnes en tout.</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Comment peut-on le montrer sur le schéma ?</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Faire émerger qu’on peut entourer l’ensemble des personnes et mettre un point d’interrogation pour montrer que c’est ce que l’on cherche.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5688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Voici le schéma qui représente notre problème.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6994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baseline="0">
                <a:solidFill>
                  <a:schemeClr val="tx1"/>
                </a:solidFill>
                <a:effectLst/>
                <a:latin typeface="Calibri" panose="020F0502020204030204" pitchFamily="34" charset="0"/>
                <a:ea typeface="+mn-ea"/>
                <a:cs typeface="+mn-cs"/>
              </a:rPr>
              <a:t>À présent, prenez vos réglettes. Vous allez les utiliser pour représenter le problème.</a:t>
            </a:r>
          </a:p>
          <a:p>
            <a:r>
              <a:rPr lang="fr-FR" b="0">
                <a:latin typeface="Calibri" panose="020F0502020204030204" pitchFamily="34" charset="0"/>
              </a:rPr>
              <a:t>Demander à un élève de relire le problème</a:t>
            </a:r>
            <a:r>
              <a:rPr lang="fr-FR" b="0" baseline="0">
                <a:latin typeface="Calibri" panose="020F0502020204030204" pitchFamily="34" charset="0"/>
              </a:rPr>
              <a:t>.</a:t>
            </a:r>
          </a:p>
          <a:p>
            <a:r>
              <a:rPr lang="fr-FR" b="0" i="0" kern="1200" baseline="0">
                <a:solidFill>
                  <a:schemeClr val="tx1"/>
                </a:solidFill>
                <a:effectLst/>
                <a:latin typeface="Calibri" panose="020F0502020204030204" pitchFamily="34" charset="0"/>
                <a:ea typeface="+mn-ea"/>
                <a:cs typeface="+mn-cs"/>
              </a:rPr>
              <a:t>Laisser quelques instants aux élèves, puis reprendre en collectif : </a:t>
            </a:r>
            <a:endParaRPr lang="fr-FR" b="0" i="1" kern="1200" baseline="0">
              <a:solidFill>
                <a:schemeClr val="tx1"/>
              </a:solidFill>
              <a:effectLst/>
              <a:latin typeface="Calibri" panose="020F0502020204030204" pitchFamily="34" charset="0"/>
              <a:ea typeface="+mn-ea"/>
              <a:cs typeface="+mn-cs"/>
            </a:endParaRPr>
          </a:p>
          <a:p>
            <a:r>
              <a:rPr lang="fr-FR" b="0" i="1" kern="1200" baseline="0">
                <a:solidFill>
                  <a:schemeClr val="tx1"/>
                </a:solidFill>
                <a:effectLst/>
                <a:latin typeface="Calibri" panose="020F0502020204030204" pitchFamily="34" charset="0"/>
                <a:ea typeface="+mn-ea"/>
                <a:cs typeface="+mn-cs"/>
              </a:rPr>
              <a:t>Quelles réglettes avez-vous prises ? → Les réglettes vert clair, pour représenter les équipes de 3 personnes.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Combien en avez-vous prises ? → On a pris 5 réglettes car il y a 5 équipes.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fr-FR" b="0" i="1" kern="1200" baseline="0">
                <a:solidFill>
                  <a:schemeClr val="tx1"/>
                </a:solidFill>
                <a:effectLst/>
                <a:latin typeface="Calibri" panose="020F0502020204030204" pitchFamily="34" charset="0"/>
                <a:ea typeface="+mn-ea"/>
                <a:cs typeface="+mn-cs"/>
              </a:rPr>
              <a:t>Comment les avez-vous placées ? → Bout à bout pour former un train de réglettes, car on cherche combien il y a de personnes en tout.</a:t>
            </a: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286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Voici le train de réglettes qui représente le problème. </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Que cherche-t-on ? </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23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 La réglette qui a la même longueur que ces 5 réglettes réunies.</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Vous allez écrire sur votre ardoise le calcul qui permet de trouver le nombre total de personnes et nous vérifierons avec les réglettes.</a:t>
            </a:r>
          </a:p>
          <a:p>
            <a:pPr marL="0" indent="0">
              <a:buFont typeface="Arial" pitchFamily="34" charset="0"/>
              <a:buNone/>
            </a:pPr>
            <a:r>
              <a:rPr lang="fr-FR" b="0" i="0" kern="1200" baseline="0">
                <a:solidFill>
                  <a:schemeClr val="tx1"/>
                </a:solidFill>
                <a:effectLst/>
                <a:latin typeface="Calibri" panose="020F0502020204030204" pitchFamily="34" charset="0"/>
                <a:ea typeface="+mn-ea"/>
                <a:cs typeface="+mn-cs"/>
              </a:rPr>
              <a:t>Laisser quelques instants aux élèves ; ils lèvent leur ardoise lorsqu’ils ont fini. Valider leur réponse d'un signe de tête, puis interroger en premier un élève qui a écrit une addition.</a:t>
            </a:r>
            <a:endParaRPr lang="fr-FR" b="0" i="1" kern="1200" baseline="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3043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 On peut écrire une addition : 3 + 3 + 3 + 3 + 3.</a:t>
            </a:r>
          </a:p>
          <a:p>
            <a:pPr marL="0" indent="0">
              <a:buFont typeface="Arial" pitchFamily="34" charset="0"/>
              <a:buNone/>
            </a:pPr>
            <a:r>
              <a:rPr lang="fr-FR" b="0" i="1" kern="1200" baseline="0">
                <a:solidFill>
                  <a:schemeClr val="tx1"/>
                </a:solidFill>
                <a:effectLst/>
                <a:latin typeface="Calibri" panose="020F0502020204030204" pitchFamily="34" charset="0"/>
                <a:ea typeface="+mn-ea"/>
                <a:cs typeface="+mn-cs"/>
              </a:rPr>
              <a:t>Quel est le résultat ? </a:t>
            </a:r>
            <a:r>
              <a:rPr lang="fr-FR" b="0" i="0" kern="1200" baseline="0">
                <a:solidFill>
                  <a:schemeClr val="tx1"/>
                </a:solidFill>
                <a:effectLst/>
                <a:latin typeface="Calibri" panose="020F0502020204030204" pitchFamily="34" charset="0"/>
                <a:ea typeface="+mn-ea"/>
                <a:cs typeface="+mn-cs"/>
              </a:rPr>
              <a:t>Interroger un élève.</a:t>
            </a:r>
            <a:endParaRPr lang="fr-FR" b="0" i="1" kern="1200" baseline="0">
              <a:solidFill>
                <a:schemeClr val="tx1"/>
              </a:solidFill>
              <a:effectLst/>
              <a:latin typeface="Calibri" panose="020F0502020204030204" pitchFamily="34" charset="0"/>
              <a:ea typeface="+mn-ea"/>
              <a:cs typeface="+mn-cs"/>
            </a:endParaRPr>
          </a:p>
          <a:p>
            <a:pPr marL="0" indent="0">
              <a:buFont typeface="Arial" pitchFamily="34" charset="0"/>
              <a:buNone/>
            </a:pPr>
            <a:endParaRPr lang="fr-FR" sz="1200" b="0" i="1" kern="1200" baseline="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1015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33671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92059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err="1"/>
              <a:t>Entrainement</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80597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err="1"/>
              <a:t>Entrainement</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512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err="1"/>
              <a:t>Entrainement</a:t>
            </a:r>
            <a:endParaRPr lang="en-US"/>
          </a:p>
        </p:txBody>
      </p:sp>
    </p:spTree>
    <p:extLst>
      <p:ext uri="{BB962C8B-B14F-4D97-AF65-F5344CB8AC3E}">
        <p14:creationId xmlns:p14="http://schemas.microsoft.com/office/powerpoint/2010/main" val="1247722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5403410-2664-4ED1-BA33-463B920DA51C}"/>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1" y="0"/>
            <a:ext cx="9144000" cy="6858000"/>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32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
        <p:nvSpPr>
          <p:cNvPr id="5" name="Titre 3">
            <a:extLst>
              <a:ext uri="{FF2B5EF4-FFF2-40B4-BE49-F238E27FC236}">
                <a16:creationId xmlns:a16="http://schemas.microsoft.com/office/drawing/2014/main" id="{57404682-7381-4603-9091-BA0787836EA2}"/>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a:solidFill>
                  <a:schemeClr val="bg1"/>
                </a:solidFill>
                <a:latin typeface="Verdana" panose="020B0604030504040204" pitchFamily="34" charset="0"/>
                <a:ea typeface="Verdana" panose="020B0604030504040204" pitchFamily="34" charset="0"/>
              </a:rPr>
              <a:t>Réservé à la </a:t>
            </a:r>
            <a:r>
              <a:rPr lang="fr-FR" sz="2000" err="1">
                <a:solidFill>
                  <a:schemeClr val="bg1"/>
                </a:solidFill>
                <a:latin typeface="Verdana" panose="020B0604030504040204" pitchFamily="34" charset="0"/>
                <a:ea typeface="Verdana" panose="020B0604030504040204" pitchFamily="34" charset="0"/>
              </a:rPr>
              <a:t>vidéoprojection</a:t>
            </a:r>
            <a:endParaRPr lang="fr-FR" sz="200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10387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72468" y="0"/>
            <a:ext cx="635549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006322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57150" y="0"/>
            <a:ext cx="6379864"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323957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6255904"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5862776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427960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err="1"/>
              <a:t>Exercice</a:t>
            </a:r>
            <a:r>
              <a:rPr lang="en-US"/>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12533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err="1"/>
              <a:t>Exercice</a:t>
            </a:r>
            <a:r>
              <a:rPr lang="en-US"/>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790468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4965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60726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Tree>
    <p:extLst>
      <p:ext uri="{BB962C8B-B14F-4D97-AF65-F5344CB8AC3E}">
        <p14:creationId xmlns:p14="http://schemas.microsoft.com/office/powerpoint/2010/main" val="20501502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86D57A66-68CE-44F9-680B-39BC38DB17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a:solidFill>
                  <a:prstClr val="white"/>
                </a:solidFill>
                <a:latin typeface="Verdana" panose="020B0604030504040204" pitchFamily="34" charset="0"/>
                <a:ea typeface="Verdana" panose="020B0604030504040204" pitchFamily="34" charset="0"/>
              </a:rPr>
              <a:t>Réservé à la vidéoprojection</a:t>
            </a:r>
          </a:p>
        </p:txBody>
      </p:sp>
    </p:spTree>
    <p:extLst>
      <p:ext uri="{BB962C8B-B14F-4D97-AF65-F5344CB8AC3E}">
        <p14:creationId xmlns:p14="http://schemas.microsoft.com/office/powerpoint/2010/main" val="3191835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2420443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1_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734229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6386526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5669687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6" name="Image 5">
            <a:extLst>
              <a:ext uri="{FF2B5EF4-FFF2-40B4-BE49-F238E27FC236}">
                <a16:creationId xmlns:a16="http://schemas.microsoft.com/office/drawing/2014/main" id="{E959A59D-4501-404B-BBCB-BEB8095AE1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503348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156059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4094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3657748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16/12/2025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 id="2147483774" r:id="rId5"/>
    <p:sldLayoutId id="2147483775" r:id="rId6"/>
    <p:sldLayoutId id="2147483776" r:id="rId7"/>
    <p:sldLayoutId id="214748377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16/12/2025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16/12/2025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16/12/2025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79" r:id="rId5"/>
    <p:sldLayoutId id="2147483780" r:id="rId6"/>
    <p:sldLayoutId id="2147483781" r:id="rId7"/>
    <p:sldLayoutId id="2147483782"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16/12/2025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059013770"/>
      </p:ext>
    </p:extLst>
  </p:cSld>
  <p:clrMap bg1="lt1" tx1="dk1" bg2="lt2" tx2="dk2" accent1="accent1" accent2="accent2" accent3="accent3" accent4="accent4" accent5="accent5" accent6="accent6" hlink="hlink" folHlink="folHlink"/>
  <p:sldLayoutIdLst>
    <p:sldLayoutId id="2147483761" r:id="rId1"/>
    <p:sldLayoutId id="21474837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C2F65CB-931A-913B-04F4-7D9887FAFE4E}"/>
              </a:ext>
            </a:extLst>
          </p:cNvPr>
          <p:cNvSpPr txBox="1">
            <a:spLocks/>
          </p:cNvSpPr>
          <p:nvPr/>
        </p:nvSpPr>
        <p:spPr>
          <a:xfrm>
            <a:off x="751788" y="2869455"/>
            <a:ext cx="7772400" cy="776190"/>
          </a:xfrm>
          <a:prstGeom prst="rect">
            <a:avLst/>
          </a:prstGeom>
          <a:ln w="28575">
            <a:noFill/>
          </a:ln>
        </p:spPr>
        <p:txBody>
          <a:bodyPr vert="horz" lIns="91440" tIns="45720" rIns="91440" bIns="45720" rtlCol="0" anchor="b">
            <a:normAutofit/>
          </a:bodyPr>
          <a:lstStyle>
            <a:lvl1pPr algn="ctr" defTabSz="914400" rtl="0" eaLnBrk="1" latinLnBrk="0" hangingPunct="1">
              <a:lnSpc>
                <a:spcPct val="90000"/>
              </a:lnSpc>
              <a:spcBef>
                <a:spcPct val="0"/>
              </a:spcBef>
              <a:buNone/>
              <a:defRPr sz="2800" b="1" kern="1200">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pPr>
              <a:spcBef>
                <a:spcPts val="1200"/>
              </a:spcBef>
              <a:spcAft>
                <a:spcPts val="1200"/>
              </a:spcAft>
            </a:pPr>
            <a:r>
              <a:rPr lang="fr-FR"/>
              <a:t>22. Modéliser en barres : produit</a:t>
            </a:r>
          </a:p>
        </p:txBody>
      </p:sp>
    </p:spTree>
    <p:extLst>
      <p:ext uri="{BB962C8B-B14F-4D97-AF65-F5344CB8AC3E}">
        <p14:creationId xmlns:p14="http://schemas.microsoft.com/office/powerpoint/2010/main" val="838659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2A23159-635F-984F-17BA-3BACC48475E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1CE971D-2423-B7CF-0F11-5098A6E9EED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4464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a:extLst>
              <a:ext uri="{FF2B5EF4-FFF2-40B4-BE49-F238E27FC236}">
                <a16:creationId xmlns:a16="http://schemas.microsoft.com/office/drawing/2014/main" id="{11824756-5F3B-9AC4-2974-19B77C80AB75}"/>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B0D0B9AB-96BE-3C71-2FE4-BAAAC5D0C5B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84758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9F6FB269-9D4A-6C89-630E-D68550C43F5C}"/>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5C91C7D0-D9C4-C758-24E6-9DFD665430E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02902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2C03E12E-8F71-FF1E-1417-EF85F7643CF2}"/>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B8E52BB9-7047-9FB7-CB7F-205575FCC9C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84368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F2BDCD2-EEED-71CE-6297-629A87949E5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CAB97AF-D261-D15A-E53D-C5B2F545DBC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31035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9362CC9-F48F-992A-588F-BF2E3253C88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85A4780-36FE-6EE1-F20F-70C84CD4F2A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52206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75774F0-0A1F-565E-BD51-2EF48BB8192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210F44D-F38D-82C2-E5AF-B56D647B569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31905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1ABE8D5-AAA1-2DFD-4BBC-266BB1BD205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2AB6D24-518B-829A-43B0-784CC705F47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6082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896E519-28C7-E517-C7A9-B0217078230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B73191D-253C-17FE-CA8A-6A7BAF9FAEB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66357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0AB37616-DD80-3B81-2029-DFD262AEB017}"/>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BD117CD6-9C5D-3046-63CD-3159E10D7C0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33880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E1FF1FC-554C-A0B7-D032-E889BC379D9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DEAD1EF-9F1B-3067-CF3C-81286207388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10308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78F8D10F-E386-2B16-895A-66CA4B9A3588}"/>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759D16D0-322B-F284-655D-D9E7A1F4714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9237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4BF27B54-8689-66F9-B769-8F6D0B4BDD4E}"/>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37D8BD1D-B6D9-C39B-9FAC-207ABE39678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89023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21F5FBB-BFE0-FE83-3934-5BD72BFF4EB7}"/>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BB364A26-3A12-8E92-A80F-139532A593A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15814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D90A6D6-E7BF-79F4-97A8-D81D42705C2D}"/>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2016375C-9BA4-C0E6-1680-2DA6DC22A20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440141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E5799710-0609-0CCC-DE03-81A3D8C0C51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CDC9EC25-41B1-7405-CEFE-2DFC073FD25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52110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C5ED469-F774-BD36-58FC-5D79EB90F21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8FE2D61-AB7D-EEBC-9EDD-CEBAD6F2552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66485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67AED64-1D32-B4BE-5C04-538B6100130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34A7698-0642-D79B-27A9-1DDC05690EA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29194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0BCABF2-5310-9CF2-8537-CA110AB1698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2BE4A6A-298E-A140-49DF-80E029EEBFE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01732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3265C08-AE0F-5109-18C9-3473EAA39AC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A9FAD74-B444-0B0F-B9F7-40DE56CFE8B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754120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3179E23-42A2-EA17-AFD7-FCEF2ADB2C4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786B4CF-CFFE-46A0-7D59-4E4388D8CB5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493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DE72727-0F6E-7999-B106-6938713F60A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206653B-B482-6B58-F122-7783A65B88A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25643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8F59B43-650F-A728-FD7E-4C2CBED8E73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F508379-48B8-8F87-D4BA-D55B191704E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11754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73C8D58-1FD4-2F50-F1ED-88C8AEF1E010}"/>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AEE7E2F-1761-79C2-E717-499A226457D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6865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D99D3AD4-EE2D-20AF-929A-BA6B40D622C8}"/>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5B914B82-44CA-3E24-A129-8AEA818D82D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45627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8E01DFC-AE9F-5FB6-BB27-BD3753C7E6C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BC6FF33-4275-71C2-55CC-C39CBC0C249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6159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7B9A3FD7-E075-8269-58C4-5F5A9B346F45}"/>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070ECFD0-026B-D3F4-CEFE-68B525CFD97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33828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792EF7A6-D229-33DE-147C-907A1850F7A6}"/>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D9207AE8-68DD-88E8-5E24-562089F4183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05734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0B2C6C29-63B7-F48D-CDFE-43CD7E45AC0C}"/>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B07C891E-A5AE-0E7A-E2CB-B48BD54667A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74633777"/>
      </p:ext>
    </p:extLst>
  </p:cSld>
  <p:clrMapOvr>
    <a:masterClrMapping/>
  </p:clrMapOvr>
</p:sld>
</file>

<file path=ppt/theme/theme1.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0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CB29B1E-CD13-48AB-BBEF-DF001D11879E}">
  <ds:schemaRefs>
    <ds:schemaRef ds:uri="http://schemas.microsoft.com/sharepoint/v3/contenttype/forms"/>
  </ds:schemaRefs>
</ds:datastoreItem>
</file>

<file path=customXml/itemProps2.xml><?xml version="1.0" encoding="utf-8"?>
<ds:datastoreItem xmlns:ds="http://schemas.openxmlformats.org/officeDocument/2006/customXml" ds:itemID="{E2B294D5-9479-4072-A39C-3F5AF912A241}">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6042A85-3E71-46B2-BEA7-8047BFF1F9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1340</Words>
  <Application>Microsoft Office PowerPoint</Application>
  <PresentationFormat>Affichage à l'écran (4:3)</PresentationFormat>
  <Paragraphs>109</Paragraphs>
  <Slides>30</Slides>
  <Notes>30</Notes>
  <HiddenSlides>0</HiddenSlides>
  <MMClips>0</MMClips>
  <ScaleCrop>false</ScaleCrop>
  <HeadingPairs>
    <vt:vector size="6" baseType="variant">
      <vt:variant>
        <vt:lpstr>Polices utilisées</vt:lpstr>
      </vt:variant>
      <vt:variant>
        <vt:i4>5</vt:i4>
      </vt:variant>
      <vt:variant>
        <vt:lpstr>Thème</vt:lpstr>
      </vt:variant>
      <vt:variant>
        <vt:i4>9</vt:i4>
      </vt:variant>
      <vt:variant>
        <vt:lpstr>Titres des diapositives</vt:lpstr>
      </vt:variant>
      <vt:variant>
        <vt:i4>30</vt:i4>
      </vt:variant>
    </vt:vector>
  </HeadingPairs>
  <TitlesOfParts>
    <vt:vector size="44" baseType="lpstr">
      <vt:lpstr>Arial</vt:lpstr>
      <vt:lpstr>Calibri</vt:lpstr>
      <vt:lpstr>Calibri Light</vt:lpstr>
      <vt:lpstr>Symbol</vt:lpstr>
      <vt:lpstr>Verdana</vt:lpstr>
      <vt:lpstr>4_Thème Office</vt:lpstr>
      <vt:lpstr>5_Thème Office</vt:lpstr>
      <vt:lpstr>6_Thème Office</vt:lpstr>
      <vt:lpstr>7_Thème Office</vt:lpstr>
      <vt:lpstr>1_Thème Office</vt:lpstr>
      <vt:lpstr>2_Thème Office</vt:lpstr>
      <vt:lpstr>3_Thème Office</vt:lpstr>
      <vt:lpstr>8_Thème Office</vt:lpstr>
      <vt:lpstr>10_Thème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LE BOT SANDRA</cp:lastModifiedBy>
  <cp:revision>2</cp:revision>
  <dcterms:created xsi:type="dcterms:W3CDTF">2022-01-07T11:15:07Z</dcterms:created>
  <dcterms:modified xsi:type="dcterms:W3CDTF">2025-12-16T18:05:51Z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