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  <p:sldMasterId id="2147483657" r:id="rId5"/>
    <p:sldMasterId id="2147483663" r:id="rId6"/>
    <p:sldMasterId id="2147483668" r:id="rId7"/>
  </p:sldMasterIdLst>
  <p:notesMasterIdLst>
    <p:notesMasterId r:id="rId72"/>
  </p:notesMasterIdLst>
  <p:sldIdLst>
    <p:sldId id="256" r:id="rId8"/>
    <p:sldId id="257" r:id="rId9"/>
    <p:sldId id="381" r:id="rId10"/>
    <p:sldId id="434" r:id="rId11"/>
    <p:sldId id="468" r:id="rId12"/>
    <p:sldId id="469" r:id="rId13"/>
    <p:sldId id="470" r:id="rId14"/>
    <p:sldId id="457" r:id="rId15"/>
    <p:sldId id="497" r:id="rId16"/>
    <p:sldId id="471" r:id="rId17"/>
    <p:sldId id="382" r:id="rId18"/>
    <p:sldId id="369" r:id="rId19"/>
    <p:sldId id="383" r:id="rId20"/>
    <p:sldId id="477" r:id="rId21"/>
    <p:sldId id="486" r:id="rId22"/>
    <p:sldId id="487" r:id="rId23"/>
    <p:sldId id="504" r:id="rId24"/>
    <p:sldId id="503" r:id="rId25"/>
    <p:sldId id="502" r:id="rId26"/>
    <p:sldId id="488" r:id="rId27"/>
    <p:sldId id="499" r:id="rId28"/>
    <p:sldId id="500" r:id="rId29"/>
    <p:sldId id="501" r:id="rId30"/>
    <p:sldId id="295" r:id="rId31"/>
    <p:sldId id="370" r:id="rId32"/>
    <p:sldId id="297" r:id="rId33"/>
    <p:sldId id="506" r:id="rId34"/>
    <p:sldId id="507" r:id="rId35"/>
    <p:sldId id="508" r:id="rId36"/>
    <p:sldId id="510" r:id="rId37"/>
    <p:sldId id="511" r:id="rId38"/>
    <p:sldId id="512" r:id="rId39"/>
    <p:sldId id="385" r:id="rId40"/>
    <p:sldId id="371" r:id="rId41"/>
    <p:sldId id="390" r:id="rId42"/>
    <p:sldId id="514" r:id="rId43"/>
    <p:sldId id="515" r:id="rId44"/>
    <p:sldId id="660" r:id="rId45"/>
    <p:sldId id="659" r:id="rId46"/>
    <p:sldId id="658" r:id="rId47"/>
    <p:sldId id="657" r:id="rId48"/>
    <p:sldId id="518" r:id="rId49"/>
    <p:sldId id="656" r:id="rId50"/>
    <p:sldId id="519" r:id="rId51"/>
    <p:sldId id="520" r:id="rId52"/>
    <p:sldId id="521" r:id="rId53"/>
    <p:sldId id="522" r:id="rId54"/>
    <p:sldId id="523" r:id="rId55"/>
    <p:sldId id="320" r:id="rId56"/>
    <p:sldId id="372" r:id="rId57"/>
    <p:sldId id="386" r:id="rId58"/>
    <p:sldId id="646" r:id="rId59"/>
    <p:sldId id="647" r:id="rId60"/>
    <p:sldId id="649" r:id="rId61"/>
    <p:sldId id="650" r:id="rId62"/>
    <p:sldId id="651" r:id="rId63"/>
    <p:sldId id="652" r:id="rId64"/>
    <p:sldId id="653" r:id="rId65"/>
    <p:sldId id="654" r:id="rId66"/>
    <p:sldId id="655" r:id="rId67"/>
    <p:sldId id="335" r:id="rId68"/>
    <p:sldId id="373" r:id="rId69"/>
    <p:sldId id="337" r:id="rId70"/>
    <p:sldId id="644" r:id="rId71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19" roundtripDataSignature="AMtx7mixSlDiehlHCchW13nVLjwSKudqQ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1BF5A0C-B0EB-839A-131C-955373972CF5}" name="LE BOT SANDRA" initials="SL" userId="S::SLEBOT@editions-hatier.fr::5fe4e071-d3f4-40df-970f-ee8fcf898346" providerId="AD"/>
  <p188:author id="{BCEC0C35-085C-D9B9-E378-2995294E600F}" name="Sylvie Advenier" initials="SA" userId="516bcc22ff4f1580" providerId="Windows Live"/>
  <p188:author id="{6EC3644E-CAF9-BE47-EB1A-C427F723DB1E}" name="catherine.mallard2" initials="ca" userId="S::catherine.mallard2_gmail.com#ext#@hachette.onmicrosoft.com::943e5806-a044-4790-a0a9-05d7075f8f80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nnifer riviere" initials="" lastIdx="11" clrIdx="0"/>
  <p:cmAuthor id="1" name="CHAUVELLIER ANNE" initials="" lastIdx="15" clrIdx="1"/>
  <p:cmAuthor id="2" name="Sylvie Advenier" initials="" lastIdx="8" clrIdx="2"/>
  <p:cmAuthor id="3" name="Harmonie Rossi Tessier" initials="" lastIdx="4" clrIdx="3"/>
  <p:cmAuthor id="4" name="HACHE Caroline" initials="" lastIdx="4" clrIdx="4"/>
  <p:cmAuthor id="5" name="Pauline Lion" initials="" lastIdx="8" clrIdx="5"/>
  <p:cmAuthor id="6" name="Compte Microsoft" initials="" lastIdx="11" clrIdx="6"/>
  <p:cmAuthor id="7" name="Compte Microsoft" initials="CM" lastIdx="7" clrIdx="7">
    <p:extLst>
      <p:ext uri="{19B8F6BF-5375-455C-9EA6-DF929625EA0E}">
        <p15:presenceInfo xmlns:p15="http://schemas.microsoft.com/office/powerpoint/2012/main" userId="b37cafc324dd2ae0" providerId="Windows Live"/>
      </p:ext>
    </p:extLst>
  </p:cmAuthor>
  <p:cmAuthor id="8" name="omenriah" initials="om" lastIdx="24" clrIdx="8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9" name="pauline.negrellion" initials="pa" lastIdx="16" clrIdx="9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10" name="HACHE Caroline" initials="HC" lastIdx="17" clrIdx="10">
    <p:extLst>
      <p:ext uri="{19B8F6BF-5375-455C-9EA6-DF929625EA0E}">
        <p15:presenceInfo xmlns:p15="http://schemas.microsoft.com/office/powerpoint/2012/main" userId="S::caroline.hache_univ-amu.fr#ext#@hachette.onmicrosoft.com::8f7bb2c5-af1f-4ec9-9672-c04e07afd9f4" providerId="AD"/>
      </p:ext>
    </p:extLst>
  </p:cmAuthor>
  <p:cmAuthor id="11" name="riviere.jennifer" initials="ri" lastIdx="19" clrIdx="11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12" name="Christophe Dracos" initials="CD" lastIdx="12" clrIdx="12">
    <p:extLst>
      <p:ext uri="{19B8F6BF-5375-455C-9EA6-DF929625EA0E}">
        <p15:presenceInfo xmlns:p15="http://schemas.microsoft.com/office/powerpoint/2012/main" userId="S::cri.dracos_outlook.fr#ext#@hachette.onmicrosoft.com::9a339485-cc17-450e-b56d-f2edc49cae5a" providerId="AD"/>
      </p:ext>
    </p:extLst>
  </p:cmAuthor>
  <p:cmAuthor id="13" name="CHAUVELLIER ANNE" initials="CA" lastIdx="18" clrIdx="13">
    <p:extLst>
      <p:ext uri="{19B8F6BF-5375-455C-9EA6-DF929625EA0E}">
        <p15:presenceInfo xmlns:p15="http://schemas.microsoft.com/office/powerpoint/2012/main" userId="S::ACHAUVELLIER@editions-hatier.fr::f6f57ace-c9cf-44ce-941b-3615434e65b1" providerId="AD"/>
      </p:ext>
    </p:extLst>
  </p:cmAuthor>
  <p:cmAuthor id="14" name="catherine.mallard2" initials="ca" lastIdx="10" clrIdx="14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9EB4"/>
    <a:srgbClr val="A7A1B7"/>
    <a:srgbClr val="8F79B6"/>
    <a:srgbClr val="7932FA"/>
    <a:srgbClr val="9966FF"/>
    <a:srgbClr val="009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1D0E07-D3B8-4BAF-A9DF-E89334FC94FB}" v="3" dt="2025-12-16T18:29:47.0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45" autoAdjust="0"/>
    <p:restoredTop sz="64770" autoAdjust="0"/>
  </p:normalViewPr>
  <p:slideViewPr>
    <p:cSldViewPr snapToGrid="0">
      <p:cViewPr varScale="1">
        <p:scale>
          <a:sx n="71" d="100"/>
          <a:sy n="71" d="100"/>
        </p:scale>
        <p:origin x="1752" y="78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120" Type="http://schemas.openxmlformats.org/officeDocument/2006/relationships/commentAuthors" Target="commentAuthors.xml"/><Relationship Id="rId125" Type="http://schemas.microsoft.com/office/2015/10/relationships/revisionInfo" Target="revisionInfo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slide" Target="slides/slide59.xml"/><Relationship Id="rId12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4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12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126" Type="http://schemas.microsoft.com/office/2018/10/relationships/authors" Target="author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notesMaster" Target="notesMasters/notesMaster1.xml"/><Relationship Id="rId12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124" Type="http://schemas.openxmlformats.org/officeDocument/2006/relationships/tableStyles" Target="tableStyle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19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989570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7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4754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Il y aura 30 roses dans chaque vase.</a:t>
            </a:r>
          </a:p>
          <a:p>
            <a:pPr marL="0" indent="0">
              <a:buFont typeface="Arial" pitchFamily="34" charset="0"/>
              <a:buNone/>
            </a:pP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5712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 ; les inciter à faire un schéma en barres.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en barres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57 – 19 = 38.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Phrase-réponse : Le pull coute 38 euros.</a:t>
            </a:r>
            <a:endParaRPr lang="fr-FR" dirty="0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29158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6825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/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de crayons de couleur y a-t-il au départ ? → 120 crayons.</a:t>
            </a:r>
          </a:p>
          <a:p>
            <a:pPr marL="0"/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de crayons y aura-t-il dans chaque boite ? → 20 crayons.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de boites remplies y a-t-il ? → On ne sait pas, c’est ce que l’on cherche.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Prenez vos ardoises. Vous allez faire un schéma pour représenter ce problème. </a:t>
            </a:r>
            <a:endParaRPr lang="fr-FR" b="0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/>
              <a:t>Laisser quelques instants aux élèves pour représenter le partage.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Reprendre en collectif en faisant remarquer qu’on ne peut pas commencer par représenter les boites puisqu’on ne sait pas combien il y en a.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u’avez-vous représenté en premier ? → Les 120 crayons.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Doit-on les dessiner un par un ? → Non, on peut utiliser les barres de dizaines.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0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 dirty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65558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les 120 crayons. On a dessiné 12 dizaines.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peut-on procéder ? → On va faire des groupes de 20 crayons, c’est-à-dire de 2 dizaines en entourant les groupes au fur et à mesure.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Certains élèves auront peut-être représenté l’un après l’autre les groupes de 20 crayons en les plaçant dans des zones jusqu’à arriver à 120 crayons. Valider cette technique.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01462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 premier groupe de 20 crayons, c’est la première boite.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une autre boite de 20 crayons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Oui, on a utilisé 20 crayons, il reste 100 crayons (120 – 20 =100). Il nous reste plus de 20 crayons donc on peut refaire une autre boite.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36679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une autre boite de 20 crayons.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une autre boite de 20 crayons ? → Oui, il nous reste plus de 20 crayons donc on peut refaire une autre boite.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81345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D9EFE-4243-7D9B-D94E-AD308DE77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8494F52-CEF8-74B4-6E39-41EFC228B0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C1936F7-6385-24A5-1A74-7D092449C9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une autre boite de 20 crayons.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une autre boite de 20 crayons ? → Oui, il nous reste plus de 20 crayons donc on peut refaire une autre boite.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1740259-2205-1133-5900-64DDF2844D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8417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952217-77DB-FC09-F227-0C1D2CC48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3026C24-C57E-2400-4E6A-17ED42527A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564B81C-2E1E-0CAC-D49C-E9D171FCBE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une autre boite de 20 crayons.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une autre boite de 20 crayons ? → Oui, il nous reste plus de 20 crayons donc on peut refaire une autre boite.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ED40372-F732-EEFB-92EB-4D8C2FC6A0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78786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DE3BED-2E3B-EA55-FC03-8772253888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60D090F-F29A-29CB-C244-E23FFF7087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A423913-4E33-7C6A-3E80-B53B53E83C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une autre boite de 20 crayons.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une autre boite de 20 crayons ? → Oui, il nous reste 20 crayons donc on peut refaire une autre boite.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EBC6246-0DD1-9421-0631-2C5EBFCAD5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6931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45637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une autre boite de 20 crayons.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une autre boite ? → Non, car on a utilisé tous les crayons, il n’en reste plus.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calcul pourrait-on écrire pour illustrer ce schéma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Demander aux élèves de l’écrire sur leur ardoise.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01679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verbaliser qu’on a des boites (des groupes) de 20 crayons, et qu’on cherche combien de boites il y 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On part des 120 crayons et on décompose 120 en groupes de 20 : on peut écrire une multiplication à trou, 120 = … × 20.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120, c’est combien de paquets de 20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4488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 réponse est 6 car 120 = 6 × 20.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rappelle la question et un autre élève pour qu’il propose une phrase-réponse.</a:t>
            </a:r>
          </a:p>
          <a:p>
            <a:pPr marL="0" indent="0">
              <a:buFont typeface="Arial" pitchFamily="34" charset="0"/>
              <a:buNone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08151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Il y a 6 boites remplies de crayons de couleur.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63158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5" name="Google Shape;655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Lire le problème et le faire reformuler par les élèves.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en barres et modélisation mathématique.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365 + 248 + 330 = 943.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Phrase-réponse : Il y a 943 arbres en tout dans ce bois.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656" name="Google Shape;656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24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7087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02144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0" name="Google Shape;670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/>
              <a:t>Laisser quelques instants aux élèves pour représenter le partage.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Reprendre en collectif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Que cherche-t-on dans ce problème  ?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→ Combien coute un tee-shirt, c’est-à-dire combien d’euros on doit mettre dans chacun des 5 groupes pour obtenir 55 euros.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Qu’avez-vous représenté en premier ? → Les 5 tee-shirts.</a:t>
            </a: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endParaRPr lang="fr-FR"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1" name="Google Shape;671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59540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EAEBF8-2471-6167-9DCC-4597E7B877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6D4683A-FA93-1C23-891B-60787003A1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400DA4B-B587-C9E1-A4BF-03D5269631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les 5 tee-shirts. On peut dessiner 5 zones pour les représenter.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procède-t-on ensuite ? → On va distribuer les 55 euros en les dessinant dans les zones qui représentent les tee-shirts.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représenter des pièces et des billets ou encore des barres de dizaines et des unités.</a:t>
            </a: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87D5E26-F427-FC9F-86B1-FE1FCF7C69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08225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01DA0A-EDD7-AD3A-CD20-2EB1F08F8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8F3E853-8728-6272-4A86-2E366C57FC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DA98F66-01CE-8F25-D2F2-755FCF4425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 premier tour de distribution en dessinant 10 euros pour chaque tee-shirt.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 autre tour de distribution avec 10 euros pour chaque tee-shirt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Non, car on a déjà placé 50 euros, il reste 5 euros (55 – 50 = 5).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Mais on peut faire un tour de distribution en mettant 1 euro pour chaque tee-shirt.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D55BFC4-CD85-F623-47B4-9F8FBEE33E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19149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EC3A96-8998-9956-538A-35B5902FD2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B8754BA-1A75-6594-A835-FE36D31EA9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A00D3B5-E19D-C678-AE05-08DA7F5F08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 tour de distribution en dessinant 1 euro pour chaque tee-shirt.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 autre tour de distribution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Non, car il ne reste plus d’euro.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calcul avez-vous écrit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FCD5711-EE4E-69AC-C3DC-24E6C9F5B4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877645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/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Rappeler ce que signifie le terme équitablement :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cela signifie que chaque vase aura le même nombre de roses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0"/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de roses y a-t-il en tout ? → 90 roses.</a:t>
            </a:r>
          </a:p>
          <a:p>
            <a:pPr marL="0"/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de vases y a-t-il ? → 3 vases.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de roses y aura-t-il dans chaque vase ? → On ne sait pas, c’est ce que l’on cherche.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À présent, prenez vos ardoises. Vous allez faire un schéma pour représenter ce problème. </a:t>
            </a:r>
            <a:endParaRPr lang="fr-FR" b="0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/>
              <a:t>Laisser quelques instants aux élèves pour représenter le partage.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Reprendre en collectif : </a:t>
            </a: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Qu’avez-vous représenté en premier ? → Les 3 vases.</a:t>
            </a:r>
            <a:endParaRPr lang="fr-FR" b="0" i="0" baseline="0" dirty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5976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7E66E-41A9-27CF-F2A6-F51EC3EB98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7F83530-94FB-0C1E-92B2-EBBB206016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9B2449F-266B-07A3-99D1-46996EB42B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verbaliser qu’on a 5 groupes et qu’on cherche combien d’euros il y a dans chaque groupe.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On part des 55 euros et on décompose 55 en 5 groupes, on peut écrire une multiplication à trou 55 = 5 × ….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55, c’est 5 paquets de combien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EB9ADA6-6158-F5B2-F2CF-85A3BEF520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49438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8963C-A623-7B45-6733-BA6479C69B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19372A3-AACE-9DCE-B36D-6987EB7A77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C54EC51-7F51-D2D9-9FE2-239ACEB6C1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 réponse est 11 car 55 = 5 × 11.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rappelle la question et un autre élève pour qu’il propose une phrase-réponse.</a:t>
            </a: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CED51D-A213-FF10-E91C-F4C2559BB9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34413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369A1-20DC-3A05-94E5-2E77C9044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425DBB0-7463-BFC2-558A-DF83DA9256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EAA4909-21EC-7811-A575-25DC74F4F5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Un tee-shirt coute 11 euros.</a:t>
            </a:r>
          </a:p>
          <a:p>
            <a:pPr marL="0" indent="0">
              <a:buFont typeface="Arial" pitchFamily="34" charset="0"/>
              <a:buNone/>
            </a:pP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09141F1-A34A-D4E1-093B-17A8764846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912875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0" name="Google Shape;1290;p8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2 schémas en barres distincts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en deux étapes : 1</a:t>
            </a:r>
            <a:r>
              <a:rPr lang="fr-FR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fr-FR" b="0" i="0" dirty="0"/>
              <a:t>m 25 cm + 8 cm = 1</a:t>
            </a:r>
            <a:r>
              <a:rPr lang="fr-FR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fr-FR" b="0" i="0" dirty="0"/>
              <a:t>m 33 cm puis, 1</a:t>
            </a:r>
            <a:r>
              <a:rPr lang="fr-FR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fr-FR" b="0" i="0" dirty="0"/>
              <a:t>m 33</a:t>
            </a:r>
            <a:r>
              <a:rPr lang="fr-FR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fr-FR" b="0" i="0" dirty="0"/>
              <a:t>cm + 9 cm = 1</a:t>
            </a:r>
            <a:r>
              <a:rPr lang="fr-FR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fr-FR" b="0" i="0" dirty="0"/>
              <a:t>m 42 cm.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Phrase-réponse : Malo mesure 1</a:t>
            </a:r>
            <a:r>
              <a:rPr lang="fr-FR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fr-FR" b="0" i="0" dirty="0"/>
              <a:t>m 42 cm maintenant.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1291" name="Google Shape;1291;p8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491399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177972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/>
              <a:t>Laisser quelques instants aux élèves pour représenter le partage.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Reprendre en collectif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Que cherche-t-on dans ce problème  ?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→ Combien il y a de boites, c’est-à-dire combien de groupes de 4 balles on peut faire avec 36 balles.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Qu’avez-vous représenté en premier ? → Les 36 balles de tennis.</a:t>
            </a: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 dirty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9600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9A9460-2FB6-47D8-0875-982D33FE1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790322C-114A-CC2F-EFFB-59862D92B2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8E9F2CA-A500-6C6C-4EC8-172AA124F7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les 36 balles. On a dessiné 3 lignes de 10 balles et une ligne de 6 balles.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peut-on procéder ? → On va faire des groupes de 4 balles, en les entourant au fur et à mesure jusqu’à ce qu’il ne reste plus de balles.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Certains élèves auront peut-être représenté l’un après l’autre les groupes de 4 balles en les plaçant dans des zones jusqu’à arriver à 36 balles. Valider cette technique.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BD73DD7-502C-B9C1-DBE9-5FB94598B9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13987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90740-3A64-7C5B-2039-72D797E269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F214991-9E1D-9914-B52A-699283E27B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B324EB3-D25A-ABD6-B3B5-71861409CD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 premier groupe de 4 balles, c’est la première boite.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une autre boite de 4 balles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Oui, car il reste plus de 4 balles.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D5D946E-DC64-0B85-047F-17BEC374F7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835204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39818-9F56-6407-BB3B-4C29344F8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7C880DB-96CA-95F3-8FB4-AA80602B21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4F8E181-C171-5473-E972-5DAEDF1C32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une autre boite de 4 balles.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une autre boite de 4 balles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Oui, car il reste plus de 4 balles.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3A2A6CD-A642-3ED9-FD08-1379DA6184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1246805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A47FEB-72E5-9EDF-7CC3-0E5BE5B76C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988521B-881A-C04A-4276-CD09F5A600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CFA5053-6538-7F2A-34D9-B486684F82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une autre boite de 4 balles.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une autre boite de 4 balles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Oui, car il reste plus de 4 balles.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24BDDF-D603-BE73-D145-00DA76D61F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828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les 3 vases. On peut dessiner 3 zones pour les représenter.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procède-t-on ensuite ? → On va distribuer les 90 roses en les dessinant dans les bols.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Doit-on dessiner les roses une par une ? → Non, on peut utiliser les barres de dizaines.</a:t>
            </a: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282352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74F488-0B93-192F-27DB-6E4A7EA7FB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DE47309-B70E-4C7A-1824-BE1E9B432D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40AB8E3-7562-B172-935D-94D020B6A5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une autre boite de 4 balles.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une autre boite de 4 balles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Oui, car il reste plus de 4 balles.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8A0E628-D3D7-EA4E-F806-231607E1FC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208366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A3FAB-0255-8642-9A08-FC3E8BA26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6C2E22E-4FE3-D2B9-9EDB-1A59628FAC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E0BD2CF-F5B7-0A82-256B-391BE34935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une autre boite de 4 balles.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une autre boite de 4 balles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Oui, car il reste plus de 4 balles.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1D3335D-48B4-D91A-74A7-0590F10334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944643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BA73ED-7A41-8834-6CA1-2551928E0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706109C-87DA-A4A4-860A-C1A06BE6E4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013D484-2DCB-5A58-E3EE-E2AB271367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une autre boite de 4 balles.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une autre boite de 4 balles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Oui, car il reste plus de 4 balles.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E8FAAC0-0B8E-2E0F-A1D1-15D76E5F36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5408581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20312D-C37C-F875-3821-4C9CF60A44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AB501C4-18E3-A372-844C-62114DDED5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238E7C8-1C7B-1035-7859-ADA8291567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une autre boite de 4 balles.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une autre boite de 4 balles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Oui, car il reste plus de 4 balles.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84F54A3-E116-1729-1D32-ED76EE113B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401747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B1912E-C801-FA47-46B9-86A45D138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CFB29F3-E3EF-B7BF-E8E3-B950E7D190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CA198C0-515C-1641-C1C6-A464BE15C1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une autre boite de 4 balles.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une autre boite de 4 balles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Oui, car il reste encore 4 balles.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CF8869F-F6CD-1CC8-E7A2-19741848E6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552870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F25AD9-325B-8884-FFE2-BCE387C9D9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07E8707-2A3A-654C-E059-80C295F11A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E794D21-EDF1-DDF4-1EA0-BD67FBCF2C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une autre boite de 4 balles.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une autre boite ? → Non, car on a utilisé toutes les balles, il n’en reste plus.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calcul avez-vous écrit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2FD1578-04C7-7DD4-ED76-3308C42E35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210608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F27F5F-E1C0-4A4E-E39A-21595F2647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AFED8D9-504E-28F9-D4C9-D3592AA47A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50807A7-7F79-44A4-FB16-8C88ECB8D5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verbaliser qu’on a des boites de 4 balles, et qu’on cherche combien de boites il y 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On part des 36 balles et on décompose 36 en groupes de 4, on peut écrire une multiplication à trou, 36 = … × 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36, c’est combien de paquets de 4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9BD1F70-F259-F6E7-4991-3F8104ACC3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483382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6B7884-BE4F-BC27-8946-976A521FEE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348E4EB-BCF1-AB19-88E9-D734B81DA6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C4D169E-D564-F16B-5211-0CA08EC1F0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 réponse est 9 car 36 = 9 × 4.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rappelle la question et un autre élève pour qu’il propose une phrase-réponse.</a:t>
            </a:r>
          </a:p>
          <a:p>
            <a:pPr marL="0" indent="0">
              <a:buFont typeface="Arial" pitchFamily="34" charset="0"/>
              <a:buNone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9D9C3CD-9E09-410B-2B7E-A96C4A4D1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6412409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DFEAE8-6EA9-37BB-5CD3-3B8B72D76A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59A8117-F000-E05C-F070-2447A7514F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1D71067-5F3C-77F1-6F05-FE782FDD5D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Le club a reçu 9 boites de balles.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AB6F975-DC9A-1886-DBEF-735CF6476C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5992454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en barres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en deux étapes : 24 + 16 + 21 = 61 puis 80 – 61 = 19.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Phrase-réponse : Il y a 19 fourchettes dans le tiroir.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dirty="0"/>
          </a:p>
        </p:txBody>
      </p:sp>
      <p:sp>
        <p:nvSpPr>
          <p:cNvPr id="1086" name="Google Shape;1086;p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49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3976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 premier tour de distribution en dessinant 10 roses dans chaque vase.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 autre tour de distribution avec 10 roses dans chaque vase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Oui, car on a placé 30 roses, il reste 60 roses (90 – 30 = 60).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reste plus que 30 roses, donc on peut faire un autre tour de distribution.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246594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132877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0" name="Google Shape;670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/>
              <a:t>Laisser quelques instants aux élèves pour représenter le partage.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Reprendre en collectif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Que cherche-t-on dans ce problème  ?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→ Combien il y a de chapitres, c’est-à-dire combien de groupes de 30 pages on peut faire dans 150 pages.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Qu’avez-vous représenté en premier ? → Les 150 pages du livre.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Doit-on les dessiner une par une ? → Non, on peut utiliser les barres de dizaines.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endParaRPr lang="fr-FR"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1" name="Google Shape;671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1118092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3AFCC-649D-9047-350C-9B9A51AAD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9E44107-2520-98B3-AE44-8F2EC2AE21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D4257F7-3A99-5C89-983F-158DDB89B8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les 150 pages. On a dessiné 15 dizaines.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peut-on procéder ? → On va faire des groupes de 30 pages, c’est-à-dire de 3 dizaines en entourant les groupes au fur et à mesure. Chaque groupe représente un chapitre.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Certains élèves auront peut-être représenté l’un après l’autre les groupes de 30 pages en les plaçant dans des zones jusqu’à arriver à 150 pages. Valider cette technique.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0491E05-83F6-B535-9202-02984B6192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825594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95695-47D3-E2D3-F1F3-87357A48D8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70E88C4-83E6-83EE-7BF6-AA3C562953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4360D5B-A69C-E110-EA79-681832BE07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 premier groupe de 30 pages, c’est le premier chapitre.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 autre chapitre de 30 pages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Oui : on a utilisé 30 pages, il reste 120 pages (150 – 30 =120). Il nous reste plus de 30 pages donc on peut refaire un autre chapitre.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A5D578D-FDF2-2974-2FFE-FC984E51F7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0302441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29BE25-BB95-464E-1A01-ADD5A8467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DFB8115-563E-BD21-132D-AD2A4888FC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04C83EF-9533-72C9-957C-0965736B83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 autre chapitre de 30 pages.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 autre chapitre de 30 pages ? → Oui, il nous reste plus de 30 pages donc on peut refaire un autre chapitre.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75A9F07-B59C-B69A-DE67-2C0E51B620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672907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3D4428-AEF6-7856-64B0-4C4934DC0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75DAB40-B3E9-90FB-990D-B64F0AB2A8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31CC920-8C47-6E49-4968-8BB86CF5EE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 autre chapitre de 30 pages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 autre chapitre de 30 pages ? → Oui, il nous reste plus de 30 pages donc on peut refaire un autre chapitre.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C1DA0CE-873C-6CD7-5B39-4A2F1B0463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588481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9450E2-D759-886D-F401-E02405FDB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59ABE39-37B8-00D2-534A-5A61467BBD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94D8C89-3656-7AA1-2269-A502855884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 autre chapitre de 30 pages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 autre chapitre de 30 pages ? → Oui, il nous reste 30 pages donc on peut refaire un autre chapitre.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8DC23DA-ABE4-7445-013B-FA67DBE7A1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615046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31A9B0-7E54-EB6E-DAC0-E4A40BEDE6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416DEC6-BACD-1CB0-99D9-C997EAC94C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39638C6-7170-67AA-9251-7FBC55D25D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 autre chapitre de 30 pages.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 autre chapitre ? → Non, car on a utilisé toutes les pages, il n’en reste plus.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calcul avez-vous écrit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18205A5-D928-0834-F769-ACA52E6E27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308780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1E00C9-2F66-1950-187C-391420589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AF4D771-9F00-6FAD-4697-17FF9F507A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BD6CA64-E023-76BD-3E09-CFBA7FDC8C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verbaliser qu’on a des chapitres de 30 pages, et qu’on cherche combien de chapitres il y 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On part des 150 pages et on décompose 150 en groupes de 30 : on peut écrire une multiplication à trou, 150 = … × 30.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150, c’est combien de paquets de 30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433941F-1F19-5E44-127C-F1022D6449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1444742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2867FA-E7D9-5CE6-EA94-DA1E22C32E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850F29A-3817-0FB5-C526-C46EAD5858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24431D0-83DB-13D7-6551-AE12BF2FAB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 réponse est 5 car 150 = 5 × 30.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rappelle la question et un autre élève pour qu’il propose une phrase-réponse.</a:t>
            </a:r>
          </a:p>
          <a:p>
            <a:pPr marL="0" indent="0">
              <a:buFont typeface="Arial" pitchFamily="34" charset="0"/>
              <a:buNone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93CF5CA-7750-A6D4-6DFE-9EFE78935B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61570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 deuxième tour de distribution en dessinant 10 roses dans chaque vase.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 autre tour de distribution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Oui, car on a placé 60 roses (2 × 30 =60) , il reste 30 roses (90 – 60 = 30).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reste 30 roses, donc cela suffit pour faire un autre tour de distribution avec 10 roses dans chaque vase.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179022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055DE-A529-86B5-E8EB-CAE1D0F66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94FA53C-CCEB-4A12-0BCF-EAD23DC67E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1E4DDFA-56E6-58C5-8313-DED8B603B1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Il y a 5 chapitres dans le livre.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D786AC6-1444-1A8D-6D3E-6D99CE24EE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3196918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0" name="Google Shape;1290;p8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</a:t>
            </a:r>
            <a:r>
              <a:rPr lang="fr-FR" b="0" i="1" baseline="0" dirty="0"/>
              <a:t> </a:t>
            </a:r>
            <a:r>
              <a:rPr lang="fr-FR" b="0" i="1" dirty="0"/>
              <a:t>que vous allez résoudre.</a:t>
            </a:r>
            <a:r>
              <a:rPr lang="fr-FR" b="0" i="1" baseline="0" dirty="0"/>
              <a:t> </a:t>
            </a:r>
            <a:r>
              <a:rPr lang="fr-FR" b="0" i="0" baseline="0" dirty="0"/>
              <a:t>Lire le problème.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/>
              <a:t>Laisser les élèves chercher.</a:t>
            </a:r>
            <a:r>
              <a:rPr lang="fr-FR" b="0" baseline="0" dirty="0"/>
              <a:t> Circuler dans les rangs pour les aider</a:t>
            </a:r>
            <a:r>
              <a:rPr lang="fr-FR" b="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strike="noStrike" dirty="0"/>
              <a:t>Proposer</a:t>
            </a:r>
            <a:r>
              <a:rPr lang="fr-FR" b="0" strike="noStrike" baseline="0" dirty="0"/>
              <a:t> aux élèves de tracer 3 cases sur leur ardoise correspondant aux chiffres du nombre. </a:t>
            </a:r>
            <a:endParaRPr lang="fr-FR" strike="noStrik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4 solutions : 163 ;</a:t>
            </a:r>
            <a:r>
              <a:rPr lang="fr-FR" b="0" i="0" baseline="0" dirty="0"/>
              <a:t> 184 ; 263 ; 284.</a:t>
            </a:r>
            <a:endParaRPr lang="fr-FR" b="0" i="0" dirty="0"/>
          </a:p>
        </p:txBody>
      </p:sp>
      <p:sp>
        <p:nvSpPr>
          <p:cNvPr id="1291" name="Google Shape;1291;p8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13998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Aujourd’hui, vous allez résoudre deux problèmes par écrit pour vérifier que vous avez bien compris comment on construit un schéma en barres.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199004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premier problème. </a:t>
            </a:r>
            <a:r>
              <a:rPr lang="fr-FR" b="0" dirty="0"/>
              <a:t>Demander à un élève de lire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S’il n’y a pas de question relative à des difficultés de vocabulaire, distribuer la fiche-réponse.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Expliquer que les élèves doivent répondre dans le cadre 1.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pour vous aider.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entre 5 et 7 minutes aux élèves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des 2 problèmes après la résolution du 2</a:t>
            </a:r>
            <a:r>
              <a:rPr lang="fr-FR" sz="1200" b="0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 en détaillant les étapes </a:t>
            </a:r>
            <a:r>
              <a:rPr lang="fr-FR" b="0" i="0" dirty="0"/>
              <a:t>: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dirty="0"/>
              <a:t>schéma et modélisation.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0" dirty="0"/>
              <a:t>Calcul : 30 = 5 × 6.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Phrase-réponse : Le pâtissier peut remplir 5 boites.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 dirty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2031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>
          <a:extLst>
            <a:ext uri="{FF2B5EF4-FFF2-40B4-BE49-F238E27FC236}">
              <a16:creationId xmlns:a16="http://schemas.microsoft.com/office/drawing/2014/main" id="{C880D07B-2A59-FE74-476D-92584D5106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>
            <a:extLst>
              <a:ext uri="{FF2B5EF4-FFF2-40B4-BE49-F238E27FC236}">
                <a16:creationId xmlns:a16="http://schemas.microsoft.com/office/drawing/2014/main" id="{73441B44-B79E-F0C2-D678-1C5586C8A0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>
            <a:extLst>
              <a:ext uri="{FF2B5EF4-FFF2-40B4-BE49-F238E27FC236}">
                <a16:creationId xmlns:a16="http://schemas.microsoft.com/office/drawing/2014/main" id="{B2420D25-3E92-B6B2-3A46-3551117608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deuxième problème. </a:t>
            </a:r>
            <a:r>
              <a:rPr lang="fr-FR" b="0" dirty="0"/>
              <a:t>Demander à un élève de lire le problème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pour vous aider.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dirty="0"/>
              <a:t>Expliquer que les élèves doivent répondre dans le cadre 2.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entre 5 et 7 minutes aux élèves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à la suite de la correction du 1</a:t>
            </a:r>
            <a:r>
              <a:rPr lang="fr-FR" sz="1200" b="0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er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 en détaillant les étapes </a:t>
            </a:r>
            <a:r>
              <a:rPr lang="fr-FR" b="0" i="0" dirty="0"/>
              <a:t>:</a:t>
            </a:r>
            <a:r>
              <a:rPr lang="fr-FR" b="0" i="1" dirty="0"/>
              <a:t> </a:t>
            </a:r>
            <a:r>
              <a:rPr lang="fr-FR" b="0" dirty="0"/>
              <a:t>schéma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1</a:t>
            </a:r>
            <a:r>
              <a:rPr lang="fr-FR" sz="1200" dirty="0">
                <a:solidFill>
                  <a:srgbClr val="000000"/>
                </a:solidFill>
                <a:latin typeface="Arial"/>
              </a:rPr>
              <a:t> </a:t>
            </a:r>
            <a:r>
              <a:rPr lang="fr-FR" b="0" i="0" dirty="0"/>
              <a:t>200 = 3 × 400.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/>
              <a:t>Phrase-réponse </a:t>
            </a:r>
            <a:r>
              <a:rPr lang="fr-FR" b="0" i="0" dirty="0"/>
              <a:t>: Chaque enfant doit courir 400 mètres.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1086" name="Google Shape;1086;p65:notes">
            <a:extLst>
              <a:ext uri="{FF2B5EF4-FFF2-40B4-BE49-F238E27FC236}">
                <a16:creationId xmlns:a16="http://schemas.microsoft.com/office/drawing/2014/main" id="{B8467179-E0B8-E0DA-82B2-FBD30868C3B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6247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 troisième tour de distribution en dessinant 10 roses dans chaque vase.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 autre tour de distribution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Non, car on a placé 90 roses, il ne nous reste plus de roses.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calcul pourrait-on écrire pour illustrer ce schéma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Demander aux élèves de l’écrire sur leur ardoise.</a:t>
            </a:r>
          </a:p>
          <a:p>
            <a:pPr marL="0" indent="0">
              <a:buFont typeface="Arial" pitchFamily="34" charset="0"/>
              <a:buNone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05583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verbaliser qu’on a 3 groupes de roses, et qu’on cherche combien de roses il y a dans chaque groupe.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On part des 90 roses et on décompose 90 en 3 groupes : on peut écrire une multiplication à trou 90 = 3 × ….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90, c’est 3 paquets de combien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77620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 réponse est 30 car 90 = 3 × 30.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rappelle la question et un autre élève pour qu’il propose une phrase-réponse.</a:t>
            </a: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570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Vide" userDrawn="1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59B4C23D-1C7D-14FF-911B-434453C2D6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26261BE-40B6-7163-5BFE-70BFF4C888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7D9CEB-0E4F-B0AE-684C-A8E890491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7116" y="3105339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1C3DD2A-102A-7C31-E955-BBC1A7F1C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9818" y="3105339"/>
            <a:ext cx="3635532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7C2096F6-6198-0C9A-765C-E7F4D9AB6F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6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635549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64E38B-E7A3-4A1A-A559-0B847F368B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690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6379864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59CA78-C9E8-4A1E-8AEA-0174C017B2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385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6255904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3C0F9BF-8D3B-499E-84F2-5221B9C88C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6094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822121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FF6600"/>
          </a:solidFill>
          <a:ln w="127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66593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11592E-99CB-3BDD-FC86-6A7D83DD7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B34BC7B-CFC1-C3DE-222E-E659E83433F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423F72-D06F-C640-C0C4-611AC58F37A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A62755C-01C5-01BB-322A-B35384D70A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14519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88620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426702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86717BFC-284B-07C7-4983-58ED832046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02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0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10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03"/>
          <p:cNvSpPr txBox="1">
            <a:spLocks noGrp="1"/>
          </p:cNvSpPr>
          <p:nvPr>
            <p:ph type="title"/>
          </p:nvPr>
        </p:nvSpPr>
        <p:spPr>
          <a:xfrm>
            <a:off x="-1" y="-1"/>
            <a:ext cx="6047715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0" name="Google Shape;30;p10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03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93040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>
  <p:cSld name="Deux contenu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104" descr="Une image contenant text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 t="1564" b="1564"/>
          <a:stretch/>
        </p:blipFill>
        <p:spPr>
          <a:xfrm>
            <a:off x="0" y="-1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104"/>
          <p:cNvSpPr txBox="1">
            <a:spLocks noGrp="1"/>
          </p:cNvSpPr>
          <p:nvPr>
            <p:ph type="body" idx="1"/>
          </p:nvPr>
        </p:nvSpPr>
        <p:spPr>
          <a:xfrm>
            <a:off x="697116" y="3105339"/>
            <a:ext cx="3817733" cy="307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4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04"/>
          <p:cNvSpPr txBox="1">
            <a:spLocks noGrp="1"/>
          </p:cNvSpPr>
          <p:nvPr>
            <p:ph type="body" idx="2"/>
          </p:nvPr>
        </p:nvSpPr>
        <p:spPr>
          <a:xfrm>
            <a:off x="4879818" y="3105339"/>
            <a:ext cx="3635532" cy="307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4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4"/>
          <p:cNvSpPr txBox="1">
            <a:spLocks noGrp="1"/>
          </p:cNvSpPr>
          <p:nvPr>
            <p:ph type="ctrTitle"/>
          </p:nvPr>
        </p:nvSpPr>
        <p:spPr>
          <a:xfrm>
            <a:off x="3498850" y="2366153"/>
            <a:ext cx="2146300" cy="550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65110034-0F68-C89D-F3E3-496900037C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09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01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2" name="Google Shape;62;p10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0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8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08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" name="Google Shape;71;p10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08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4" r:id="rId4"/>
    <p:sldLayoutId id="2147483655" r:id="rId5"/>
    <p:sldLayoutId id="2147483656" r:id="rId6"/>
    <p:sldLayoutId id="2147483661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5" name="Google Shape;55;p10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10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10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10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60" r:id="rId2"/>
    <p:sldLayoutId id="2147483662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16/12/2025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3718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1935548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2.xml"/><Relationship Id="rId3" Type="http://schemas.openxmlformats.org/officeDocument/2006/relationships/slide" Target="slide2.xml"/><Relationship Id="rId7" Type="http://schemas.openxmlformats.org/officeDocument/2006/relationships/slide" Target="slide5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5" Type="http://schemas.openxmlformats.org/officeDocument/2006/relationships/slide" Target="slide25.xml"/><Relationship Id="rId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"/>
          <p:cNvSpPr txBox="1"/>
          <p:nvPr/>
        </p:nvSpPr>
        <p:spPr>
          <a:xfrm>
            <a:off x="2796121" y="3366682"/>
            <a:ext cx="5121245" cy="3156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u="sng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53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la valeur d’une part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u="sng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54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nombre de parts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55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la valeur d’une part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56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nombre de parts </a:t>
            </a:r>
            <a:endParaRPr lang="fr-FR" sz="1600" dirty="0">
              <a:solidFill>
                <a:schemeClr val="bg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57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nombre de parts</a:t>
            </a:r>
            <a:endParaRPr lang="fr-FR"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600" dirty="0">
              <a:solidFill>
                <a:schemeClr val="bg1"/>
              </a:solidFill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58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Évaluation</a:t>
            </a: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"/>
          <p:cNvSpPr txBox="1"/>
          <p:nvPr/>
        </p:nvSpPr>
        <p:spPr>
          <a:xfrm>
            <a:off x="3579578" y="2697113"/>
            <a:ext cx="212338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SOMMAIRE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CB3DD199-8747-EE8A-7E3A-74BDEB5052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8E955AF-A52A-54AF-132B-D3740CB98B7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408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2BA03CC-875E-77A7-7C5F-28073C2D0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273688C-6B54-E2E8-D89C-A8AD43F53C9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3496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3603900-1788-229B-56C6-BDE2444583F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42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638E775-7423-2AA2-37FA-168754F76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C475199-1624-5D1B-739D-F182C9D68E3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617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03779C3C-E794-9656-8430-B1A45F3D8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2E1CAB-54B0-20D0-E18E-72154C7C028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6708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8FA89AB8-BAFB-8F9E-6522-18BA8AE92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8F752A0-24D0-8F3F-5075-8A53F825716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05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5FD847FE-3177-E66C-F75F-06B3E8562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D9B2427-C357-FAC5-8DF4-514EDEEA403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6115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652E21-A00C-0F11-ABF2-1AE2946241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61F11A3-C968-FA25-6AEB-D5620AC87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DEBFAE7-D55B-C6C6-0A8B-D12387FA73D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2545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50839D-4626-865B-3F00-0E0EF40A1D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48A782F-2434-C821-9659-D639D1703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54D36DA-57EC-9699-339B-EC95FEE6954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4148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665F13-7A73-1BFD-2C5C-7C1175D06A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B55A4E4-7C3B-75D5-B2AE-5757F1960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6EC74E5-3ED3-75D5-462E-15815E35AF2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582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C7EF21F-66DD-7AB9-BA56-DDB211D5241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8D2458F-67DC-4211-3A54-C3737E68D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FB08B1B-7AE1-CE48-D449-8EEDE243FAE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7857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85BB877-E5E5-D5AB-C811-E64292B82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269312B-6C63-11E1-847A-EC47ED19DD2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9727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745564C5-3551-7513-9B85-1A86A87E5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B224BFB-C51A-674E-65CB-4B708E04A23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2751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D28CD2EE-7CE8-46BC-305E-CA96DC09C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5D5316F-EFEA-DCE7-3FC4-0165F332D10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0095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1E8DD55-03B0-0B8D-C695-3021EBD13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8E3B115-A625-D826-2347-74D59FF71CE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81BCA85-C655-F3E1-86FB-1C56912D948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207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ACB4074-3FCA-CBEB-C031-4DFBAE13F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573713C-80FD-D4FC-0FF0-DC79C58C3DD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AE7CF-94A1-993C-1793-571214049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0338677-FBF4-A2A6-8A03-CA18C238A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DE74CA1-03B6-6CD9-F527-1480AEBBE7D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244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F4B781-960A-0B06-FD51-835975A127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E4449CF-3AD4-10F5-42DB-0ED6ED0C7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69E1FB9E-56E7-8630-D156-CE4E00D1E43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6827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411DD-37D5-3B7B-E247-DAA257D445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0C6D5C8-5F54-DC9B-D981-E7D59C881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FA70291-8850-F967-905E-AD89ECBBEF3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837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33B0D50-6F33-D9E8-62F7-6DD6F17FE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DE897F7-D187-CE10-EFF1-F6C554AA59B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4072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0D56E-6570-10FA-3CC9-77E25F402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B2E0B91-B7B6-131B-0487-0E3DE5537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52DF34F-E104-F44F-898B-709AFDB5F76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2988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C8FDEE-5E59-D59A-8F8A-288166441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BAA01385-C06F-5F5F-88B9-B3236437B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34D5651-80FB-390D-E5E0-8B5F2984038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8234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D9644-D4D9-14D6-F1AF-9699905F7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CED81CE-B1FA-A71C-969F-E808AACF5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F8F0FDB-0F7D-E291-0CBF-ECFC8BE87AF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0816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94841CD-C489-7345-A1A8-8EF09A789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FE538C3-769A-D975-888B-49245B95A2C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1259AE1-D7E4-E5D2-F6EA-E1E8B937588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249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AB002728-6EC8-9CE1-F500-0A04831FE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1361115-73AD-6990-DCE0-2EB13CC9175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59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05C6B8-BD7D-EEF1-5820-B9B1D67832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ED97689-05B9-7160-B415-A5C9390D4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2DC58AD-FFA2-6656-90EC-1A8BC1773D1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3488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726D72-6566-6949-FB7C-F25B90500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re 23">
            <a:extLst>
              <a:ext uri="{FF2B5EF4-FFF2-40B4-BE49-F238E27FC236}">
                <a16:creationId xmlns:a16="http://schemas.microsoft.com/office/drawing/2014/main" id="{44FBE558-153B-222D-37C6-C897E466E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02A34C46-874E-5900-B52B-A93C158B706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8299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B3D26-F224-86CF-7563-6AAFA8EF39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73A7340C-DCC8-119E-E86E-3144DF927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89778F7-22A9-BA6A-5494-756D865D1E9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1994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653214-B109-2868-13FB-8BA821A279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B812AD77-4A72-033B-06DE-E9726EFCC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349D861-D675-C9DD-303C-9C1B72B4C1F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239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26248C9-17D1-210A-140C-7E290FA41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5D26B4C-62C2-A9E9-A792-859A8E4C624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5726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8CBEE8-6A7E-85E1-4695-4AB732DC2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6F4E7D86-EBCE-102F-0209-707B294CD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56FF4B2-AE96-EE45-2181-473E9EF73E9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4851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4A9ADB-4EE4-4FDC-247E-A5B49C8A53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2798F277-1B91-5CB1-369C-7846C14F9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17132379-8D43-BD36-D551-C499A0CB42B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7234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BCBBA5-594D-F20E-2683-257105EF0A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>
            <a:extLst>
              <a:ext uri="{FF2B5EF4-FFF2-40B4-BE49-F238E27FC236}">
                <a16:creationId xmlns:a16="http://schemas.microsoft.com/office/drawing/2014/main" id="{D084C73B-093A-C6C6-9564-B144F0A41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4D23FE61-2D95-3ACE-D30A-4930E0AB5AF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6650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D5CCB-6309-52C3-7067-43042F5BC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9E487EFE-CA42-54FF-9C7E-15137EC36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90C30C3D-12AE-0EE9-C5FE-47137CD2C56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791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432B34-8C88-281D-4DA3-E54751B8FC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60DD4477-D7B8-7738-D31B-70A3E8998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11C59FED-579D-606E-5DD2-7B18888F93E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167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5EF545-B3FB-7D85-44B8-2490706D0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re 25">
            <a:extLst>
              <a:ext uri="{FF2B5EF4-FFF2-40B4-BE49-F238E27FC236}">
                <a16:creationId xmlns:a16="http://schemas.microsoft.com/office/drawing/2014/main" id="{91798390-046E-9F30-2773-04AAA3EB0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F89CF7A6-FCFB-3D00-4FDD-4640C585D40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36836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08313-1714-F85C-F0AC-36EF3E2DAE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re 25">
            <a:extLst>
              <a:ext uri="{FF2B5EF4-FFF2-40B4-BE49-F238E27FC236}">
                <a16:creationId xmlns:a16="http://schemas.microsoft.com/office/drawing/2014/main" id="{4BCFB29F-99CC-5F0F-6BE4-980BD3207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8EC35D93-8832-F8F9-EDA8-21DF04B3C09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3048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5E1B3A-32CA-0096-E000-629EBEFC7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B624F75C-4745-9961-855B-0E9EAF388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E89D5F1-FB34-FE6A-76CC-1F3BBB88051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5968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4F8A8-9D39-8C3B-F759-68C2BE07E7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re 30">
            <a:extLst>
              <a:ext uri="{FF2B5EF4-FFF2-40B4-BE49-F238E27FC236}">
                <a16:creationId xmlns:a16="http://schemas.microsoft.com/office/drawing/2014/main" id="{75C37263-C39B-1D96-1A01-8F75A153D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4" name="Image 33">
            <a:extLst>
              <a:ext uri="{FF2B5EF4-FFF2-40B4-BE49-F238E27FC236}">
                <a16:creationId xmlns:a16="http://schemas.microsoft.com/office/drawing/2014/main" id="{13B2D52B-590F-48D3-9CB3-46185070908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14620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ACF4387-D61D-CE5C-EDDB-040CE90FE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F2C39BA-FDB8-B357-E86C-90A9998E00D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1A9F5E6C-870C-AC61-92D1-51D81ADC5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E45A97E-0E14-E5BC-7B56-4C4D53E5715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13135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265B8DB-00A3-B964-E66E-246FCBC751B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21083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AB687EF8-7E90-D33D-B51D-872086F07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D80DA4B-5D78-322C-A105-53EF79FBAE1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060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3F042-06A9-888A-A240-02A43F894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55982D0-01FB-04E6-8209-E6725A3A4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DEEC435-6FA3-72D1-D008-F5828CD008B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00980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697DF7-B2B7-D7BA-FF1B-B363EDB90B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re 16">
            <a:extLst>
              <a:ext uri="{FF2B5EF4-FFF2-40B4-BE49-F238E27FC236}">
                <a16:creationId xmlns:a16="http://schemas.microsoft.com/office/drawing/2014/main" id="{24AD3F2A-6FAF-1D82-9302-25555E964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C06C4479-6CC2-5733-31EF-C6C7EC048B3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5016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9CC608-11FC-6C6B-0E25-3876033546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7">
            <a:extLst>
              <a:ext uri="{FF2B5EF4-FFF2-40B4-BE49-F238E27FC236}">
                <a16:creationId xmlns:a16="http://schemas.microsoft.com/office/drawing/2014/main" id="{20D4D759-3A82-E0A6-AE6A-ABBD71EE1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12AE0ADA-F63B-5934-3036-B1B263907E1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61287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83B1B-4C6B-3C29-2606-CA967F457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re 18">
            <a:extLst>
              <a:ext uri="{FF2B5EF4-FFF2-40B4-BE49-F238E27FC236}">
                <a16:creationId xmlns:a16="http://schemas.microsoft.com/office/drawing/2014/main" id="{E5B9C79F-4DBB-DC35-11BC-003697CF2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8730E69C-4618-1D72-560E-B36C2123A7D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2326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EA2981-B23C-7C2E-D15E-27786A8631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9">
            <a:extLst>
              <a:ext uri="{FF2B5EF4-FFF2-40B4-BE49-F238E27FC236}">
                <a16:creationId xmlns:a16="http://schemas.microsoft.com/office/drawing/2014/main" id="{85EF1FD9-42AC-2F66-80A5-636812643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B15050F4-32DB-0A08-633E-95A384D65D1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07356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EBEEBC-064D-8998-55DD-B9EBA6123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re 25">
            <a:extLst>
              <a:ext uri="{FF2B5EF4-FFF2-40B4-BE49-F238E27FC236}">
                <a16:creationId xmlns:a16="http://schemas.microsoft.com/office/drawing/2014/main" id="{2FDE24BC-4B77-FF5A-6243-234B5CDB2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6FBBE1EA-6E50-922D-AD50-59ACA146388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22608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DB675D-E2C9-5968-D5B4-5CDA5D468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re 25">
            <a:extLst>
              <a:ext uri="{FF2B5EF4-FFF2-40B4-BE49-F238E27FC236}">
                <a16:creationId xmlns:a16="http://schemas.microsoft.com/office/drawing/2014/main" id="{68358729-800D-6841-144C-60F9E0FAE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AB17C619-B4B9-67BA-ACF5-D103D7DFFCC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13303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FA416F-D49F-E781-D7FF-B1959BAE9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E6DEBAA-BDA0-1738-2BAF-4BACD921B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06A9AFF8-4A53-2130-6B95-7845C06A814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802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7C54120-493A-0345-4390-5926B6BB1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FB9F0F3-CFA4-CFB8-567F-AAD5DD67100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76011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0885CA-FD5E-15C0-C8BD-1B768BD2A5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re 24">
            <a:extLst>
              <a:ext uri="{FF2B5EF4-FFF2-40B4-BE49-F238E27FC236}">
                <a16:creationId xmlns:a16="http://schemas.microsoft.com/office/drawing/2014/main" id="{C2A00D7F-4FA8-56B0-E158-C86447E18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2" name="Image 31">
            <a:extLst>
              <a:ext uri="{FF2B5EF4-FFF2-40B4-BE49-F238E27FC236}">
                <a16:creationId xmlns:a16="http://schemas.microsoft.com/office/drawing/2014/main" id="{94E318D8-C848-33AB-4143-DBD0580BB97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11307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41F94CC-CD94-9879-7C93-D5DA1EB9A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BF757FC-EBA9-FF38-1C3E-1A5FE7C5AA1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615EC88-DFE2-E0F9-6A78-72F4414DFFD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17281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FB66BDB-0DCE-7A21-F561-B7D10B635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8118227-980B-F986-3460-608BFD021A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>
          <a:extLst>
            <a:ext uri="{FF2B5EF4-FFF2-40B4-BE49-F238E27FC236}">
              <a16:creationId xmlns:a16="http://schemas.microsoft.com/office/drawing/2014/main" id="{E7CE878D-7E00-DACF-2E79-5C099FBA6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5B7F82D-45CD-5816-36BD-00A1B70D2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E9325AE-BC34-0C77-A344-76AE9936C35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445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E88E1B5-78A5-7273-1096-863D46674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B7D9B46-D5F8-5DB2-E241-2F9EA814BAC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490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E509CDB-0C2C-8819-EE46-37F748965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D301DF0-6B24-8758-F532-DF44717F9D0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902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420F0D3D-9E60-DF43-323F-2519FF703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830F62E-F0FB-22C1-1FA9-240B213A1C8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92922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eate a new document." ma:contentTypeScope="" ma:versionID="8b66e0204bf7144eb3a5b1e6961cec0c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0d3d77727f0dd2f1c58380f3677019f8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</documentManagement>
</p:properties>
</file>

<file path=customXml/itemProps1.xml><?xml version="1.0" encoding="utf-8"?>
<ds:datastoreItem xmlns:ds="http://schemas.openxmlformats.org/officeDocument/2006/customXml" ds:itemID="{E7617134-105C-4908-A9B0-983059EDDC1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C1C267D-EF58-43FD-8D10-435265BB7CF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69B2741-C8F1-46F5-9A35-A23910A3993E}">
  <ds:schemaRefs>
    <ds:schemaRef ds:uri="http://schemas.openxmlformats.org/package/2006/metadata/core-properties"/>
    <ds:schemaRef ds:uri="http://www.w3.org/XML/1998/namespace"/>
    <ds:schemaRef ds:uri="http://purl.org/dc/terms/"/>
    <ds:schemaRef ds:uri="27f64e36-29aa-44d5-a3e0-06242cad7d4d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cd84cc96-e4f0-4e7f-873a-a508fb658c41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3100</Words>
  <Application>Microsoft Office PowerPoint</Application>
  <PresentationFormat>Affichage à l'écran (4:3)</PresentationFormat>
  <Paragraphs>292</Paragraphs>
  <Slides>64</Slides>
  <Notes>64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64</vt:i4>
      </vt:variant>
    </vt:vector>
  </HeadingPairs>
  <TitlesOfParts>
    <vt:vector size="72" baseType="lpstr">
      <vt:lpstr>Arial</vt:lpstr>
      <vt:lpstr>Calibri</vt:lpstr>
      <vt:lpstr>Calibri Light</vt:lpstr>
      <vt:lpstr>Verdana</vt:lpstr>
      <vt:lpstr>Thème Office</vt:lpstr>
      <vt:lpstr>1_Thème Office</vt:lpstr>
      <vt:lpstr>2_Thème Office</vt:lpstr>
      <vt:lpstr>3_Thème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LE BOT SANDRA</cp:lastModifiedBy>
  <cp:revision>2</cp:revision>
  <dcterms:created xsi:type="dcterms:W3CDTF">2022-01-07T11:15:07Z</dcterms:created>
  <dcterms:modified xsi:type="dcterms:W3CDTF">2025-12-16T18:31:18Z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</Properties>
</file>