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  <p:sldMasterId id="2147483669" r:id="rId7"/>
  </p:sldMasterIdLst>
  <p:notesMasterIdLst>
    <p:notesMasterId r:id="rId78"/>
  </p:notesMasterIdLst>
  <p:sldIdLst>
    <p:sldId id="256" r:id="rId8"/>
    <p:sldId id="257" r:id="rId9"/>
    <p:sldId id="381" r:id="rId10"/>
    <p:sldId id="509" r:id="rId11"/>
    <p:sldId id="511" r:id="rId12"/>
    <p:sldId id="510" r:id="rId13"/>
    <p:sldId id="512" r:id="rId14"/>
    <p:sldId id="507" r:id="rId15"/>
    <p:sldId id="513" r:id="rId16"/>
    <p:sldId id="514" r:id="rId17"/>
    <p:sldId id="382" r:id="rId18"/>
    <p:sldId id="369" r:id="rId19"/>
    <p:sldId id="383" r:id="rId20"/>
    <p:sldId id="516" r:id="rId21"/>
    <p:sldId id="518" r:id="rId22"/>
    <p:sldId id="519" r:id="rId23"/>
    <p:sldId id="520" r:id="rId24"/>
    <p:sldId id="517" r:id="rId25"/>
    <p:sldId id="521" r:id="rId26"/>
    <p:sldId id="523" r:id="rId27"/>
    <p:sldId id="522" r:id="rId28"/>
    <p:sldId id="295" r:id="rId29"/>
    <p:sldId id="370" r:id="rId30"/>
    <p:sldId id="297" r:id="rId31"/>
    <p:sldId id="525" r:id="rId32"/>
    <p:sldId id="526" r:id="rId33"/>
    <p:sldId id="527" r:id="rId34"/>
    <p:sldId id="528" r:id="rId35"/>
    <p:sldId id="529" r:id="rId36"/>
    <p:sldId id="530" r:id="rId37"/>
    <p:sldId id="531" r:id="rId38"/>
    <p:sldId id="532" r:id="rId39"/>
    <p:sldId id="320" r:id="rId40"/>
    <p:sldId id="371" r:id="rId41"/>
    <p:sldId id="390" r:id="rId42"/>
    <p:sldId id="533" r:id="rId43"/>
    <p:sldId id="534" r:id="rId44"/>
    <p:sldId id="535" r:id="rId45"/>
    <p:sldId id="536" r:id="rId46"/>
    <p:sldId id="537" r:id="rId47"/>
    <p:sldId id="538" r:id="rId48"/>
    <p:sldId id="539" r:id="rId49"/>
    <p:sldId id="540" r:id="rId50"/>
    <p:sldId id="385" r:id="rId51"/>
    <p:sldId id="372" r:id="rId52"/>
    <p:sldId id="386" r:id="rId53"/>
    <p:sldId id="543" r:id="rId54"/>
    <p:sldId id="544" r:id="rId55"/>
    <p:sldId id="545" r:id="rId56"/>
    <p:sldId id="546" r:id="rId57"/>
    <p:sldId id="547" r:id="rId58"/>
    <p:sldId id="548" r:id="rId59"/>
    <p:sldId id="549" r:id="rId60"/>
    <p:sldId id="550" r:id="rId61"/>
    <p:sldId id="335" r:id="rId62"/>
    <p:sldId id="373" r:id="rId63"/>
    <p:sldId id="337" r:id="rId64"/>
    <p:sldId id="552" r:id="rId65"/>
    <p:sldId id="553" r:id="rId66"/>
    <p:sldId id="554" r:id="rId67"/>
    <p:sldId id="555" r:id="rId68"/>
    <p:sldId id="556" r:id="rId69"/>
    <p:sldId id="560" r:id="rId70"/>
    <p:sldId id="558" r:id="rId71"/>
    <p:sldId id="559" r:id="rId72"/>
    <p:sldId id="380" r:id="rId73"/>
    <p:sldId id="391" r:id="rId74"/>
    <p:sldId id="387" r:id="rId75"/>
    <p:sldId id="388" r:id="rId76"/>
    <p:sldId id="389" r:id="rId7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EB4"/>
    <a:srgbClr val="A7A1B7"/>
    <a:srgbClr val="8F79B6"/>
    <a:srgbClr val="7932FA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6EAF40-19DC-43CC-9051-F6E34874BDDF}" v="14" dt="2025-12-16T18:28:24.6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83" autoAdjust="0"/>
    <p:restoredTop sz="63196" autoAdjust="0"/>
  </p:normalViewPr>
  <p:slideViewPr>
    <p:cSldViewPr snapToGrid="0">
      <p:cViewPr varScale="1">
        <p:scale>
          <a:sx n="70" d="100"/>
          <a:sy n="70" d="100"/>
        </p:scale>
        <p:origin x="1818" y="6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slide" Target="slides/slide69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126" Type="http://schemas.microsoft.com/office/2018/10/relationships/authors" Target="author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24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19" Type="http://customschemas.google.com/relationships/presentationmetadata" Target="metadata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notesMaster" Target="notesMasters/notesMaster1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Yanis a cueilli 58 framboises.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019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65 – 29 = 36.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Il y a 36 vaches blanches.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2915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Calibri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b="0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 se passe-t-il dans ce problème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Calibri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b="0" i="1" dirty="0"/>
              <a:t>On compare 2 distances.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6555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à une comparaison de 2 distances.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La plus grande barre représente la plus grande distance, une des petites barres représente la petite distance et la deuxième petite barre représente l’écart entre les deux distances parcourues.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Qui a fait le plus de mètres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Le lièvre</a:t>
            </a:r>
            <a:r>
              <a:rPr lang="fr-FR" i="1" dirty="0">
                <a:latin typeface="Calibri" panose="020F0502020204030204" pitchFamily="34" charset="0"/>
              </a:rPr>
              <a:t>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Qui a fait le moins de mètres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La tortue.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138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Que place-t-on dans la plus grande barre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250 car le lièvre a fait 250 mètres.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099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de la tortue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20.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320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représentant l’écart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6269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Quel calcul avez-vous écrit ?</a:t>
            </a:r>
            <a:endParaRPr lang="fr-FR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un élève.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1002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faut faire une soustraction car on cherche la valeur d’une des petites barres 250 – 20.</a:t>
            </a:r>
          </a:p>
          <a:p>
            <a:pPr marL="0"/>
            <a:r>
              <a:rPr lang="fr-FR" i="0" u="none" dirty="0">
                <a:latin typeface="Calibri" panose="020F0502020204030204" pitchFamily="34" charset="0"/>
              </a:rPr>
              <a:t>Interroger un élève pour qu’il donne la réponse.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152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250 – 20 = 230.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22345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230 mètres séparent le lièvre de la tortue.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682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Lire le problème et le faire reformuler par les élèves. Laisser les élèves chercher. Attention à ne pas oublier de compter Zoé dans le partage.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 </a:t>
            </a:r>
            <a:r>
              <a:rPr lang="fr-FR" b="0" i="0" dirty="0"/>
              <a:t>sous forme de décomposition multiplicative</a:t>
            </a:r>
            <a:r>
              <a:rPr lang="fr-FR" b="0" dirty="0"/>
              <a:t>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40 = 4 × 10.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Chaque enfant aura 10 oursons.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 se passe-t-il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b="0" i="1" dirty="0"/>
              <a:t>On compare 2 quantités.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31E1F-CF58-3D21-F74B-E7B61390B5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5C5AA99-C1B7-A552-2D4A-4AAE1BF530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CD8FA29-B2A5-186A-9740-BAF8947F86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à une comparaison de 2 quantités.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La plus grande barre représente la plus grande quantité, une des petites barres représente la petite quantité et la deuxième petite barre représente l’écart entre les deux quantités.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Qui a obtenu le moins de points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Zoé : elle a obtenu 65 points de moins que Rose.</a:t>
            </a:r>
            <a:endParaRPr lang="fr-FR" i="1" dirty="0">
              <a:latin typeface="Calibri" panose="020F0502020204030204" pitchFamily="34" charset="0"/>
            </a:endParaRP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Qui a donc obtenu le plus de points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Rose.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94BC181-543D-D722-0263-1E658E51BC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37352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DEA54-9681-2107-5069-486BFE41E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FFCCBF7-BC75-C982-4704-15AB8F88FD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03A3E8C-CA3A-6001-9858-0840DFEE4E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Que place-t-on dans la plus grande barre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340 car on sait que Rose a obtenu 340 points.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0D68498-9BA2-D811-2AD6-88A8222AB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85151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4BEE7-2908-1E18-5B1C-1252F896F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60FB5B7-C603-04BB-8567-7BA137ED0B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64E0F45-0454-5014-8583-FE7038D22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de Zoé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0CC868-8AA5-FC04-B811-2489244BF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49380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16A4B-D675-4E7C-B7B7-6EFB9B443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2C9BCF4-A24B-14E7-DCD4-8D63229A4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A5146FA-1DF1-477D-8DBE-201C43346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représentant l’écart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65 car on sait que Zoé a 65 points de moins que Rose</a:t>
            </a:r>
            <a:r>
              <a:rPr lang="fr-FR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65 est l’écart entre les deux quantités.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9627D43-7F0C-7865-2CE6-C52855AAC5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34111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8B3DC-D1ED-FDAF-88A1-DA8B0A86C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2CAECCE-D899-9707-FB05-4C4D2F6D8A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67D6EC1-0189-3387-D583-3797322D22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Quel calcul avez-vous écrit ?</a:t>
            </a:r>
            <a:endParaRPr lang="fr-FR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un élève.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9089C31-3288-00CC-F21D-4D1272A31F6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9300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i="1" dirty="0">
                <a:effectLst/>
                <a:latin typeface="+mn-lt"/>
                <a:cs typeface="Times New Roman" panose="02020603050405020304" pitchFamily="18" charset="0"/>
              </a:rPr>
              <a:t>Que cherche-t-on dans ce problème ? </a:t>
            </a:r>
            <a:r>
              <a:rPr lang="fr-FR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Combien de framboises Yanis a cueillies.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C’est un problème où l’on compare deux quantités.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Qui a cueilli le plus de framboises ? Malo ou Yanis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Yanis.</a:t>
            </a:r>
          </a:p>
          <a:p>
            <a:pPr marL="0" indent="0">
              <a:buFontTx/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Pourquoi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Malo a cueilli 23 framboises de moins que Yanis, cela signifie que Yanis a cueilli 23 framboises de plus que Malo.</a:t>
            </a:r>
            <a:endParaRPr lang="fr-FR" sz="1200" i="1" dirty="0">
              <a:effectLst/>
              <a:latin typeface="+mn-lt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fr-FR" sz="1200" i="1" dirty="0">
                <a:effectLst/>
                <a:latin typeface="+mn-lt"/>
                <a:cs typeface="Times New Roman" panose="02020603050405020304" pitchFamily="18" charset="0"/>
              </a:rPr>
              <a:t>Prenez vos ardoises et essayez de représenter ce problème par un schéma en barres.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0" dirty="0">
                <a:effectLst/>
                <a:latin typeface="+mn-lt"/>
                <a:cs typeface="Times New Roman" panose="02020603050405020304" pitchFamily="18" charset="0"/>
              </a:rPr>
              <a:t>Laisser un temps, puis reprendre en collectif : </a:t>
            </a:r>
            <a:r>
              <a:rPr lang="fr-FR" sz="1200" i="1" dirty="0">
                <a:effectLst/>
                <a:latin typeface="+mn-lt"/>
                <a:cs typeface="Times New Roman" panose="02020603050405020304" pitchFamily="18" charset="0"/>
              </a:rPr>
              <a:t>qu’avez-vous représenté en premier ? </a:t>
            </a:r>
            <a:r>
              <a:rPr lang="fr-FR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sz="1200" i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Les 35 framboises de Malo.</a:t>
            </a:r>
            <a:endParaRPr lang="fr-FR" b="0" i="1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976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C9B3B-025E-E168-F261-E2B9D1C30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B209CA1-7C3F-0424-E3A9-F0A8A920BA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23C229C-ED9A-F97B-BA39-69C5CBAB2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faut faire une soustraction car on cherche la valeur d’une des petites barres 340 – 65.</a:t>
            </a:r>
          </a:p>
          <a:p>
            <a:pPr marL="0"/>
            <a:r>
              <a:rPr lang="fr-FR" i="0" u="none" dirty="0">
                <a:latin typeface="Calibri" panose="020F0502020204030204" pitchFamily="34" charset="0"/>
              </a:rPr>
              <a:t>Interroger un élève pour qu’il donne la réponse.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4109E0-F2BF-F1D7-4630-8623C8B298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12919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DA043-2C9C-240A-502A-F13B5E414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A0B8F5D-C644-AB52-4997-9509112A5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326492-4FF0-6DDD-C731-9B3253DC0B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340 – 65 = 275.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On peut décomposer 65 en 40</a:t>
            </a:r>
            <a:r>
              <a:rPr lang="fr-FR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25, enlever 40 de 340 puis, enlever 25.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9718E13-E90B-1C30-07D6-087E35A047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63582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6B292-19CE-8137-DAFE-4A9C36112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958542D-E049-8BCE-7652-ACC567E25F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89F79DF-2F85-5453-E287-D1132BC786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Zoé a obtenu 275 points.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CEA9AE-9B36-6E78-BC7B-FD363ED178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80564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 × 50 = 350.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Le coureur a parcouru 350 mètres.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 se passe-t-il dans ce problème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Calibri"/>
                <a:ea typeface="Times New Roman" panose="02020603050405020304" pitchFamily="18" charset="0"/>
                <a:cs typeface="Calibri"/>
                <a:sym typeface="Calibri"/>
              </a:rPr>
              <a:t> </a:t>
            </a:r>
            <a:r>
              <a:rPr lang="fr-FR" b="0" i="1" dirty="0"/>
              <a:t>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b="0" i="1" dirty="0"/>
              <a:t>On compare 2 quantités.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600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37F17-D646-5C56-8E8A-0A2ED73CC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2D3D484-A64E-30A0-CFD1-91403DBE17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5258CC5-569C-2225-351A-43CB90E412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à une comparaison de 2 quantités.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La plus grande barre représente la plus grande quantité, une des petites barres représente la petite quantité et la deuxième petite barre représente l’écart entre les deux quantités.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Quel village a le moins d’habitants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celui de Zoé : il a 62 habitants de moins que l’autre village.</a:t>
            </a:r>
            <a:endParaRPr lang="fr-FR" i="1" dirty="0">
              <a:latin typeface="Calibri" panose="020F0502020204030204" pitchFamily="34" charset="0"/>
            </a:endParaRP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Qui a donc le plus d’habitants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Le village voisin.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2C6322-A895-8294-5239-E50C01907C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12211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C519E-6986-55D3-6084-7C4E45294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7881E8-A4F2-7535-BC25-C0E9776AB5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22D9971-325B-BF0E-3F9D-0184ABDD7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Que place-t-on dans la plus grande barre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B21EDD5-A954-2623-6D13-3847B709AA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88045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E3995-A15C-0746-FF0F-909A4D6BB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C7285C7-5968-0703-DD11-BDD8DC79D9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0982BAA-0F8B-8CBE-B669-68F7AEEF2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du village de Zoé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561.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D74C41-22DC-B45A-9053-A404AB1B02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40769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CCAAE-0823-5919-D58F-F642DABF9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F2E6CCF-B90A-9D23-C0EA-720540089D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047D5B-9CD5-9ACB-D9B4-1F5F87EA97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représentant l’écart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62 car on sait qu’il y a 62 habitants de moins dans le village de Zoé que dans le village voisin.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97CE1AB-3304-DD6A-C678-B31EEB9B9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4969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les 35 framboises de Malo.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Qu’avez-vous représenté ensuite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Les framboises de Yanis. </a:t>
            </a:r>
          </a:p>
          <a:p>
            <a:pPr marL="0"/>
            <a:r>
              <a:rPr lang="fr-FR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Où doit-on placer la barre qui représente les framboises de Yanis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</a:t>
            </a:r>
            <a:r>
              <a:rPr lang="fr-FR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 côté ou en dessous de la barre du 35 ?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dessous, car on cherche à comparer deux nombres ; c’est comme quand on compare des longueurs de réglettes (en les alignant sur le bord gauche).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La barre de Yanis doit-elle être plus longue ou plus courte que celle déjà représentée ?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 longue, puisque Yanis a cueilli plus de framboises.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place-t-on dans cette barre ?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point d’interrogation car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16401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BCAB9-34FE-CE05-73F3-0F95AB7F4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AA1B21-8D85-7855-2BEA-274242216D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A526A2D-6D66-797F-D395-D15E356AAA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Quel calcul avez-vous écrit ?</a:t>
            </a:r>
            <a:endParaRPr lang="fr-FR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un élève.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5E2163-B1DE-B593-68F4-8EEBB17142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77033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1EBC5-779E-508C-CA3F-681F84B5B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22A2C4-2A83-3259-2B35-29997FD5A8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6C32AE1-62B1-25DB-64E2-B6589E7FA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faut faire une addition car on cherche la valeur de la grande barre 561 + 62.</a:t>
            </a:r>
          </a:p>
          <a:p>
            <a:pPr marL="0"/>
            <a:r>
              <a:rPr lang="fr-FR" i="0" u="none" dirty="0">
                <a:latin typeface="Calibri" panose="020F0502020204030204" pitchFamily="34" charset="0"/>
              </a:rPr>
              <a:t>Interroger un élève pour qu’il donne la réponse.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475137-07F5-5BB9-4CAF-844F859F64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36168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CC3C5-361E-16AB-9F88-C666BF93E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74B0443-66C2-6F1C-284E-3732743793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9E605A7-5AE1-20E5-3AFD-71E4DA25F9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561 + 62 = 623.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On peut ajouter les unités séparément (1 + 2 = 3) puis les dizaines (56 dizaines + 6 dizaines = 62 dizaines).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0EE2D9-B151-07DF-9E38-8726AD3E97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39817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E04FB-7104-8E8A-C81B-E906ACA43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AF57584-5C3C-C601-2EC4-A57E474681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7D5293B-7389-1F64-A8DA-6038C5876D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y a 623 habitants dans le village voisin.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4865373-314B-CC96-4B58-9BAEBAE1E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610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u="none" dirty="0"/>
              <a:t>Demander à un élève de lire le problème. Distribuer le kit de jetons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fr-FR" b="0" u="none" baseline="0" dirty="0"/>
              <a:t> Les élèves n’utiliseront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b="0" u="none" baseline="0" dirty="0"/>
              <a:t> les rouges, les verts et les bleus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b="0" u="none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Faire verbaliser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l’ordre dans lequel on place les jetons n’a pas d’importance : on cherche la composition du lot.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Les élèves </a:t>
            </a:r>
            <a:r>
              <a:rPr lang="fr-FR" b="0" u="none" dirty="0"/>
              <a:t>peuvent faire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des essais mais rappeler l’importance de la déduction.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u="none" dirty="0"/>
              <a:t>Faire une correction </a:t>
            </a:r>
            <a:r>
              <a:rPr lang="fr-FR" sz="1200" b="0" i="0" u="none" strike="noStrike" cap="none" baseline="0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collective en verbalisant la construction du raisonnement </a:t>
            </a:r>
            <a:r>
              <a:rPr lang="fr-FR" b="0" i="0" u="none" dirty="0"/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u="none" dirty="0"/>
              <a:t>Il y a un écart de 1 jeton rouge de plus que les verts donc il y a 2 possibilités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u="none" dirty="0"/>
              <a:t>- soit 1 jeton vert et 2 jetons rouges (dans ce cas, il y a 7 – 1 – 2 = 4 jetons bleus)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u="none" dirty="0"/>
              <a:t>- soit 2 jetons verts et 3 jetons rouges (dans ce cas, il y a 7 – 2 – 3 = 2 jetons bleus)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u="none" dirty="0"/>
              <a:t>La combinaison 3 jetons verts/4 jetons rouges est à éliminer puisqu’il ne pourrait pas y avoir de jetons bleus dans ce cas.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u="none" dirty="0"/>
              <a:t>Comme il y a moins de jetons verts que de jetons bleus, on élimine la deuxième possibilité et on trouve la solution</a:t>
            </a:r>
            <a:r>
              <a:rPr lang="fr-FR" b="0" i="0" u="none" baseline="0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u="none" dirty="0"/>
              <a:t>Réponse attendue </a:t>
            </a:r>
            <a:r>
              <a:rPr lang="fr-FR" b="0" i="0" u="none" dirty="0"/>
              <a:t>: 1 jeton vert – 2 jetons rouges – 4 jetons bleus.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u="none" dirty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 se passe-t-il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b="0" i="1" dirty="0"/>
              <a:t>On compare 2 quantités.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11809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789BF-8CE5-00C0-791F-E3791C1A3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67ECB96-8AA8-F182-FAA4-EABCD4C2E5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7B8ABE2-7FE1-0B50-7908-33DE9E509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à une comparaison de 2 quantités.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La plus grande barre représente la plus grande quantité, une des petites barres représente la petite quantité et la deuxième petite barre représente l’écart entre les deux quantités.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Quel objet a couté le moins cher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L’imprimante car elle a couté 345 euros de moins que l’ordinateur. 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Quel objet a donc couté le plus cher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L’ordinateur.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27BF87-B7D8-5DF1-A3B5-15D4BE09E0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50107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E0CC2-F997-C7ED-A363-755959F7E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65AB34E-90B8-9A78-FE84-EE35427834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7E4120B-D7C6-6513-91C8-C8FAC5F970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Que place-t-on dans la plus grande barre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499.</a:t>
            </a: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AC56BA8-AE4E-0231-3E3F-7F8A7A89EE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51750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126FB-E71D-2CDE-12C5-4951EC630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5E5E57-9BD9-0405-1CBC-DA72B809D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E40A56-88DB-070F-A4FE-0FBD71C5D4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correspondant au prix de l’imprimante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CD7F087-6348-75EF-0453-DFFCE394F4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6614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Voici les framboises de Yanis.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Dans ce schéma, où doit-on mettre la barre indiquant les 23 framboises que Yanis a de plus que Malo ?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Bout à bout avec celle qui contient 35 pour atteindre la longueur de la grande barre.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Rappeler le vocabulaire :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barre représente </a:t>
            </a:r>
            <a:r>
              <a:rPr lang="fr-FR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l’écart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entre les deux quantités de framboises.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5532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0F06A-9585-2F35-DEF3-B2B9E4563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203388D-C5C8-5BBE-6D54-F179034C2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ECE2EB-7AD7-034A-686D-D9F029F37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représentant l’écart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345 car on sait que l’imprimante a couté 345 euros de moins que l’ordinateur.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1F67EC7-5CD1-5A13-5A6A-F68543AE37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9680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0278E-C7C8-4BC9-2043-1DA50AF2A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E91BB5F-A346-D64D-2E16-3A66EEADD2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E60BF8A-D045-0064-874C-6D9405DDC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Quel calcul avez-vous écrit ?</a:t>
            </a:r>
            <a:endParaRPr lang="fr-FR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un élève.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6BB55E-DFD5-08C1-22B9-CD965AF176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42849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701F2-E856-F070-B882-782931120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2A695CE-5D20-6CCA-2487-E5A621602C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A5299A7-190F-8EFF-A847-9C6AF72234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faut faire une soustraction car on cherche la valeur d’une des petites barres 499 – 345.</a:t>
            </a:r>
          </a:p>
          <a:p>
            <a:pPr marL="0"/>
            <a:r>
              <a:rPr lang="fr-FR" i="0" u="none" dirty="0">
                <a:latin typeface="Calibri" panose="020F0502020204030204" pitchFamily="34" charset="0"/>
              </a:rPr>
              <a:t>Interroger un élève pour qu’il donne la réponse.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6543A6-1B8F-BF31-3E39-7D81E67135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081582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7D9E3-86A7-2F30-98D3-74717A732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6B95993-D1D5-5E03-C8B1-4D12C50BA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DA84030-8D01-267F-1470-041F1D3F07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499 – 345 = 154.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On peut traiter les unités séparément (9 – 5 = 4) puis les dizaines (49 dizaines – 34 dizaines = 15 dizaines).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3F6C1AD-EFE1-FDF3-087D-800841D5A9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78604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07E41-E88C-9A10-5959-2C3120230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B2DAEDC-D6BB-3469-C7B3-98E3F74E20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509BFE0-D49B-EF28-3B5F-B297715E32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L’imprimante a couté 154 euros..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CBDA311-E600-2C6D-FB1C-0C3DD5C8D9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601824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Calculs en deux étapes : 300 + 550 = 850 puis 1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200 – 850 = 350.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Rose a nagé 350 mètres samedi.</a:t>
            </a:r>
            <a:endParaRPr lang="fr-FR" dirty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Que se passe-t-il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b="0" i="1" dirty="0"/>
              <a:t>On compare 2 masses.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57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68D94-4A63-84FC-E97C-0D8927DB4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0C6BF4C-60CF-DC23-CE32-A72038703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5B35407-8C36-90E5-7567-6BA6AF0303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u="none" dirty="0">
                <a:latin typeface="Calibri" panose="020F0502020204030204" pitchFamily="34" charset="0"/>
              </a:rPr>
              <a:t>Voici le schéma en barres qui correspond à une comparaison de 2 masses.</a:t>
            </a:r>
          </a:p>
          <a:p>
            <a:pPr marL="0"/>
            <a:r>
              <a:rPr lang="fr-FR" i="1" u="none" dirty="0">
                <a:latin typeface="Calibri" panose="020F0502020204030204" pitchFamily="34" charset="0"/>
              </a:rPr>
              <a:t>La plus grande barre représente la plus grande masse, une des petites barres représente la petite masse et la deuxième petite barre représente l’écart entre les deux masses.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u="none" dirty="0">
                <a:latin typeface="Calibri" panose="020F0502020204030204" pitchFamily="34" charset="0"/>
              </a:rPr>
              <a:t>Qui pèse le plus lourd ? </a:t>
            </a:r>
            <a:r>
              <a:rPr lang="fr-FR" i="1" u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Le chien car 17 kg 500 g est plus grand que 4 kg.</a:t>
            </a:r>
            <a:endParaRPr lang="fr-FR" i="1" u="none" dirty="0">
              <a:latin typeface="Calibri" panose="020F0502020204030204" pitchFamily="34" charset="0"/>
            </a:endParaRP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u="none" dirty="0">
                <a:latin typeface="Calibri" panose="020F0502020204030204" pitchFamily="34" charset="0"/>
              </a:rPr>
              <a:t>Qui pèse le moins lourd ? </a:t>
            </a:r>
            <a:r>
              <a:rPr lang="fr-FR" i="1" u="non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Le chat.</a:t>
            </a:r>
            <a:endParaRPr lang="fr-FR" i="1" u="none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66C69C-9FA1-17AF-CB0A-E3074B18FE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441114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82F6E-52B9-F3AC-8118-5431794592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63E199B-E40F-52DB-30AF-51AB64038B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267679F-16EC-45A2-BFAB-580C14371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Que place-t-on dans la plus grande barre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17 kg 500 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remarquer qu’il faut convertir le poids du chien en grammes.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transforme le poids du chien en grammes pour calculer avec la même unité. 17 kg, c’est 17 000 g, et on ajoute les 500 g.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3B8BD6-CF93-9282-5101-72007CD82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7984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→ Voici la barre représentant l’écart.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137877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73A2E-48BB-1BEC-A9A3-1A908B6CA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B536EEE-9227-BF1B-9A1D-649C468E2F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1F3F63D-39DA-EC4B-9D16-E2731773BE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correspondant à ce que pèse le chat ?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4 kg.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cela fait en grammes ? → 4 000 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ABB4D0A-A170-309E-0183-71B761988F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0237898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836D8-C006-C257-68C3-52E23C974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7A9C7C1-DD8E-A833-5BDC-0126C10F61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9D8442F-BA0E-1DC6-ACC0-1B0079936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 place-t-on dans la barre représentant l’écart ?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Un point d’interrogation car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u="none" dirty="0">
                <a:latin typeface="Calibri" panose="020F0502020204030204" pitchFamily="34" charset="0"/>
              </a:rPr>
              <a:t>Interroger un élève pour qu’il donne la réponse.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DCD97B-8A4C-8257-3ED1-A02B29DE27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182825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09F28-7E5D-D905-FCE6-D762DF74A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E9468E-47EC-7587-943E-1D6FD7A4BF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3A2E3D7-A091-9A57-AE2A-F92F57F623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Quel calcul avez-vous écrit ?</a:t>
            </a:r>
            <a:endParaRPr lang="fr-FR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un élève.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DA05C2-D6FF-3E1D-0192-0E96246F10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75155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342CC-C2C7-D64F-8134-1CED0934C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3B6D02-0822-6397-B220-B1A4B0B27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459EF3A-C578-F2F5-E59F-DB136B702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Il faut faire une soustraction car on cherche la valeur d’une des petites barres 17 500 g – 4 000 g.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4367E71-5183-20A5-9CA6-A07E26A957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286828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E0204-1783-329D-BE7F-716AF2753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79B6A8B-F68F-8BE2-6FD9-4C9E84A26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CEA6F5C-0BD5-A5D7-FAC0-68A700838A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17 kg 500 g – 4 kg = 13 kg 500 g.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On peut traiter les kilogrammes séparément (17 – 4 = 13) et conserver les 500 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43356BB-327D-ACAE-3FA7-1142551BC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581968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99C69-9A68-1F23-1071-953EC685A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33F4F3A-54C2-A7DA-857B-ED6CA471E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F76650-8462-C171-9A82-8BFAB91E77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5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Arial"/>
              </a:rPr>
              <a:t>Le chien pèse 13 kg 500 g de plus que le chat.</a:t>
            </a:r>
            <a:endParaRPr lang="fr-FR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E27E05-D5EA-EDB9-F212-3C6DF0A76F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283882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la présentation et de décrire le graphique.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Poser quelques questions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Combien de portions de fruits et légumes a-t-elle mangées le mardi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3 portions.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 jour Rose a-t-elle mangé le plus de fruits et légumes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Le samedi.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Quel jour Rose a-t-elle mangé 5 portions de fruits et légumes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Le lundi et le dimanche.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Passer à la diapositive suivante pour afficher la problématique.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462631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la question et 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5 + 3 + 2 + 6 + 4 + 7 + 5 = 32.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Rose a mangé 32 portions de fruits et légumes dans la semaine.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540512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 pour vérifier que vous avez bien compris comment on construit un schéma en barres.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308345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au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 problèmes </a:t>
            </a:r>
            <a:r>
              <a:rPr lang="fr-FR" sz="1200" b="1" i="0" u="sng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 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en barres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163 – 56 = 107.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Il y a 107 élèves en maternelle.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4173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représente notre problème.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Écrivez sur votre ardoise le calcul qu’il faut faire pour répondre à la question puis faites le calcul.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Laisser quelques instants puis interroger un élève.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52145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le second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de le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Ici, ce sera à vous de tracer le schéma en barres.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 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en barres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53 + 43 = 96.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Phrase-réponse : Le manga a 96 pages.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0545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Il faut faire une addition 35 + 23.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Quel résultat avez-vous trouvé ?</a:t>
            </a:r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1159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35 + 23 = 58.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54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5133F183-6F9F-0FAB-9407-29121E524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9BB7DE90-AFB8-5C4D-0463-197718A1A0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4AB39162-E855-8A16-B8BE-A459E9705C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57404682-7381-4603-9091-BA0787836EA2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53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827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436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7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8E3CA3BD-7BCA-7DA1-A40C-2ACA9D0762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58428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0104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162E3FDB-4CB7-D778-BAFF-6801B77819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0706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6668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211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4367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5542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BCFC7A95-ABDF-A73B-CCAF-F5EC366748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82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64098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" name="Image 2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077A4D95-D549-5007-B317-4D4EC08BC7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4FC93450-8911-70B3-6C69-392AE94195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1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6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09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27571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slide" Target="slide2.xml"/><Relationship Id="rId7" Type="http://schemas.openxmlformats.org/officeDocument/2006/relationships/slide" Target="slide4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23.xml"/><Relationship Id="rId4" Type="http://schemas.openxmlformats.org/officeDocument/2006/relationships/slide" Target="slide12.xml"/><Relationship Id="rId9" Type="http://schemas.openxmlformats.org/officeDocument/2006/relationships/slide" Target="slide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96121" y="3366682"/>
            <a:ext cx="5121245" cy="3156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comparant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l’écart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comparé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comparant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comparé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l’écart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52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126BD69-2CA1-A263-55D1-674BBAFB1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4C752B2-4CB1-2007-73BA-45C430BC85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12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5462749-84ED-636D-D8DB-5E7E272C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5992659-51BD-12CA-F46F-BFC7402F78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49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500F5CB-AF5C-ABB0-CF49-8EFD228990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054F5B4-E4AF-8503-6F81-93BF96A8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8930BE-0039-6DD9-449B-676F728867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17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682EF26-B7B9-91DC-2975-802FBE22C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516187F-864F-A66A-57D7-E835A791A7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956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22FA1E5-A617-FC0E-3724-E895CF1EC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33A348-E6E1-CC16-0119-DC88B65F45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66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EA59BA0-DC16-31FB-C144-3BA50947C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706E05C-4506-EC87-3E25-83674CFAF2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025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7421EDEA-9F19-DE99-92F8-50848292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98C2DC1-D29E-F5CE-9A51-B7AAD0B345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561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E9501A7-34FA-A776-7965-747156A9C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52421DB-B59B-3D83-9A21-8D969C8E97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86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724172C-1906-7580-5CF7-523E7C31E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8D40FE5-D76C-722F-61EC-3D544E540B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94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9A2BC19-3A7B-629A-A059-ED6EA5A2AC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AC06992-B730-B5FE-F64A-5B839FA4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F8F9B44-2EB4-5695-923A-6E9104FDEB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43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AF339A8B-C75D-2581-F759-CA2F64293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BFCDFF9-3E42-417B-1960-59BCB4AB8F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77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BB072E-B68D-B3C0-6BC2-F4A14B69A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5597F19-6874-8C85-45F2-849CBA053E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CF5BA4-9419-ED70-E1FE-F383068454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07EBC4-0B7A-2BCD-44EB-EA2DE8747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2BF0B8A-7CC6-7216-C3CF-AFF6E7303C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B7DE3-132A-FD16-CCB6-AF801DB1A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F55A8B1-0FAB-DB69-D794-F399B1AA1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33DA117-9EBB-CC40-BF1A-CA8F995BA8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839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C0DFD-E078-BDE4-AB1C-5C7634243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932E014-0F2B-1A69-871A-A42855599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F9D26A-C8DC-7A06-9B36-D57FA8E024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225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DD109A-FBE6-66FB-586F-78F9DC312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2BDF902-BF3A-34D6-C775-B6053C309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71555C-7679-55D8-3C74-61FF830A6A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12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B0AAD-3F4A-D01B-2B52-2D0075C65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241EEF3-E4D6-8FA5-BD38-093D193E0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C6C55D3-1E54-A14C-3D5E-5B0B78B0F3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352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50F66-CDC1-FFE6-C594-76992879A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EAFC17A2-7D04-CE44-0641-B96522162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CC49893-46D0-AFCD-447D-8194CE53DD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63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1163E24-AE94-16DB-8A17-3E91103C7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DC5CA6-F83D-CAF1-ED30-6AE977CEDD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07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EB0E6-0320-E4B4-424D-25D9B5637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8A97C9A7-9924-495B-ECE1-FE35156A7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6E409BE-741E-3E43-FB06-2E2FC0935C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052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ECBD7-6244-7117-4CD5-A5F56D641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BE829152-63EB-4D5C-7731-1913B04BA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9EDA7F-06E0-22F9-E06F-BFD8405CFA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143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A67EE-6F35-65A6-1DF8-D2C678211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458B6B5-AA44-59E8-EC60-D8FCA1999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36652B5-4F1D-CA4F-9F4E-A7471D5CC4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81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8059F1E-9E59-A17B-A259-113AC82B5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836166-2D40-FE86-1CBA-160D279846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F50D11D-AB7C-0CA6-E504-AC95492033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D01E68F-48D2-918F-DAE3-47C0AC9A9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29FEC7-B8AE-E137-2F4B-8F89B365C9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59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56815-1D86-8C1F-1BC0-81FC02061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514B970-A384-F67E-AB5D-73BAD23F0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01E3CC5-0E41-2F1F-D13A-D16E57193A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619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7DA7F-63C3-F353-7373-781BB6B0B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AB6EFEF-85FD-1926-C1A5-F5FCA5F27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0FD9738-20EF-6B89-6E28-A107320D2F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9553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EFA56-B014-F754-7334-C72F8BEA5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05789B87-6397-C9BF-6305-CCAC8E248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4783C8D-F325-D841-76A3-6C66D7A3D6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348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EEE12-42E8-2D81-E977-2928CD79A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E4B8A791-BBFC-F982-C509-1AE73835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7403FF6-4CD8-2B7A-2815-AFBC2D4A3C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26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7BD9403-5C20-3B5A-BA94-C2B227179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4138A5C-B6C7-6F0C-8761-9F2FBBE853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1055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8B8F7-8D22-532A-4B50-FDADF28E2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3E2B9F90-33B4-271F-97E2-02A51DBB6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A478A1C-C007-7256-95E9-9CE6C6C644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269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9D625-99EE-7A1C-C715-3DF375B07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1241457-8DA6-BD1A-CBA7-C3E06C3DF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F80C24-5B71-B5C2-21BD-50FEBCFB69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397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73A9B-68BA-4FF2-BD39-EE0008130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1D6148A-179D-DBEE-F97B-CE6893F22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6154C00-F294-ADC6-04FB-0A85B472A7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3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EB0B8-3FDE-649C-22E9-C51EED60D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EFD4E9A2-240B-1AAE-695A-F4CDE14CE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F8160D8-337D-ABA0-0BFA-BD4BE6E981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714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C4FB4EC-B8C0-ED0D-7916-5048D1C3A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D0BB93-906F-7D58-1F59-D5EFCD981D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82A7F49-CB5F-1307-08D6-77D8A0990D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0CCB9A1-7B1A-4C0C-495E-3C743D50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18F6DAA-00A2-61C9-CDA4-D57365CE11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06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F5F69-74E1-725B-250E-AFF6D7202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AB93848-8F71-E905-9864-054D46E01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BF400CD-0250-3709-00F4-92BC30BFFD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25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4E15D-C211-32CD-5A32-2D06BE878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6B4484BE-E939-E8F6-F6A5-088A1D660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BAFD7F6-44D1-2B91-02FF-9D44CD667D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219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EF15F-64F5-EE8E-1DE6-CF8C7BAC9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848452D0-3A9F-1627-4A2F-76F7CDC05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9B05F0D0-C386-C5CF-DD16-E557D676C1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64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8FF37ED-9F5E-F753-CE8A-F0D1B9CDE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19CDC01-5B06-570E-CCA9-1BCD14B104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6736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6EC3A-621B-FF32-AA86-A394E53B7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D37AB67D-A0B3-6B66-D4E0-D7F3C6297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41DE642-4EE0-172A-235A-5F8E0C4391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036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851CF-1028-312C-BF65-BB6488ACB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EDEA04FA-2636-253E-701C-84292B4F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FA80E4B-4AE1-5AAB-0764-CACC385181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9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8F2D2-36B3-5BA0-0B02-74029E9CF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5D166FBC-71E8-080D-86C1-C20EF24ED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D6A0CC7-3483-D85F-2A94-969D1B849E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5526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036F2-A651-63B2-0E74-C31B8A924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37EC8DC9-A05B-4106-DFEF-7ACACF850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BBEE1E7-7770-9A05-0E19-3806783841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448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BAE22-34D1-C2D6-2467-BF9393FC2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52455E4-9E7C-AA69-35F9-C0DF12186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343541A-B8C3-2716-3430-829C008C05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291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E7E9C80-C676-E226-B73F-A8D4A95C2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4C54F8-7295-F271-E7DC-3C89085983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6E61519-7F36-8951-D9BE-D30FCD30AE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5DCCB54-BF61-1212-FB10-2A10B9AED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B7A384-6A49-3862-2E81-D2A7F77C5E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E7E5F-CF5D-7BC9-44ED-4960082D4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D51EF82-63C8-419A-3328-46A9625D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CDC557F-C57E-9AAE-6E3E-0FFD7BE45B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305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D643E-85FD-5C04-F3BB-3A8DDF79D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23D520AA-5880-2EC9-133D-469074A9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F8BFE6C-CD64-67BB-BB5B-3EB277DB92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0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4751F03-F449-9375-3EF5-6D0824F4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68F65CA-ACA1-C00C-66FA-2CCF199A0B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395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2A093-D5CB-C926-3368-2E34A35A2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D447B918-FE8A-4B52-8DF1-21C30E410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817DADC-4709-99D7-A96C-5B325E6748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78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AA8B8-B587-6511-5100-BF63D50C8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4F0ABBA-2396-9399-76A8-F5F4A61B7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BCED86A-AE8F-388D-6CCF-54621933EA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300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8BC92-ABE7-9259-8E59-92BF87DD9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3091588-CD65-6E5D-0F53-D2F3E797C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9437557-AFB6-82AA-91BA-800C1F1EE3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849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558E2-0C15-FFE5-6F18-9DA760932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E6FE57E-57F6-D159-1F52-5F7BB3E5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6B1505-7E8D-C9F9-B2BE-F8F214ECC7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929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F87FA-FAD7-88FB-131D-2A0CAFD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085DCE14-ED8C-FA4A-CCFA-2E39EAA4A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9227670-057A-E5F1-F7F1-EE95805FB9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1493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C3BD8-D440-3D06-9067-41D7CC0AF4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9E6379F1-20E1-5EC8-5944-163BBBD36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3CB073B-0ECA-0AEF-BE44-0F7D2E61ECB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794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822EC62-9A11-FB5A-8FB8-8A71DC2FD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C9C2E4A-AD7D-F36F-AD44-3C970F5115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357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58FA026-69F5-FCF3-FF8C-5EF74AF43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AE1F17-201F-7D4D-8DC4-2389A53CFB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313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5280059-0C08-6A3B-11E4-895B633C36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915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F5C5B75-0A30-DAC2-4136-B7879F27E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365D63F-4285-F60F-62C7-036AE7CD37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28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7CBA194-8D57-5DCE-CEE3-6A8666D0A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22EC55-4CF2-5379-4E5E-BC8A37B488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749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82FD2E5-BBAF-7B40-3451-C1BCE15EA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83A555C-95D3-F396-1870-EA7DE8CD6C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406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F9BCA9A2-0126-FA72-1CFD-A134CB31D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7CBEEA8-BC0E-F34E-9D3E-2D668EB10C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85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E063E845-EE94-22A7-4EB9-327278060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6F7CC99-FA5B-45BA-9EAD-00B662E071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617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b66e0204bf7144eb3a5b1e6961cec0c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0d3d77727f0dd2f1c58380f3677019f8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F59D7B9-45A1-41CF-8D04-6B906525FE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2870</Words>
  <Application>Microsoft Office PowerPoint</Application>
  <PresentationFormat>Affichage à l'écran (4:3)</PresentationFormat>
  <Paragraphs>363</Paragraphs>
  <Slides>70</Slides>
  <Notes>70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70</vt:i4>
      </vt:variant>
    </vt:vector>
  </HeadingPairs>
  <TitlesOfParts>
    <vt:vector size="78" baseType="lpstr">
      <vt:lpstr>Arial</vt:lpstr>
      <vt:lpstr>Calibri</vt:lpstr>
      <vt:lpstr>Calibri Light</vt:lpstr>
      <vt:lpstr>Verdana</vt:lpstr>
      <vt:lpstr>Thème Office</vt:lpstr>
      <vt:lpstr>1_Thème Office</vt:lpstr>
      <vt:lpstr>12_Thème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2025-12-16T18:31:13Z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