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57" r:id="rId5"/>
    <p:sldMasterId id="2147483663" r:id="rId6"/>
    <p:sldMasterId id="2147483673" r:id="rId7"/>
  </p:sldMasterIdLst>
  <p:notesMasterIdLst>
    <p:notesMasterId r:id="rId68"/>
  </p:notesMasterIdLst>
  <p:sldIdLst>
    <p:sldId id="256" r:id="rId8"/>
    <p:sldId id="257" r:id="rId9"/>
    <p:sldId id="381" r:id="rId10"/>
    <p:sldId id="460" r:id="rId11"/>
    <p:sldId id="427" r:id="rId12"/>
    <p:sldId id="502" r:id="rId13"/>
    <p:sldId id="501" r:id="rId14"/>
    <p:sldId id="461" r:id="rId15"/>
    <p:sldId id="462" r:id="rId16"/>
    <p:sldId id="463" r:id="rId17"/>
    <p:sldId id="464" r:id="rId18"/>
    <p:sldId id="382" r:id="rId19"/>
    <p:sldId id="369" r:id="rId20"/>
    <p:sldId id="383" r:id="rId21"/>
    <p:sldId id="503" r:id="rId22"/>
    <p:sldId id="504" r:id="rId23"/>
    <p:sldId id="506" r:id="rId24"/>
    <p:sldId id="508" r:id="rId25"/>
    <p:sldId id="509" r:id="rId26"/>
    <p:sldId id="510" r:id="rId27"/>
    <p:sldId id="295" r:id="rId28"/>
    <p:sldId id="543" r:id="rId29"/>
    <p:sldId id="548" r:id="rId30"/>
    <p:sldId id="549" r:id="rId31"/>
    <p:sldId id="550" r:id="rId32"/>
    <p:sldId id="551" r:id="rId33"/>
    <p:sldId id="552" r:id="rId34"/>
    <p:sldId id="553" r:id="rId35"/>
    <p:sldId id="555" r:id="rId36"/>
    <p:sldId id="556" r:id="rId37"/>
    <p:sldId id="557" r:id="rId38"/>
    <p:sldId id="370" r:id="rId39"/>
    <p:sldId id="297" r:id="rId40"/>
    <p:sldId id="512" r:id="rId41"/>
    <p:sldId id="520" r:id="rId42"/>
    <p:sldId id="515" r:id="rId43"/>
    <p:sldId id="517" r:id="rId44"/>
    <p:sldId id="518" r:id="rId45"/>
    <p:sldId id="519" r:id="rId46"/>
    <p:sldId id="320" r:id="rId47"/>
    <p:sldId id="371" r:id="rId48"/>
    <p:sldId id="337" r:id="rId49"/>
    <p:sldId id="523" r:id="rId50"/>
    <p:sldId id="524" r:id="rId51"/>
    <p:sldId id="525" r:id="rId52"/>
    <p:sldId id="526" r:id="rId53"/>
    <p:sldId id="527" r:id="rId54"/>
    <p:sldId id="385" r:id="rId55"/>
    <p:sldId id="372" r:id="rId56"/>
    <p:sldId id="386" r:id="rId57"/>
    <p:sldId id="529" r:id="rId58"/>
    <p:sldId id="530" r:id="rId59"/>
    <p:sldId id="531" r:id="rId60"/>
    <p:sldId id="532" r:id="rId61"/>
    <p:sldId id="533" r:id="rId62"/>
    <p:sldId id="534" r:id="rId63"/>
    <p:sldId id="380" r:id="rId64"/>
    <p:sldId id="373" r:id="rId65"/>
    <p:sldId id="384" r:id="rId66"/>
    <p:sldId id="335" r:id="rId67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19" roundtripDataSignature="AMtx7mixSlDiehlHCchW13nVLjwSKudqQ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EC0C35-085C-D9B9-E378-2995294E600F}" name="Sylvie Advenier" initials="SA" userId="516bcc22ff4f1580" providerId="Windows Live"/>
  <p188:author id="{6EC3644E-CAF9-BE47-EB1A-C427F723DB1E}" name="catherine.mallard2" initials="ca" userId="S::catherine.mallard2_gmail.com#ext#@hachette.onmicrosoft.com::943e5806-a044-4790-a0a9-05d7075f8f80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nnifer riviere" initials="" lastIdx="11" clrIdx="0"/>
  <p:cmAuthor id="1" name="CHAUVELLIER ANNE" initials="" lastIdx="15" clrIdx="1"/>
  <p:cmAuthor id="2" name="Sylvie Advenier" initials="" lastIdx="8" clrIdx="2"/>
  <p:cmAuthor id="3" name="Harmonie Rossi Tessier" initials="" lastIdx="4" clrIdx="3"/>
  <p:cmAuthor id="4" name="HACHE Caroline" initials="" lastIdx="4" clrIdx="4"/>
  <p:cmAuthor id="5" name="Pauline Lion" initials="" lastIdx="8" clrIdx="5"/>
  <p:cmAuthor id="6" name="Compte Microsoft" initials="" lastIdx="11" clrIdx="6"/>
  <p:cmAuthor id="7" name="Compte Microsoft" initials="CM" lastIdx="7" clrIdx="7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8" name="omenriah" initials="om" lastIdx="24" clrIdx="8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9" name="pauline.negrellion" initials="pa" lastIdx="16" clrIdx="9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10" name="HACHE Caroline" initials="HC" lastIdx="17" clrIdx="10">
    <p:extLst>
      <p:ext uri="{19B8F6BF-5375-455C-9EA6-DF929625EA0E}">
        <p15:presenceInfo xmlns:p15="http://schemas.microsoft.com/office/powerpoint/2012/main" userId="S::caroline.hache_univ-amu.fr#ext#@hachette.onmicrosoft.com::8f7bb2c5-af1f-4ec9-9672-c04e07afd9f4" providerId="AD"/>
      </p:ext>
    </p:extLst>
  </p:cmAuthor>
  <p:cmAuthor id="11" name="riviere.jennifer" initials="ri" lastIdx="19" clrIdx="11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12" name="Christophe Dracos" initials="CD" lastIdx="12" clrIdx="12">
    <p:extLst>
      <p:ext uri="{19B8F6BF-5375-455C-9EA6-DF929625EA0E}">
        <p15:presenceInfo xmlns:p15="http://schemas.microsoft.com/office/powerpoint/2012/main" userId="S::cri.dracos_outlook.fr#ext#@hachette.onmicrosoft.com::9a339485-cc17-450e-b56d-f2edc49cae5a" providerId="AD"/>
      </p:ext>
    </p:extLst>
  </p:cmAuthor>
  <p:cmAuthor id="13" name="CHAUVELLIER ANNE" initials="CA" lastIdx="18" clrIdx="13">
    <p:extLst>
      <p:ext uri="{19B8F6BF-5375-455C-9EA6-DF929625EA0E}">
        <p15:presenceInfo xmlns:p15="http://schemas.microsoft.com/office/powerpoint/2012/main" userId="S::ACHAUVELLIER@editions-hatier.fr::f6f57ace-c9cf-44ce-941b-3615434e65b1" providerId="AD"/>
      </p:ext>
    </p:extLst>
  </p:cmAuthor>
  <p:cmAuthor id="14" name="catherine.mallard2" initials="ca" lastIdx="13" clrIdx="14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15" name="Catherine MALLARD" initials="CM" lastIdx="1" clrIdx="15">
    <p:extLst>
      <p:ext uri="{19B8F6BF-5375-455C-9EA6-DF929625EA0E}">
        <p15:presenceInfo xmlns:p15="http://schemas.microsoft.com/office/powerpoint/2012/main" userId="S::catherine.mallard@ac-orleans-tours.fr::6a472aea-0836-4e0d-8018-3eacbc2442a1" providerId="AD"/>
      </p:ext>
    </p:extLst>
  </p:cmAuthor>
  <p:cmAuthor id="16" name="LE BOT SANDRA" initials="SL" lastIdx="3" clrIdx="16">
    <p:extLst>
      <p:ext uri="{19B8F6BF-5375-455C-9EA6-DF929625EA0E}">
        <p15:presenceInfo xmlns:p15="http://schemas.microsoft.com/office/powerpoint/2012/main" userId="S::SLEBOT@editions-hatier.fr::5fe4e071-d3f4-40df-970f-ee8fcf89834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B458"/>
    <a:srgbClr val="A49EB4"/>
    <a:srgbClr val="A7A1B7"/>
    <a:srgbClr val="8F79B6"/>
    <a:srgbClr val="7932FA"/>
    <a:srgbClr val="9966FF"/>
    <a:srgbClr val="009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CBC6A0-7C67-40B9-947B-88139F95A794}" v="5" dt="2025-12-16T18:14:40.4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8886" autoAdjust="0"/>
  </p:normalViewPr>
  <p:slideViewPr>
    <p:cSldViewPr snapToGrid="0">
      <p:cViewPr varScale="1">
        <p:scale>
          <a:sx n="76" d="100"/>
          <a:sy n="76" d="100"/>
        </p:scale>
        <p:origin x="2634" y="90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slide" Target="slides/slide56.xml"/><Relationship Id="rId68" Type="http://schemas.openxmlformats.org/officeDocument/2006/relationships/notesMaster" Target="notesMasters/notesMaster1.xml"/><Relationship Id="rId120" Type="http://schemas.openxmlformats.org/officeDocument/2006/relationships/commentAuthors" Target="commentAuthors.xml"/><Relationship Id="rId125" Type="http://schemas.microsoft.com/office/2015/10/relationships/revisionInfo" Target="revisionInfo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12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61" Type="http://schemas.openxmlformats.org/officeDocument/2006/relationships/slide" Target="slides/slide54.xml"/><Relationship Id="rId119" Type="http://customschemas.google.com/relationships/presentationmetadata" Target="metadata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12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126" Type="http://schemas.microsoft.com/office/2018/10/relationships/authors" Target="author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12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124" Type="http://schemas.openxmlformats.org/officeDocument/2006/relationships/tableStyles" Target="tableStyle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989570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4754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4 </a:t>
            </a:r>
            <a:r>
              <a:rPr lang="fr-FR" b="0" i="0" u="none" strike="noStrike" cap="none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×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20 = 80.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propose une phrase-réponse.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0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0948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a acheté 80 plants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baseline="0"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7008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/>
              <a:t>Voici un autre problème que vous allez résoudre sur votre ardoise. 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Laisser les élèves chercher ; les inciter à faire un schéma en barres.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Faire une correction rapide avec schéma en barres et modélisation mathématique. 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/>
              <a:t>Calcul : 500 – 85 = 415.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/>
              <a:t>Phrase-réponse : Il reste 415 grammes de chocolat dans le ballotin.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29158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825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le faire reformuler.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cherche-t-on ? → Combien le club a payé en tout, c’est-à-dire combien les raquettes ont couté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coute une raquette ? → 13 euros.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</a:t>
            </a:r>
            <a:r>
              <a:rPr lang="fr-FR" sz="1200" b="0" i="1" u="none" strike="noStrike" kern="1200" cap="none" baseline="0">
                <a:solidFill>
                  <a:schemeClr val="tx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 raquettes 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a-t-il ? → 100 raquettes.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vos ardoises. Comme les nombres sont plus grands, vous allez faire un schéma en barres pour représenter ce problème. 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quelques instants aux élèves puis reprendre en collectif : 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uelles barres avez-vous tracées ? → Les barres représentant le prix d’une raquette.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faut-il tracer de barres ? → 100, car il y a 100 raquettes.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faut-il placer ces 100 barres ? → Bout à bout.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ne peut pas tracer 100 barres. Comment peut-on faire ? </a:t>
            </a:r>
            <a:r>
              <a:rPr lang="fr-FR" sz="1200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→ </a:t>
            </a:r>
            <a:r>
              <a:rPr lang="fr-FR" b="0" i="1"/>
              <a:t>on dessine la première barre et la dernière et on met des pointillés entre les deux : cela indique qu’entre les deux barres, il y a d’autres barres identiques.</a:t>
            </a:r>
            <a:endParaRPr lang="fr-FR" b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65558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4B6F57-BDDD-C83A-614E-73BB23092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F05E561-795E-A52C-A0AF-39B9420950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9567B74-2539-58F9-EDC6-BB02687C0E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 prix de la première et de la dernière raquette.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itchFamily="34" charset="0"/>
              <a:buNone/>
              <a:tabLst/>
              <a:defRPr/>
            </a:pP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peut-on montrer qu’il y a 100 raquettes en tout ? 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indique au-dessus de l’accolade combien il y a de raquettes : ici, il y a 100 raquettes.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17AD5B4-4CB4-C13F-8688-236B11BC6F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06187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ACD09-3337-5D2C-77BE-3D6FDC931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0F3E3E5-D618-3A60-AB1C-197D2E543D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DFFA4F4-5965-36D6-6EAC-9690BFA592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place-t-on la barre qui indique ce que l’on cherche ? → Il faut tracer une grande barre qui fait la même longueur que toutes ces barres réunies.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Qu’écrit-on dans cette barre ? → On met un point d’interrogation pour montrer que c’est ce que l’on cherche.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347DE4B-5924-BBFF-0986-63187683C9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32621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8DE86-71D6-6F26-53BD-8C09F1561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7836ABE-D23C-BE61-9A33-A7EE0B1DCF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B792E12-79FA-C5C6-F0A0-A7E73B9C8F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 schéma en barres qui représente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notre problème.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À présent, écrivez sur votre ardoise le calcul qu’il faut faire pour trouver le nombre total de raquettes. Puis calculez le résultat.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quelques instants aux élèves ; ils lèvent leur ardoise lorsqu’ils ont fini. Valider leur réponse d'un signe de tête, puis interroger un élève.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verbaliser qu’il n’est plus possible de faire une addition au vu du trop grand nombre de termes.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2F5A897-BF79-0B7D-E41F-5610E90AB4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76929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56349-DB15-7EAB-735C-9753A8B5DC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285E7B7-80D6-27F2-AFA5-EA99F8C9B9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6CEAE4F-4E7D-D2AE-A68D-1D14A75784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faut écrire une multiplication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100 </a:t>
            </a:r>
            <a:r>
              <a:rPr lang="fr-FR" b="0" i="0" u="none" strike="noStrike" cap="none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×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13.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est le résultat de ce calcul ?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D2CEF7C-F14A-9709-7B7D-47E90B83AC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276589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AF580-B6DB-E9D5-4C38-2F3E071C65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CAD0745-EEE3-CF15-E185-69F4E66D90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723B95E-D36B-E1B4-C9B5-A73AB7BB31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</a:t>
            </a:r>
            <a:r>
              <a:rPr lang="fr-FR" b="0" i="1">
                <a:latin typeface="Calibri" panose="020F0502020204030204" pitchFamily="34" charset="0"/>
              </a:rPr>
              <a:t>100 × 13 = 1300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propose une phrase-réponse.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0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86ECB27-1B81-4740-9773-55689FA613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8126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4563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3E13C3-C681-3BB6-202C-16A57E96C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5C6549F-BAC9-356F-20CD-E8A88DD56A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2AA6FE6-094D-AA70-70C3-0172BF8118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</a:t>
            </a:r>
            <a:r>
              <a:rPr lang="fr-FR" b="0" i="1">
                <a:latin typeface="Calibri" panose="020F0502020204030204" pitchFamily="34" charset="0"/>
              </a:rPr>
              <a:t>Le club a payé 1 300 euros pour l’achat des raquettes.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baseline="0"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377CB64-39C6-A490-516F-B0789D2044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67242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/>
              <a:t>Voici un autre problème que vous allez résoudre sur votre ardoise. C’est un problème facile, mais nous allons surtout nous intéresser à la représentation du problème.</a:t>
            </a:r>
            <a:endParaRPr/>
          </a:p>
          <a:p>
            <a:pPr marL="0" lvl="0" algn="l" rtl="0">
              <a:spcBef>
                <a:spcPts val="0"/>
              </a:spcBef>
              <a:spcAft>
                <a:spcPts val="0"/>
              </a:spcAft>
            </a:pPr>
            <a:r>
              <a:rPr lang="fr-FR" sz="1200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Lire le problème en insistant sur le terme « huitième » et en le pointant.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baseline="0"/>
              <a:t>Que signifie « </a:t>
            </a:r>
            <a:r>
              <a:rPr lang="fr-FR" sz="1200" b="0" i="1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huitième c</a:t>
            </a:r>
            <a:r>
              <a:rPr lang="fr-FR" i="1" baseline="0"/>
              <a:t>ase » ? </a:t>
            </a:r>
            <a:r>
              <a:rPr lang="fr-FR" i="1"/>
              <a:t>→</a:t>
            </a:r>
            <a:r>
              <a:rPr lang="fr-FR" baseline="0"/>
              <a:t> </a:t>
            </a:r>
            <a:r>
              <a:rPr lang="fr-FR" i="1" baseline="0"/>
              <a:t>C’est celle qui porte le numéro 8.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Est-ce que ce problème vous fait penser à un autre que nous avons déjà rencontré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Faire émerger qu’il y a une situation de départ, qu’il se passe une action (le jeton avance de 5 cases) et qu’on cherche ce qu’il y a à la fin.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/>
          </a:p>
        </p:txBody>
      </p:sp>
      <p:sp>
        <p:nvSpPr>
          <p:cNvPr id="656" name="Google Shape;656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7087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Voici la file numérique et voici la 8</a:t>
            </a:r>
            <a:r>
              <a:rPr lang="fr-FR" i="1" kern="1200" baseline="300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</a:t>
            </a:r>
            <a:r>
              <a:rPr lang="fr-FR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case. </a:t>
            </a:r>
            <a:r>
              <a:rPr lang="fr-FR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La montrer au tableau.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Comment peut-on montrer que le jeton avance de 5 cases ? → On peut faire des flèches pour se déplacer de case en case.</a:t>
            </a:r>
            <a:endParaRPr lang="fr-FR" kern="120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80813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948DC-F0B5-7CA3-10DF-7085C5170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B21CB54-C7FB-7F59-363E-664AFD5174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202824D-3777-6D2E-2EEA-3FD7B24F28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J’avance le jeton de 5 cases. </a:t>
            </a:r>
            <a:r>
              <a:rPr lang="fr-FR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Cela signifie que le jeton fait </a:t>
            </a:r>
            <a:r>
              <a:rPr lang="fr-FR" b="0" i="1" baseline="0">
                <a:latin typeface="Calibri" panose="020F0502020204030204" pitchFamily="34" charset="0"/>
                <a:cs typeface="Calibri" panose="020F0502020204030204" pitchFamily="34" charset="0"/>
              </a:rPr>
              <a:t>5 bonds sur la file.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C’est long de dessiner toutes les flèches : comment peut-on représenter plus simplement les 5 bonds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Prendre les propositions des élèves. Faire émerger qu’on peut dessiner une seule grande flèche.</a:t>
            </a:r>
            <a:endParaRPr lang="fr-FR" i="0" kern="120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kern="120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007717-34E9-D4E6-C3B6-EFE0DE35A3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09164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7825C-9929-944C-CCBE-FA9FBD12E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9B4FA31-6FD4-D0DE-228D-47B9ACEA4B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CDC7B06-FADC-E5A8-F5DE-209D1CC9A3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On peut aussi gagner du temps en ne représentant pas la file numérique. Comment peut-on faire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Prendre les propositions des élèves. Faire émerger qu’on peut représenter simplement la case de départ, la case d’arrivée et le déplacement.</a:t>
            </a:r>
            <a:endParaRPr lang="fr-FR" i="0" kern="120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kern="120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D1C26C8-39A3-52D2-9ACC-A1CE09D772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55466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52E1B0-2AB0-6AEA-52EA-A704C5C8E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A8D3AFB-6E47-A4BE-DBE2-A153240DC0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FA9D3EA-474D-EA2E-3F35-F023114FAF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Voici la case de départ </a:t>
            </a:r>
            <a:r>
              <a:rPr lang="fr-FR" b="0" i="0">
                <a:latin typeface="Calibri" panose="020F0502020204030204" pitchFamily="34" charset="0"/>
              </a:rPr>
              <a:t>(pointer la case de départ à gauche).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On avance </a:t>
            </a:r>
            <a:r>
              <a:rPr lang="fr-FR" b="0" i="0">
                <a:latin typeface="Calibri" panose="020F0502020204030204" pitchFamily="34" charset="0"/>
              </a:rPr>
              <a:t>(repasser sur la flèche de déplacement). </a:t>
            </a:r>
            <a:r>
              <a:rPr lang="fr-FR" b="0" i="1">
                <a:latin typeface="Calibri" panose="020F0502020204030204" pitchFamily="34" charset="0"/>
              </a:rPr>
              <a:t>Et voici la case d’arrivée </a:t>
            </a:r>
            <a:r>
              <a:rPr lang="fr-FR" b="0" i="0">
                <a:latin typeface="Calibri" panose="020F0502020204030204" pitchFamily="34" charset="0"/>
              </a:rPr>
              <a:t>(pointer la case d’arrivée à droite)</a:t>
            </a:r>
            <a:r>
              <a:rPr lang="fr-FR" b="0" i="1">
                <a:latin typeface="Calibri" panose="020F050202020403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Est-ce que ce schéma est complet ? </a:t>
            </a:r>
            <a:r>
              <a:rPr lang="fr-FR" b="0" i="1" baseline="0">
                <a:latin typeface="Calibri" panose="020F0502020204030204" pitchFamily="34" charset="0"/>
                <a:cs typeface="Calibri" panose="020F0502020204030204" pitchFamily="34" charset="0"/>
              </a:rPr>
              <a:t>→ Non car les données de l’énoncé ne sont pas visibles.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  <a:cs typeface="Calibri" panose="020F0502020204030204" pitchFamily="34" charset="0"/>
              </a:rPr>
              <a:t>Prenez vos ardoises, reproduisez ce schéma et complétez-le avec les bonnes informations.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>
                <a:latin typeface="Calibri" panose="020F0502020204030204" pitchFamily="34" charset="0"/>
                <a:cs typeface="Calibri" panose="020F0502020204030204" pitchFamily="34" charset="0"/>
              </a:rPr>
              <a:t>Laisser quelques instants aux élèves puis reprendre en collectif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  <a:cs typeface="Calibri" panose="020F0502020204030204" pitchFamily="34" charset="0"/>
              </a:rPr>
              <a:t>Sur quelle case est le jeton au départ ? → La 8</a:t>
            </a:r>
            <a:r>
              <a:rPr lang="fr-FR" b="0" i="1" baseline="3000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fr-FR" b="0" i="1" baseline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  <a:cs typeface="Calibri" panose="020F0502020204030204" pitchFamily="34" charset="0"/>
              </a:rPr>
              <a:t>Qu’écrit-on dans la case de départ ? → 8.</a:t>
            </a:r>
            <a:endParaRPr lang="fr-FR" b="0" i="1" baseline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1A6EDBA-9363-BC15-56B7-439E5052BF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0059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Que connait-on d’autre ? </a:t>
            </a:r>
            <a:r>
              <a:rPr lang="fr-FR" b="0" i="1" baseline="0">
                <a:latin typeface="Calibri" panose="020F0502020204030204" pitchFamily="34" charset="0"/>
                <a:cs typeface="Calibri" panose="020F0502020204030204" pitchFamily="34" charset="0"/>
              </a:rPr>
              <a:t>→ Le jeton avance de 5 cases.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  <a:cs typeface="Calibri" panose="020F0502020204030204" pitchFamily="34" charset="0"/>
              </a:rPr>
              <a:t>Où place-t-on le 5 </a:t>
            </a:r>
            <a:r>
              <a:rPr lang="fr-FR" b="0" i="1">
                <a:latin typeface="Calibri" panose="020F0502020204030204" pitchFamily="34" charset="0"/>
              </a:rPr>
              <a:t>? </a:t>
            </a:r>
            <a:r>
              <a:rPr lang="fr-FR" b="0" i="1" baseline="0">
                <a:latin typeface="Calibri" panose="020F0502020204030204" pitchFamily="34" charset="0"/>
                <a:cs typeface="Calibri" panose="020F0502020204030204" pitchFamily="34" charset="0"/>
              </a:rPr>
              <a:t>→ Au-dessus de la flèche.</a:t>
            </a:r>
            <a:endParaRPr lang="fr-FR" b="0" i="0" baseline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35661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44CA60-E4DF-8608-E552-3556BCB5F8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EC993C1-7A65-6FB8-C10B-E93597359C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779D2EA-EA52-CD6A-573E-A04B698B88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On écrit « +5 » car on avance de 5 cases donc le nombre de départ augmente de 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Qu’écrit-on dans la case d’arrivée ? </a:t>
            </a:r>
            <a:r>
              <a:rPr lang="fr-FR" b="0" i="1" baseline="0">
                <a:latin typeface="Calibri" panose="020F0502020204030204" pitchFamily="34" charset="0"/>
                <a:cs typeface="Calibri" panose="020F0502020204030204" pitchFamily="34" charset="0"/>
              </a:rPr>
              <a:t>→ On met un point d’interrogation car c’est ce que l’on cherche.</a:t>
            </a:r>
            <a:endParaRPr lang="fr-FR" b="0" i="0" baseline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621C0E-F696-1DF7-891C-37A7484BDB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26132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40EAF6-274B-0507-995A-28CEC2323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E0F9124-4866-7A84-83A9-7C6B8816E6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649B224-759F-3BCF-D58E-1F0FC51876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On a représenté notre problème par un schéma.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>
                <a:latin typeface="Calibri" panose="020F0502020204030204" pitchFamily="34" charset="0"/>
              </a:rPr>
              <a:t>Prenez vos ardoises et écrivez le calcul qui correspond.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>
                <a:latin typeface="Calibri" panose="020F0502020204030204" pitchFamily="34" charset="0"/>
              </a:rPr>
              <a:t>Laisser quelques instants aux élèves puis interroger un élève.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C75ABA7-2DDD-C3E4-2122-429D618C70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4376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9502A-63EC-005F-5620-9ABE3B0B1D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049498B-E9E9-9800-B979-F421712019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FE50892-B3FA-26BF-7C0D-6366BB5DFE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On part de la case 8 et on ajoute 5. On écrit 8 + 5.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>
                <a:latin typeface="Calibri" panose="020F0502020204030204" pitchFamily="34" charset="0"/>
              </a:rPr>
              <a:t>Interroger</a:t>
            </a:r>
            <a:r>
              <a:rPr lang="fr-FR" b="0" baseline="0">
                <a:latin typeface="Calibri" panose="020F0502020204030204" pitchFamily="34" charset="0"/>
              </a:rPr>
              <a:t> un élève afin qu’il donne la réponse.</a:t>
            </a:r>
            <a:endParaRPr lang="fr-FR" b="0" i="1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0" baseline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2F45022-63BE-9ACD-5B8E-D56EB24215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8590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le faire reformuler.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cherche-t-on ? → Combien il y a de plants de pommes de terre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Qu’y a-t-il dans un sac ? → 20 plants.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de sacs y a-t-il ? → 4 sacs.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vos ardoises. Comme les nombres sont plus grands, vous allez faire un schéma en barres pour représenter ce problème. 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quelques instants aux élèves puis reprendre en collectif : 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uelles barres avez-vous tracées ? → Les barres représentant les sacs de 20 plants.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en avez-vous tracées ? → 4, car il y a 4 sacs.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avez-vous placé ces 4 barres ? → Bout à bout car on cherche combien il y a de plants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Rappeler qu’il est préférable que les 4 barres « 20 » aient la même longueur mais la précision n’est pas essentielle car c’est un schéma.</a:t>
            </a:r>
            <a:endParaRPr lang="fr-FR" b="0" i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5976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D35C3-4D99-D4E0-B000-A1DA7B8D57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0386311-0435-3A7E-368A-1AB883C60A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4BA4404-24D3-AD33-6E0F-C19DC175A1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8 + 5 = 13.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>
                <a:latin typeface="Calibri" panose="020F0502020204030204" pitchFamily="34" charset="0"/>
              </a:rPr>
              <a:t>Interroger</a:t>
            </a:r>
            <a:r>
              <a:rPr lang="fr-FR" b="0" baseline="0">
                <a:latin typeface="Calibri" panose="020F0502020204030204" pitchFamily="34" charset="0"/>
              </a:rPr>
              <a:t> un élève afin qu’il formule une phrase-réponse. </a:t>
            </a:r>
            <a:endParaRPr lang="fr-FR" b="0" i="1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9F43D23-E313-5463-564F-1437ADFECD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38874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A1FD5-AFE2-85F0-E324-78186E812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219B5B7-B602-1BE5-D349-AA5671AF74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8D9BF7A-EBED-5964-CC88-D700C75E07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>
                <a:latin typeface="Calibri" panose="020F0502020204030204" pitchFamily="34" charset="0"/>
              </a:rPr>
              <a:t>Le jeton se trouve sur la 13</a:t>
            </a:r>
            <a:r>
              <a:rPr lang="fr-FR" b="0" i="1" baseline="30000">
                <a:latin typeface="Calibri" panose="020F0502020204030204" pitchFamily="34" charset="0"/>
              </a:rPr>
              <a:t>e</a:t>
            </a:r>
            <a:r>
              <a:rPr lang="fr-FR" b="0" i="1">
                <a:latin typeface="Calibri" panose="020F0502020204030204" pitchFamily="34" charset="0"/>
              </a:rPr>
              <a:t> case maintenant. </a:t>
            </a:r>
            <a:r>
              <a:rPr lang="fr-FR" b="0" i="0">
                <a:latin typeface="Calibri" panose="020F0502020204030204" pitchFamily="34" charset="0"/>
              </a:rPr>
              <a:t>Insister sur la formulation « treizième ».</a:t>
            </a:r>
            <a:endParaRPr lang="fr-FR" b="0" i="0" baseline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EBE5EB-4CFD-02E0-CE7A-60A572622D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38033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02144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0" name="Google Shape;67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en barres.</a:t>
            </a:r>
            <a:endParaRPr lang="fr-FR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</a:t>
            </a:r>
            <a:r>
              <a:rPr lang="fr-FR" sz="1200" b="0" i="0" baseline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/>
              <a:t>reprendre en collectif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cherche-t-on ? → Combien les enfants ont de cartes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de cartes a chaque enfant ? → 52 cartes.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uelles barres avez-vous tracées ? → Les barres représentant les cartes de chaque enfant.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en avez-vous tracées ? → 4, car il y a 4 enfants.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avez-vous placé ces 4 barres ? → Bout à bout car on cherche combien il y a de cartes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sz="1200" b="0" i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endParaRPr lang="fr-FR" sz="1200" b="0" i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5954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742525-5E60-CF36-671C-316BE7DAD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8EDC313-8BD9-A197-FDAB-B9650D9C6C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3E7B50C-033F-0E13-85B8-013176A303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les 4 groupes.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n’oublie pas de mettre une accolade pour indiquer qu’il y a 4 enfants.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peut-on faire pour éviter de tracer toutes les barres ?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→ </a:t>
            </a:r>
            <a:r>
              <a:rPr lang="fr-FR" b="0" i="1">
                <a:latin typeface="Calibri" panose="020F0502020204030204" pitchFamily="34" charset="0"/>
              </a:rPr>
              <a:t>on dessine la première barre et la dernière et on met des pointillés entre les deux : cela indique qu’entre les deux barres, il y a d’autres barres identiques.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93E5F96-24F2-1057-46E8-C413F710CE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113683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8D99B-794C-4FA8-431F-518C48BA93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DB0D8AF-F9B2-C561-3291-F037A14618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D6B386A-8EAB-1DC7-B8F3-87BBBE4270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place-t-on la barre qui indique ce que l’on cherche ? → Il faut tracer une grande barre qui fait la même longueur que ces 4 barres réunies.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Qu’écrit-on dans cette barre ? → On met un point d’interrogation pour montrer que c’est ce que l’on cherche.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3A1984E-D072-CC9F-88D2-5DD0DF963B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78629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1C9599-B9AF-458E-C1B9-B26D9EA6C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4162C75-2F80-2A45-727D-2B8D65C7C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1781DED-B087-885F-5BEF-233BCED1A0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 schéma en barres qui représente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notre problème.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calcul avez-vous écrit pour trouver le nombre total de cartes 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 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B334924-6662-49BE-925D-0EA4C16FC0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7317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8E6E24-3D59-E7C6-95A1-D9A007BD6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42BEE3C-0EDE-695F-EB27-8655969907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A2AE21D-D985-B9E6-BE1A-3264BAF2CC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écrire une multiplication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4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×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52.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est le résultat de ce calcul ?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donner le résultat et expliquer la procédure. 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002F788-E7A7-8041-4C6C-B5DC3C6C25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933357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C18392-8CBC-1F2F-9D89-7E13AB71C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647AD86-BE3B-0148-2629-7D35E5F16E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90EDD5F-888E-0FF8-8F8C-BA856AD2BE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4 × 52 = 208.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décomposer la multiplication en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4 × 50 + 4 × 2, c’est-à-dire 200 + 8.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propose une phrase-réponse.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0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66E1CEF-9EDD-AE08-1061-073F1B8267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16823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370F1-9AA2-F2C0-6ED2-465CD91A6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6E19279-6D6F-A5CD-9394-53479E2A13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5BBBE07-2DA4-3DD0-17E3-AD88191772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Le enfants ont 208 cartes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baseline="0"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C4FFA9-0B44-0C17-A889-96FCFEF478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7158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les 4 sacs de 20 plants.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place-t-on la barre qui indique ce que l’on cherche ? → Il faut tracer une grande barre qui fait la même longueur que ces 4 barres réunies.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Qu’écrit-on dans cette barre ? → On met un point d’interrogation pour montrer que c’est ce que l’on cherche.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155722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/>
              <a:t>Voici un autre problème que vous allez résoudre sur votre ardoise. 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Laisser les élèves chercher ; ils peuvent faire un ou deux schémas en barres.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Faire une correction rapide avec schémas en barres et modélisation mathématique. 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/>
              <a:t>Calculs en deux étapes : 15 + 12 = 27 puis 43 – 27 = 16.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/>
              <a:t>Phrase-réponse : Yanis a mis 16 lys dans le bouquet.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/>
          </a:p>
        </p:txBody>
      </p:sp>
      <p:sp>
        <p:nvSpPr>
          <p:cNvPr id="1086" name="Google Shape;1086;p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39768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177972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en barres.</a:t>
            </a:r>
            <a:endParaRPr lang="fr-FR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</a:t>
            </a:r>
            <a:r>
              <a:rPr lang="fr-FR" sz="1200" b="0" i="0" baseline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/>
              <a:t>reprendre en collectif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cherche-t-on ? → Combien il y a d’appartements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d’appartements y a-t-il à chaque étage ? → 20 appartements.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uelles barres avez-vous tracées ? → Les barres représentant les appartements de chaque étage.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doit-on en tracer ? → 30, car il y a 30 étages.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peut-on faire pour éviter de tracer toutes les barres ? </a:t>
            </a:r>
            <a:r>
              <a:rPr lang="fr-FR" sz="1200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→ </a:t>
            </a:r>
            <a:r>
              <a:rPr lang="fr-FR" b="0" i="1"/>
              <a:t>On dessine la première et la dernière barre et on met des pointillés entre les deux : cela indique qu’entre les deux barres, il y a d’autres barres identiques.</a:t>
            </a: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2031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FEA14-D08D-2071-B9D1-AEC1AC54F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4CDCFC7-75C6-A55A-6238-852F62353D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348DB70-407B-F70C-1D89-907700DCC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itchFamily="34" charset="0"/>
              <a:buNone/>
              <a:tabLst/>
              <a:defRPr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n’oublie pas de mettre une accolade pour indiquer qu’il y a 30 étages.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place-t-on la barre qui indique ce que l’on cherche ? → Il faut tracer une grande barre qui fait la même longueur que toutes ces barres réunies.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Qu’écrit-on dans cette barre ? → On met un point d’interrogation pour montrer que c’est ce que l’on cherche.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7FE19A3-8151-0A30-616A-8729B6DF91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123408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EC80CA-17F0-7F3C-7E6A-BFC0A517C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FDC12A0-48B3-37C4-129C-9309057DAA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CA75AB1-2924-7775-52FB-4F03FA7C7B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 schéma en barres qui représente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notre problème.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calcul avez-vous écrit pour trouver le nombre total d’appartements 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 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7FDE33C-6D83-85ED-D807-A6AC8821F1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927590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C81DEE-521D-85FA-D2BC-7099EE983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0869AC8-AF6E-CE70-0ACD-955A05268E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D25FAE4-A65B-CE84-AC49-E53BC836D5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faut écrire une multiplication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30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×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20.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est le résultat de ce calcul ?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donner le résultat et expliquer la procédure. 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E199B6-AC4E-C7E1-4BF8-194F5D346C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292885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A965D8-27CF-3ABF-79C7-7CD578B69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EE68136-D6E4-BEAC-E87B-4888D84CAC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7A8DD87-CEBA-427C-F090-0DDA7BF3B2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30 × 20 = 600.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décomposer la multiplication en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30 × 2 dizaines, c’est-à-dire 60 dizaines, c’est-à-dire 600.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propose une phrase-réponse.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0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EAE772A-65CC-F5B9-3997-DAF34831AA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990384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78B3F-4BC5-3F6C-5D92-16DB19457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05C73C3-F3F7-DE4F-FC08-6E7691F8E5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C5D214D-A5A9-2AFD-2F4B-B8E3167FFE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y a 600 appartements dans cet immeuble.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baseline="0"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160A77E-22C0-45F4-BFE9-82B6817A84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6805623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0" name="Google Shape;1290;p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/>
              <a:t>Demander à un élève de lire le problème et le faire reformuler.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Faire verbaliser que gagner des places signifie se rapprocher du début de la file.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Faire une correction un schéma de représentation de l’ordinal (case de départ, flèche pour le recul, case d’arrivée) puis modélisation mathématique. 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/>
              <a:t>Calcul : 63 – 16 = 47.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/>
              <a:t>Phrase-réponse : Rose sur trouve à la 47</a:t>
            </a:r>
            <a:r>
              <a:rPr lang="fr-FR" b="0" i="0" baseline="30000"/>
              <a:t>e</a:t>
            </a:r>
            <a:r>
              <a:rPr lang="fr-FR" b="0" i="0"/>
              <a:t> place après le 2</a:t>
            </a:r>
            <a:r>
              <a:rPr lang="fr-FR" b="0" i="0" baseline="30000"/>
              <a:t>e</a:t>
            </a:r>
            <a:r>
              <a:rPr lang="fr-FR" b="0" i="0"/>
              <a:t> tour.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/>
          </a:p>
        </p:txBody>
      </p:sp>
      <p:sp>
        <p:nvSpPr>
          <p:cNvPr id="1291" name="Google Shape;1291;p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4913998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1328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peut-on faire pour éviter d’écrire sac 1, sac 2, sac 3 et sac 4 ?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→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mettre une accolade au-dessus des 4 parties.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942691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0" name="Google Shape;67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le faire reformuler. Faire émerger qu’il faut d’abord répondre à la première question et trouver le nombre total de cases.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en barres.</a:t>
            </a:r>
            <a:endParaRPr lang="fr-FR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</a:t>
            </a:r>
            <a:r>
              <a:rPr lang="fr-FR" sz="1200" b="0" i="0" baseline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/>
              <a:t>reprendre en collectif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cherche-t-on ? → Combien il y a de cases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de cases y a-t-il sur chaque rangée ? → 8 cases.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uelles barres avez-vous tracées ? → Les barres représentant les cases de chaque rangée.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doit-on en tracer ? → 8, car il y a 8 rangées.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peut-on faire pour éviter de tracer toutes les barres ? </a:t>
            </a:r>
            <a:r>
              <a:rPr lang="fr-FR" sz="1200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→ </a:t>
            </a:r>
            <a:r>
              <a:rPr lang="fr-FR" b="0" i="1"/>
              <a:t>On dessine la première barre et la dernière et on met des pointillés entre les deux : cela indique qu’entre les deux barres, il y a d’autres barres identiques.</a:t>
            </a:r>
            <a:endParaRPr lang="fr-FR" sz="1200" b="0" i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118092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54E9B-AAA6-1EB4-DD38-1C30B935E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3FF0984-C0F4-0E8D-848D-7057315878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76DB605-8616-A8F2-3DA4-9DCF429CB6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itchFamily="34" charset="0"/>
              <a:buNone/>
              <a:tabLst/>
              <a:defRPr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n’oublie pas de mettre une accolade pour indiquer qu’il y a 8 rangées.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place-t-on la barre qui indique ce que l’on cherche ? → Il faut tracer une grande barre qui fait la même longueur que toutes ces barres réunies.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Qu’écrit-on dans cette barre ? → On met un point d’interrogation pour montrer que c’est ce que l’on cherche.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F35DBBF-F425-D41F-7446-D2D24CC390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343732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65F28-7EF7-C78F-F38B-AFDFA693F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404FF32-B2DC-E172-5F2A-1A648C68D9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8523D6C-2D63-46F9-01BF-A75FFCF1AB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 schéma en barres qui représente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notre problème.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calcul avez-vous écrit pour trouver le nombre total de cases 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 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14B0046-756C-5BF3-F709-E8B38C8A2E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013373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38F76-88D2-8164-BB61-640007037B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ACCCA16-FF81-C272-0546-B57F29711D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0651290-0509-1F49-B407-D915F200F2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faut écrire une multiplication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8 </a:t>
            </a:r>
            <a:r>
              <a:rPr lang="fr-FR" b="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×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8.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est le résultat de ce calcul ?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donner le résultat. 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B27CC81-39C3-B86B-1241-AED4E6959E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302363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D0402-04D2-70CC-3937-B004266854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8582ACF-C128-B9F7-C144-067DE0E425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0E163F8-766B-45E7-26A4-FB24D1B0E3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8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× 8 = 64. 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première question et propose une phrase-réponse.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0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50078C5-70CB-71F5-00C5-3B510B76E9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882266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FEBE9-DE52-FA21-C068-86D10D68E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824EAE6-14DF-CAE8-9FBF-E58B245D5F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99E3F5A-F0AF-F29F-1DCF-3AB661C81E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y a 64 cases sur l’échiquier.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Combien de cases blanches y a-t-il ? </a:t>
            </a:r>
            <a:r>
              <a:rPr lang="fr-FR" b="0" i="0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Rappeler que la moitié des cases sont blanches.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>
                <a:latin typeface="Calibri" panose="020F0502020204030204" pitchFamily="34" charset="0"/>
              </a:rPr>
              <a:t>Interroger un élève et faire émerger que la moitié de 64, c’est 32.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FF89DCF-FF19-1F47-2949-5292A3BD40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745051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BBEFE-F927-3CFC-5676-202BB485E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110746C-B60A-5E6D-6DCE-268D58D621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76B8814-F255-A67E-F007-39EE83F160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y a 32 cases blanches.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12D502E-F508-9FDA-33F7-47B06B8E75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568186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/>
              <a:t>Voici un autre problème que vous allez résoudre sur votre ardoise. 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Laisser les élèves chercher.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Faire une correction rapide avec 2 schémas de représentation de l’ordinal (case de départ, flèche pour l’avancée, flèche pour le recul, case d’arrivée) puis modélisation mathématique. 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/>
              <a:t>Calculs en deux étapes : 48 + 7 = 55 puis 55 – 19 = 36.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/>
              <a:t>Phrase-réponse : Yanis est sur la case 36 à la fin de son tour.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462631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Aujourd’hui, vous allez résoudre deux problèmes par écrit pour vérifier que vous avez bien compris comment on construit un schéma en barres.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199004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0" name="Google Shape;67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/>
              <a:t>Voici le premier problème. </a:t>
            </a:r>
            <a:r>
              <a:rPr lang="fr-FR" b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S’il n’y a pas de question relative à des difficultés de vocabulaire, distribuer la fiche-réponse.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/>
              <a:t>Expliquer que les élèves devront répondre dans le cadre 1.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en barres.</a:t>
            </a:r>
            <a:endParaRPr lang="fr-FR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entre 5 et 7 minutes aux élèves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des 2 problèmes après la résolution du 2</a:t>
            </a:r>
            <a:r>
              <a:rPr lang="fr-FR" sz="1200" b="0" i="0" baseline="3000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fr-FR" sz="1200" b="0" i="0" baseline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détaillant les étapes </a:t>
            </a:r>
            <a:r>
              <a:rPr lang="fr-FR" b="0" i="0"/>
              <a:t>:</a:t>
            </a:r>
            <a:r>
              <a:rPr lang="fr-FR" sz="1200" b="0" i="0" baseline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/>
              <a:t>schéma en barres et modélisation.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/>
              <a:t>Calcul : 30 × 12 = 360.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/>
              <a:t>Phrase-réponse : Il y a 360 feutres dans la classe.</a:t>
            </a:r>
            <a:endParaRPr lang="fr-FR" sz="1200" b="0" i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22778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7E8C91-48DA-A21F-9F52-79B73EB1F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A85DE69-462A-A9E5-16B2-B6E07DAA40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D113B6F-846A-D768-6794-1CE501BA17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indique au-dessus de l’accolade combien il y a de sacs : ici, il y a 4 sacs.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peut-on faire pour éviter de tracer toutes les barres ?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→ </a:t>
            </a:r>
            <a:r>
              <a:rPr lang="fr-FR" b="0" i="1">
                <a:latin typeface="Calibri" panose="020F0502020204030204" pitchFamily="34" charset="0"/>
              </a:rPr>
              <a:t>on dessine la première et la dernière barre et on met des pointillés entre les deux : cela indique qu’entre les deux barres, il y a d’autres barres identiques.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EE34AC7-ADE3-A863-C3D5-BAE5940D61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178055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0" name="Google Shape;1290;p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/>
              <a:t>Voici le deuxième problème. </a:t>
            </a:r>
            <a:r>
              <a:rPr lang="fr-FR" b="0"/>
              <a:t>Demander à un élève de lire le problème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 Observez bien le dessin de la tablette.</a:t>
            </a:r>
            <a:endParaRPr lang="fr-FR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/>
              <a:t>Expliquer que les élèves devront répondre dans le cadre 2.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entre 5 et 7 minutes aux élèves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à la suite de la correction du 1</a:t>
            </a:r>
            <a:r>
              <a:rPr lang="fr-FR" sz="1200" b="0" i="0" baseline="3000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er</a:t>
            </a:r>
            <a:r>
              <a:rPr lang="fr-FR" sz="1200" b="0" i="0" baseline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explicitant le fait qu’il y avait 4 lignes de 8 carreaux.</a:t>
            </a:r>
            <a:endParaRPr lang="fr-FR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/>
              <a:t>Calcul : 4 × 8 = 32.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0"/>
              <a:t>Phrase-réponse : Il y avait 32 carreaux au départ dans la tablette.</a:t>
            </a:r>
            <a:endParaRPr lang="fr-FR" sz="1200" b="0" i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/>
          </a:p>
        </p:txBody>
      </p:sp>
      <p:sp>
        <p:nvSpPr>
          <p:cNvPr id="1291" name="Google Shape;1291;p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60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399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 schéma en barres qui représente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notre problème.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À présent, écrivez sur votre ardoise le calcul qu’il faut faire pour trouver le nombre total de plants. Puis calculez le résultat.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quelques instants aux élèves ; ils lèvent leur ardoise lorsqu’ils ont fini. Valider leur réponse d'un signe de tête, puis interroger un élève ayant fait une addition. 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7807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effectivement écrire une addition 20 + 20 + 20 + 20.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Combien de fois a-t-on ajouté 20 ? → 4 fois.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autre calcul aurait-on pu écrire sans utiliser le signe + ? </a:t>
            </a:r>
            <a:endParaRPr lang="fr-FR" b="0" i="0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4225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</a:t>
            </a:r>
            <a:r>
              <a:rPr lang="fr-FR" b="0" i="1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écrire une multiplication :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4 </a:t>
            </a:r>
            <a:r>
              <a:rPr lang="fr-FR" b="0" i="0" u="none" strike="noStrike" cap="none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×</a:t>
            </a: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20.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est le résultat de ce calcul ?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  <a:endParaRPr lang="fr-FR" b="0" i="1" kern="1200" baseline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4258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0A290CF1-7585-8981-31EF-9A1002E449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8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08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" name="Google Shape;71;p10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08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349EFE5A-5E4B-6689-81CB-000561BA7C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67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2_V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8784068F-57F5-5CA3-849C-91329028C5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954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49411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userDrawn="1">
  <p:cSld name="Deux contenu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CA73627E-961C-B93D-DECE-446C72FEAB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985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FF6600"/>
          </a:solidFill>
          <a:ln w="127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14488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592E-99CB-3BDD-FC86-6A7D83DD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B34BC7B-CFC1-C3DE-222E-E659E83433F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423F72-D06F-C640-C0C4-611AC58F37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62755C-01C5-01BB-322A-B35384D70A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43037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59638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044674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B22AAC8E-8F50-A177-18AD-A6E3763F53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310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03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047715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0" name="Google Shape;30;p10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03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58261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635549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64E38B-E7A3-4A1A-A559-0B847F368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8913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6379864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59CA78-C9E8-4A1E-8AEA-0174C017B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3074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6255904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3C0F9BF-8D3B-499E-84F2-5221B9C88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70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userDrawn="1">
  <p:cSld name="Deux contenu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4C956A6C-71E7-D0BC-3D5A-3A59C176CD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B51625FE-A7F1-72BE-3D4F-D4C6D2AAAB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09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635549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64E38B-E7A3-4A1A-A559-0B847F368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259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01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2" name="Google Shape;62;p10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0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61" r:id="rId7"/>
    <p:sldLayoutId id="214748367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5" name="Google Shape;55;p10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10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10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10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60" r:id="rId2"/>
    <p:sldLayoutId id="214748366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8520450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1333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8.xml"/><Relationship Id="rId3" Type="http://schemas.openxmlformats.org/officeDocument/2006/relationships/slide" Target="slide2.xml"/><Relationship Id="rId7" Type="http://schemas.openxmlformats.org/officeDocument/2006/relationships/slide" Target="slide4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1.xml"/><Relationship Id="rId5" Type="http://schemas.openxmlformats.org/officeDocument/2006/relationships/slide" Target="slide32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"/>
          <p:cNvSpPr txBox="1"/>
          <p:nvPr/>
        </p:nvSpPr>
        <p:spPr>
          <a:xfrm>
            <a:off x="2784970" y="3429000"/>
            <a:ext cx="5089029" cy="31588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u="sng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40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tout (produit)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u="sng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41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tout (produit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42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tout (produit)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43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tout (produit)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44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tout (produit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) / </a:t>
            </a:r>
          </a:p>
          <a:p>
            <a:pPr marL="1368000"/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une partie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600" dirty="0">
              <a:solidFill>
                <a:schemeClr val="bg1"/>
              </a:solidFill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45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Évaluation</a:t>
            </a:r>
          </a:p>
          <a:p>
            <a:endParaRPr lang="fr-FR"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579578" y="2697113"/>
            <a:ext cx="212338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i="0" u="none" strike="noStrike" cap="none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SOMMAIRE</a:t>
            </a:r>
            <a:endParaRPr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E7656C7-9C95-A3F5-DC97-14F306C5B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696C05A-B67F-3695-C7EF-F77A09EE19C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237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C515DA8-A1CC-7FEA-7F41-B22D4A6E4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FBDFA27-5E24-0E5D-2FAD-DD7A5A61088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0235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6238AEC-60AC-AA7D-C8D8-5BC6C3945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74678D2-731E-5871-3B7A-60745982B75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349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D047617-36EE-20D9-C898-2657890F9B2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2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F1EAE48-EB8D-366D-4929-0E7C2FC49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2034732-43F4-BB5A-5A96-D0B70F33122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6175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0BB004-D62B-3326-31C4-DAD4B837D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81DA54F-A5C1-FD12-9571-CF2329A50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B931AD8-00E6-8206-1412-5F46E7961DC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6434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5BDC80-4870-982F-1707-38174A4EBD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F5620A7F-D80C-868A-597D-4142AE6B0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34B74C7-28B3-365F-205C-093965333FE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59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204E3-9B02-CA6E-B9A0-C45178494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90770106-3F42-CB88-0E76-BD16C67D7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70E754C-4E1E-5F97-EE24-3C8B665313A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4300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A0C75-0D24-4969-A67E-BAAFF6820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CFB0D462-BBCB-6245-BCA8-968170B32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8035A2C-6B1A-0392-326F-94F590C9240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7773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DA60E-0FA2-5310-19A6-AEEA395438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69C52A14-5090-8C21-21F8-477ED0647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25678A6-6986-E6BE-DA19-74E71E76D32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499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0F0A85A-D6F8-1EB6-5DF9-5D054CEED7A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00F498-25D5-92C8-B4D5-70726B1D9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6C0E443D-D37B-C03E-C147-12687C472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D7A881D-9188-ADAA-0D24-D9764F03854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8669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81F8D10-4C17-8B59-4C4C-8F6BE2E87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6E418FC-20B0-842D-145F-E46BD4F28E3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5CEEFA2-9F2E-A327-80D2-EFA72E865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95CF9FB-DA5F-2511-AFB1-5DFECA61B75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4503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60DF52-7396-0B5B-0764-AF1C2289A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6CF5AF78-1F9B-DE3A-4EF5-641D44172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BDE0180-519B-1CCB-F849-F930D6E1A02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3475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D98AD-C6C7-24EF-EDB9-E73486346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2FE04870-7023-1884-6A6C-BBEB4BC46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5614AD5-CE3F-BDFB-47F3-BD7CD8B45F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0452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B3D907-128B-6195-839B-6513FE03AB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2DE0C8E7-AC15-3755-8FEE-D76844836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3BCE2E8-4648-4696-71E7-132C6D8035E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3668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5D6AC14-F6A3-51E5-28E7-82B665955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721E260-8BBA-A91E-5EF6-EED02EE7F23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564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AB85A-55A9-694F-5DBD-E9A5BDABE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DA95D368-E928-A452-911F-7F4219754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64E5E55-1F38-3EDF-4C2F-AA5FBE01A70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919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46B7C-802E-9D6F-128B-EBC0BE1FC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B58FCD0-875F-37E3-232E-000EB1055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9A65325-DB3D-E537-ECF3-148A26D37D3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0089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5B1F3C-9F9F-FBED-CD34-85F5D3A00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789E0AE2-AD33-5241-1A9B-5E81831A4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AA10CE9-C179-C5EE-6AD1-C2CF41FC4E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404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6D50609-E20C-3A50-2657-0F48B54C5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5F33258-1ABB-4BB4-E2B0-4AD18E846B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4072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3691A-8D87-45E2-2986-271DA1A11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EA1565C2-985F-ECE7-E548-215EB48DB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7987D40-D6F0-F420-523F-50D9439977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6714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03F18-2162-9AAB-9B3A-C7CA457D6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99B3BE38-0D32-A645-35B4-2633C1D67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3E44AC8F-A54C-2B7B-8B72-54A567EC60E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6799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973C02A-E860-9D1D-2CF7-2767AD2950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207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4C7196A-1D5F-CECB-EA95-5013B9BD9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402C777-5F66-4079-6C79-B2F3992C49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F624B-3DDD-2E4E-8C23-28159F14D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B1B6EFF-5D15-97D0-7CF9-73A567B2C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6AF3404-F9BF-328A-62A6-C7931B047F7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5565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6A2CE-9360-9F29-A9C0-7753574CB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6761ADB1-4F1E-1D2B-AC03-C32F02495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BBCCC034-CA1C-62F6-F7B0-8FB437D6C58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0859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7FF59-CBD4-5C6F-4346-C7FF533755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65E73D5-DC95-6237-39E8-7A8D09673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7DD639E-BDA0-583A-24CF-43D22C0EF40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6511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0D9C58-B00F-C366-58F3-CB14E34293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07C609EE-7A7E-6710-DEAC-47527CAD9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00EAAE1-66A0-5253-35CC-4437D5DD0F7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464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0E74EC-AEFF-B609-04A9-74B64A2F5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>
            <a:extLst>
              <a:ext uri="{FF2B5EF4-FFF2-40B4-BE49-F238E27FC236}">
                <a16:creationId xmlns:a16="http://schemas.microsoft.com/office/drawing/2014/main" id="{74ACC87A-B87F-F7B4-0506-318501985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B00D0A4-4AD6-396B-07BA-83E0AA06FCA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7631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C9F5EF-FE97-FFCA-1822-3F1827BEC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3A04FE3-3A1E-7367-29ED-62F1B446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D1A9561-F54C-2C04-679E-CEC43BC717C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600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DBB46DDA-C98B-0E8C-89C8-9BE78431B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99F4E0E-74A0-4E0E-67B5-608CB4267BC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2063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B827F8D-42AD-1E26-39FA-0A8594FB9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32F0696-19B9-0CA9-099B-1FA61A40EFD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F06B0FE-EBA7-54A0-8DE2-B889C2BB3C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249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1FC7AC9-1A8C-500C-C2DE-A585FC089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5F37BBC-E0A8-4193-F193-8651C15EB8E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D7685A-4EA8-9D9A-8135-4333482A8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729D9D6F-305F-0BF2-03EC-B4175E86B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4DA1835-7277-5B63-3210-F0000CEE624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6581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6398F-4C64-E791-D2A3-2446541C5A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CDC86CF-0B90-16CC-DD8C-18027DE33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81E3EC9-0039-2283-DCCB-6AA128575D8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4167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892D86-BADF-68A1-89D1-1651F0240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3FDD91A-0EE0-D8C3-C9FE-D18EADBC6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7CF9166-023C-AA16-F988-BF42214811D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0583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CB4E9-2786-B49E-F0D1-1B594BBD7E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8E2D6D58-C3F9-1D3C-233F-006D3E337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25454E9-893E-8425-1C9A-2102949EA62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19667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C3AF94-BB9B-4D81-D5B3-DDD045D126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0C7C4688-CA70-2352-BF78-0B21340AD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D37B481B-AD7C-E0CA-6F46-53EB9C01711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27828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4A7AB3C-3141-C45A-B87D-6C7695F53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F7119C3-BEDC-336F-08BB-071830979EE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66214E3-2AA0-48E5-0C78-03151D2D54F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10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D93BFD4-FE42-9B80-FDA4-7C75CF379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1FF1184-17FE-1D5B-F1B0-A368F5F3626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90529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710CE10-CA2C-6A80-2DA9-4C78ED391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B9D0D89-09DF-933A-1A97-BC648CE95C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060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666A3-E93D-5BF2-FD89-4FE793B7C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E88042D7-77E5-CE1E-55B3-1EA5D2867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6AE174A-78FA-1663-1A15-F1B3A6133D7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14163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AFD36-E2AE-56A9-BBC0-435704689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8FCF366-5DB5-EBC7-0A08-37C62864F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E4E2B43-52B4-EEFC-12B8-2CF38D98FEC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90412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AC3ABA-75DB-B0E3-F74E-07BF9B1713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82488F29-62CD-A1D3-7B67-198C300ED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219B0FA-13E6-6C3F-36D1-DA19C517ABD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12885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5B0F1A-DE83-3670-355F-3159291B2D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>
            <a:extLst>
              <a:ext uri="{FF2B5EF4-FFF2-40B4-BE49-F238E27FC236}">
                <a16:creationId xmlns:a16="http://schemas.microsoft.com/office/drawing/2014/main" id="{C7E8CC9B-003F-9AB0-6641-65BBB9629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C779BE2-01FE-37AF-C214-870288D237D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16583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82C04-3F2D-0266-B4FD-7D44DE9E7C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5FEF58CE-47F4-715A-C37A-82B6DD05F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9682A53-3F46-AE2D-88E5-BB4A93EE770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9743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0A375-30CA-84F7-F438-EB84636FA9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A5507ABE-5EDF-A36E-86CD-56B3921BD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3BE1951-452B-61D4-9512-93497993813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73901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A972F78-E870-D048-8835-BC3B3C315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87B9AEC-5019-836E-90B1-4575486702D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23579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880BBB4-35D9-07BF-5D82-E48FC0D416D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7281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75324D3-5766-098C-38E2-E8402E6C2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8762FCE-E1BD-7F5D-E789-DD0DF1100F0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706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8D32D0-5FFA-38FE-0796-41CE2BEBB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6BE89B8-7CED-47F1-59A7-0F582FFA9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CB3F3A1-29C5-1AC9-7637-C6D66EE22B8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32302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87AD960-82CD-5172-0D7B-B194C2CEA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4B535C1-493F-D6EA-870D-1500AB77E29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B45D3A68-AC80-9D6D-359E-E78A2092D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FD31A98-ADB7-DED6-D1AF-9B777EFCE45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82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DCB4D78-D80B-9968-140F-46C013E08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3B97212-4139-7025-B812-B58CB0A2BA3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357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6D16CDE-23EA-E0E6-BA72-BCD778C74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9093B01-AD41-735F-DF28-90861F58223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88031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eate a new document." ma:contentTypeScope="" ma:versionID="8b66e0204bf7144eb3a5b1e6961cec0c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0d3d77727f0dd2f1c58380f3677019f8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7F25C85-F551-4C43-9EBC-ABAC92D1AF0F}">
  <ds:schemaRefs>
    <ds:schemaRef ds:uri="27f64e36-29aa-44d5-a3e0-06242cad7d4d"/>
    <ds:schemaRef ds:uri="cd84cc96-e4f0-4e7f-873a-a508fb658c4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69B2741-C8F1-46F5-9A35-A23910A3993E}">
  <ds:schemaRefs>
    <ds:schemaRef ds:uri="27f64e36-29aa-44d5-a3e0-06242cad7d4d"/>
    <ds:schemaRef ds:uri="cd84cc96-e4f0-4e7f-873a-a508fb658c4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7617134-105C-4908-A9B0-983059EDDC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3086</Words>
  <Application>Microsoft Office PowerPoint</Application>
  <PresentationFormat>Affichage à l'écran (4:3)</PresentationFormat>
  <Paragraphs>276</Paragraphs>
  <Slides>60</Slides>
  <Notes>60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60</vt:i4>
      </vt:variant>
    </vt:vector>
  </HeadingPairs>
  <TitlesOfParts>
    <vt:vector size="68" baseType="lpstr">
      <vt:lpstr>Arial</vt:lpstr>
      <vt:lpstr>Calibri</vt:lpstr>
      <vt:lpstr>Calibri Light</vt:lpstr>
      <vt:lpstr>Verdana</vt:lpstr>
      <vt:lpstr>Thème Office</vt:lpstr>
      <vt:lpstr>1_Thème Office</vt:lpstr>
      <vt:lpstr>2_Thème Office</vt:lpstr>
      <vt:lpstr>12_Thème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LE BOT SANDRA</cp:lastModifiedBy>
  <cp:revision>2</cp:revision>
  <dcterms:created xsi:type="dcterms:W3CDTF">2022-01-07T11:15:07Z</dcterms:created>
  <dcterms:modified xsi:type="dcterms:W3CDTF">2025-12-16T18:31:06Z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