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8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440"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441" r:id="rId94"/>
    <p:sldId id="442" r:id="rId95"/>
    <p:sldId id="453" r:id="rId96"/>
    <p:sldId id="345" r:id="rId97"/>
    <p:sldId id="454" r:id="rId98"/>
    <p:sldId id="355" r:id="rId99"/>
    <p:sldId id="455" r:id="rId100"/>
    <p:sldId id="347" r:id="rId101"/>
    <p:sldId id="456" r:id="rId102"/>
    <p:sldId id="349" r:id="rId103"/>
    <p:sldId id="457" r:id="rId104"/>
    <p:sldId id="351" r:id="rId105"/>
    <p:sldId id="458" r:id="rId106"/>
    <p:sldId id="353" r:id="rId107"/>
    <p:sldId id="463" r:id="rId108"/>
    <p:sldId id="356" r:id="rId109"/>
    <p:sldId id="357" r:id="rId110"/>
    <p:sldId id="358" r:id="rId111"/>
    <p:sldId id="359" r:id="rId112"/>
    <p:sldId id="360" r:id="rId113"/>
    <p:sldId id="361" r:id="rId114"/>
    <p:sldId id="362" r:id="rId115"/>
    <p:sldId id="443" r:id="rId116"/>
    <p:sldId id="363" r:id="rId117"/>
    <p:sldId id="364" r:id="rId118"/>
    <p:sldId id="365" r:id="rId119"/>
    <p:sldId id="366" r:id="rId120"/>
    <p:sldId id="367" r:id="rId121"/>
    <p:sldId id="368" r:id="rId122"/>
    <p:sldId id="369" r:id="rId123"/>
    <p:sldId id="370" r:id="rId124"/>
    <p:sldId id="371" r:id="rId125"/>
    <p:sldId id="372" r:id="rId126"/>
    <p:sldId id="373" r:id="rId127"/>
    <p:sldId id="374" r:id="rId128"/>
    <p:sldId id="444" r:id="rId129"/>
    <p:sldId id="376" r:id="rId130"/>
    <p:sldId id="377" r:id="rId131"/>
    <p:sldId id="378" r:id="rId132"/>
    <p:sldId id="379" r:id="rId133"/>
    <p:sldId id="445" r:id="rId134"/>
    <p:sldId id="446" r:id="rId135"/>
    <p:sldId id="447" r:id="rId136"/>
    <p:sldId id="384" r:id="rId137"/>
    <p:sldId id="385" r:id="rId138"/>
    <p:sldId id="386" r:id="rId139"/>
    <p:sldId id="387" r:id="rId140"/>
    <p:sldId id="388" r:id="rId141"/>
    <p:sldId id="389" r:id="rId142"/>
    <p:sldId id="390" r:id="rId143"/>
    <p:sldId id="391" r:id="rId144"/>
    <p:sldId id="392" r:id="rId145"/>
    <p:sldId id="393" r:id="rId146"/>
    <p:sldId id="404" r:id="rId147"/>
    <p:sldId id="405" r:id="rId148"/>
    <p:sldId id="406" r:id="rId149"/>
    <p:sldId id="407" r:id="rId150"/>
    <p:sldId id="408" r:id="rId151"/>
    <p:sldId id="409" r:id="rId152"/>
    <p:sldId id="410" r:id="rId153"/>
    <p:sldId id="411" r:id="rId154"/>
    <p:sldId id="412" r:id="rId155"/>
    <p:sldId id="413" r:id="rId156"/>
    <p:sldId id="414" r:id="rId157"/>
    <p:sldId id="415" r:id="rId158"/>
    <p:sldId id="416" r:id="rId159"/>
    <p:sldId id="417" r:id="rId160"/>
    <p:sldId id="418" r:id="rId161"/>
    <p:sldId id="419" r:id="rId162"/>
    <p:sldId id="420" r:id="rId163"/>
    <p:sldId id="421" r:id="rId164"/>
    <p:sldId id="422" r:id="rId165"/>
    <p:sldId id="423" r:id="rId166"/>
    <p:sldId id="424" r:id="rId167"/>
    <p:sldId id="459" r:id="rId168"/>
    <p:sldId id="426" r:id="rId169"/>
    <p:sldId id="460" r:id="rId170"/>
    <p:sldId id="428" r:id="rId171"/>
    <p:sldId id="461" r:id="rId172"/>
    <p:sldId id="430" r:id="rId173"/>
    <p:sldId id="462" r:id="rId174"/>
    <p:sldId id="432" r:id="rId175"/>
    <p:sldId id="433" r:id="rId176"/>
    <p:sldId id="448" r:id="rId177"/>
    <p:sldId id="438" r:id="rId178"/>
    <p:sldId id="439" r:id="rId179"/>
    <p:sldId id="449" r:id="rId180"/>
    <p:sldId id="450" r:id="rId181"/>
    <p:sldId id="451" r:id="rId182"/>
    <p:sldId id="452" r:id="rId183"/>
  </p:sldIdLst>
  <p:sldSz cx="9144000" cy="6858000" type="screen4x3"/>
  <p:notesSz cx="6858000" cy="9144000"/>
  <p:embeddedFontLst>
    <p:embeddedFont>
      <p:font typeface="Quattrocento Sans" panose="020B0502050000020003" pitchFamily="34" charset="0"/>
      <p:regular r:id="rId185"/>
      <p:bold r:id="rId186"/>
      <p:italic r:id="rId187"/>
      <p:boldItalic r:id="rId188"/>
    </p:embeddedFont>
    <p:embeddedFont>
      <p:font typeface="Verdana" panose="020B0604030504040204" pitchFamily="34" charset="0"/>
      <p:regular r:id="rId189"/>
      <p:bold r:id="rId190"/>
      <p:italic r:id="rId191"/>
      <p:boldItalic r:id="rId19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8" roundtripDataSignature="AMtx7mjTgK4gAUoxphRaMRghZMnc6jbr8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CB410498-00AA-A716-1E6C-E42B11846246}" name="jennifer riviere" initials="jr" userId="77148290420568c5" providerId="Windows Liv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 id="{11392DF4-B385-4FE1-7B1C-2996C4C1DFB8}" name="Yaël Fernandez" initials="YF" userId="5a0aec09e72f9ec6"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jennifer r" initials="" lastIdx="6" clrIdx="0"/>
  <p:cmAuthor id="1" name="Pauline Lion" initials="" lastIdx="5" clrIdx="1"/>
  <p:cmAuthor id="2" name="Christophe DRACOS" initials="" lastIdx="3" clrIdx="2"/>
  <p:cmAuthor id="3" name="yaelb06" initials="ya" lastIdx="77" clrIdx="3">
    <p:extLst>
      <p:ext uri="{19B8F6BF-5375-455C-9EA6-DF929625EA0E}">
        <p15:presenceInfo xmlns:p15="http://schemas.microsoft.com/office/powerpoint/2012/main" userId="S::yaelb06_yahoo.fr#ext#@hachette.onmicrosoft.com::178ef0ed-7e4d-4a1d-b478-d626cbda7b77" providerId="AD"/>
      </p:ext>
    </p:extLst>
  </p:cmAuthor>
  <p:cmAuthor id="4" name="Christophe Dracos" initials="CD" lastIdx="66" clrIdx="4">
    <p:extLst>
      <p:ext uri="{19B8F6BF-5375-455C-9EA6-DF929625EA0E}">
        <p15:presenceInfo xmlns:p15="http://schemas.microsoft.com/office/powerpoint/2012/main" userId="S::cri.dracos_outlook.fr#ext#@hachette.onmicrosoft.com::9a339485-cc17-450e-b56d-f2edc49cae5a" providerId="AD"/>
      </p:ext>
    </p:extLst>
  </p:cmAuthor>
  <p:cmAuthor id="5" name="jennifer riviere" initials="jr" lastIdx="145" clrIdx="3">
    <p:extLst>
      <p:ext uri="{19B8F6BF-5375-455C-9EA6-DF929625EA0E}">
        <p15:presenceInfo xmlns:p15="http://schemas.microsoft.com/office/powerpoint/2012/main" userId="77148290420568c5" providerId="Windows Live"/>
      </p:ext>
    </p:extLst>
  </p:cmAuthor>
  <p:cmAuthor id="6" name="Pauline Lion" initials="PL" lastIdx="2" clrIdx="5">
    <p:extLst>
      <p:ext uri="{19B8F6BF-5375-455C-9EA6-DF929625EA0E}">
        <p15:presenceInfo xmlns:p15="http://schemas.microsoft.com/office/powerpoint/2012/main" userId="48ef9a2cfb904c2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A564D2-04CA-4886-B960-AC9ADD5A759F}" v="2" dt="2025-12-17T16:28:31.050"/>
    <p1510:client id="{EA75927C-F8EE-4F23-BB5F-5A8F1B766AE8}" v="20" dt="2025-12-17T16:41:34.7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51" autoAdjust="0"/>
    <p:restoredTop sz="92615" autoAdjust="0"/>
  </p:normalViewPr>
  <p:slideViewPr>
    <p:cSldViewPr snapToGrid="0">
      <p:cViewPr varScale="1">
        <p:scale>
          <a:sx n="102" d="100"/>
          <a:sy n="102" d="100"/>
        </p:scale>
        <p:origin x="1578" y="72"/>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font" Target="fonts/font7.fntdata"/><Relationship Id="rId200" Type="http://schemas.openxmlformats.org/officeDocument/2006/relationships/presProps" Target="presProps.xml"/><Relationship Id="rId205" Type="http://schemas.microsoft.com/office/2018/10/relationships/authors" Target="author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181" Type="http://schemas.openxmlformats.org/officeDocument/2006/relationships/slide" Target="slides/slide177.xml"/><Relationship Id="rId186" Type="http://schemas.openxmlformats.org/officeDocument/2006/relationships/font" Target="fonts/font2.fntdata"/><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92" Type="http://schemas.openxmlformats.org/officeDocument/2006/relationships/font" Target="fonts/font8.fntdata"/><Relationship Id="rId201" Type="http://schemas.openxmlformats.org/officeDocument/2006/relationships/viewProps" Target="viewProps.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customschemas.google.com/relationships/presentationmetadata" Target="metadata"/><Relationship Id="rId172" Type="http://schemas.openxmlformats.org/officeDocument/2006/relationships/slide" Target="slides/slide168.xml"/><Relationship Id="rId202"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font" Target="fonts/font4.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9" Type="http://schemas.openxmlformats.org/officeDocument/2006/relationships/commentAuthors" Target="commentAuthors.xml"/><Relationship Id="rId203"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notesMaster" Target="notesMasters/notesMaster1.xml"/><Relationship Id="rId189" Type="http://schemas.openxmlformats.org/officeDocument/2006/relationships/font" Target="fonts/font5.fntdata"/><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0" Type="http://schemas.openxmlformats.org/officeDocument/2006/relationships/font" Target="fonts/font6.fntdata"/><Relationship Id="rId204" Type="http://schemas.microsoft.com/office/2015/10/relationships/revisionInfo" Target="revisionInfo.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2" name="Google Shape;4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1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b="1" i="0" dirty="0"/>
              <a:t>Réponse attendue </a:t>
            </a:r>
            <a:r>
              <a:rPr lang="fr-FR" b="0" i="0" dirty="0"/>
              <a:t>: </a:t>
            </a:r>
            <a:r>
              <a:rPr lang="fr-FR" i="0" dirty="0"/>
              <a:t>1</a:t>
            </a:r>
            <a:r>
              <a:rPr lang="fr-FR" i="1" dirty="0"/>
              <a:t> </a:t>
            </a:r>
            <a:r>
              <a:rPr lang="fr-FR" i="0" dirty="0"/>
              <a:t>659.</a:t>
            </a:r>
            <a:endParaRPr i="1" dirty="0"/>
          </a:p>
        </p:txBody>
      </p:sp>
      <p:sp>
        <p:nvSpPr>
          <p:cNvPr id="128" name="Google Shape;128;p1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a:extLst>
            <a:ext uri="{FF2B5EF4-FFF2-40B4-BE49-F238E27FC236}">
              <a16:creationId xmlns:a16="http://schemas.microsoft.com/office/drawing/2014/main" id="{8E2C541F-B9FC-0564-E9D2-44D70976146B}"/>
            </a:ext>
          </a:extLst>
        </p:cNvPr>
        <p:cNvGrpSpPr/>
        <p:nvPr/>
      </p:nvGrpSpPr>
      <p:grpSpPr>
        <a:xfrm>
          <a:off x="0" y="0"/>
          <a:ext cx="0" cy="0"/>
          <a:chOff x="0" y="0"/>
          <a:chExt cx="0" cy="0"/>
        </a:xfrm>
      </p:grpSpPr>
      <p:sp>
        <p:nvSpPr>
          <p:cNvPr id="1038" name="Google Shape;1038;p152:notes">
            <a:extLst>
              <a:ext uri="{FF2B5EF4-FFF2-40B4-BE49-F238E27FC236}">
                <a16:creationId xmlns:a16="http://schemas.microsoft.com/office/drawing/2014/main" id="{E0001949-501A-F3EE-FF7A-D018A0A29E5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9" name="Google Shape;1039;p152:notes">
            <a:extLst>
              <a:ext uri="{FF2B5EF4-FFF2-40B4-BE49-F238E27FC236}">
                <a16:creationId xmlns:a16="http://schemas.microsoft.com/office/drawing/2014/main" id="{FF21061C-CE8C-30E0-32D2-C9896C8749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2</a:t>
            </a:r>
            <a:r>
              <a:rPr lang="fr-FR" sz="1200" i="1" dirty="0">
                <a:latin typeface="Calibri"/>
                <a:ea typeface="Calibri"/>
                <a:cs typeface="Calibri"/>
                <a:sym typeface="Calibri"/>
              </a:rPr>
              <a:t> </a:t>
            </a:r>
            <a:r>
              <a:rPr lang="fr-FR" dirty="0"/>
              <a:t>685.</a:t>
            </a:r>
            <a:endParaRPr dirty="0"/>
          </a:p>
        </p:txBody>
      </p:sp>
      <p:sp>
        <p:nvSpPr>
          <p:cNvPr id="1040" name="Google Shape;1040;p152:notes">
            <a:extLst>
              <a:ext uri="{FF2B5EF4-FFF2-40B4-BE49-F238E27FC236}">
                <a16:creationId xmlns:a16="http://schemas.microsoft.com/office/drawing/2014/main" id="{4F45035E-0C56-19C6-9B38-B8A1E70AC7B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100</a:t>
            </a:fld>
            <a:endParaRPr/>
          </a:p>
        </p:txBody>
      </p:sp>
    </p:spTree>
    <p:extLst>
      <p:ext uri="{BB962C8B-B14F-4D97-AF65-F5344CB8AC3E}">
        <p14:creationId xmlns:p14="http://schemas.microsoft.com/office/powerpoint/2010/main" val="26061579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p:cNvGrpSpPr/>
        <p:nvPr/>
      </p:nvGrpSpPr>
      <p:grpSpPr>
        <a:xfrm>
          <a:off x="0" y="0"/>
          <a:ext cx="0" cy="0"/>
          <a:chOff x="0" y="0"/>
          <a:chExt cx="0" cy="0"/>
        </a:xfrm>
      </p:grpSpPr>
      <p:sp>
        <p:nvSpPr>
          <p:cNvPr id="1038" name="Google Shape;1038;p15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9" name="Google Shape;1039;p1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Lors de la correction collective, faire émerger que la démarche reste la même : </a:t>
            </a:r>
            <a:r>
              <a:rPr lang="fr-FR" i="1" dirty="0"/>
              <a:t>pour ajouter 39 rapidement, on peut ajouter 40 et enlever 1. </a:t>
            </a:r>
            <a:endParaRPr i="1" dirty="0"/>
          </a:p>
        </p:txBody>
      </p:sp>
      <p:sp>
        <p:nvSpPr>
          <p:cNvPr id="1040" name="Google Shape;1040;p1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101</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1">
          <a:extLst>
            <a:ext uri="{FF2B5EF4-FFF2-40B4-BE49-F238E27FC236}">
              <a16:creationId xmlns:a16="http://schemas.microsoft.com/office/drawing/2014/main" id="{49FEEE53-4EAA-CC84-BB9A-169D10B9BDFF}"/>
            </a:ext>
          </a:extLst>
        </p:cNvPr>
        <p:cNvGrpSpPr/>
        <p:nvPr/>
      </p:nvGrpSpPr>
      <p:grpSpPr>
        <a:xfrm>
          <a:off x="0" y="0"/>
          <a:ext cx="0" cy="0"/>
          <a:chOff x="0" y="0"/>
          <a:chExt cx="0" cy="0"/>
        </a:xfrm>
      </p:grpSpPr>
      <p:sp>
        <p:nvSpPr>
          <p:cNvPr id="1062" name="Google Shape;1062;p153:notes">
            <a:extLst>
              <a:ext uri="{FF2B5EF4-FFF2-40B4-BE49-F238E27FC236}">
                <a16:creationId xmlns:a16="http://schemas.microsoft.com/office/drawing/2014/main" id="{730715D9-375D-2EB4-6512-D3BC95DAF21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3" name="Google Shape;1063;p153:notes">
            <a:extLst>
              <a:ext uri="{FF2B5EF4-FFF2-40B4-BE49-F238E27FC236}">
                <a16:creationId xmlns:a16="http://schemas.microsoft.com/office/drawing/2014/main" id="{B9E2512F-3047-B12A-6E18-B125324C36C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4</a:t>
            </a:r>
            <a:r>
              <a:rPr lang="fr-FR" sz="1200" i="1" dirty="0">
                <a:latin typeface="Calibri"/>
                <a:ea typeface="Calibri"/>
                <a:cs typeface="Calibri"/>
                <a:sym typeface="Calibri"/>
              </a:rPr>
              <a:t> </a:t>
            </a:r>
            <a:r>
              <a:rPr lang="fr-FR" dirty="0"/>
              <a:t>424.</a:t>
            </a:r>
            <a:endParaRPr dirty="0"/>
          </a:p>
          <a:p>
            <a:pPr marL="0" marR="0" lvl="0" indent="0" algn="l" rtl="0">
              <a:lnSpc>
                <a:spcPct val="100000"/>
              </a:lnSpc>
              <a:spcBef>
                <a:spcPts val="0"/>
              </a:spcBef>
              <a:spcAft>
                <a:spcPts val="0"/>
              </a:spcAft>
              <a:buClr>
                <a:schemeClr val="dk1"/>
              </a:buClr>
              <a:buSzPts val="1200"/>
              <a:buFont typeface="Calibri"/>
              <a:buNone/>
            </a:pPr>
            <a:r>
              <a:rPr lang="fr-FR" i="0" dirty="0"/>
              <a:t>Certains élèves vont être mis en difficulté par le passage de la centaine avec le calcul 4</a:t>
            </a:r>
            <a:r>
              <a:rPr lang="fr-FR" sz="1200" i="1" dirty="0">
                <a:latin typeface="Calibri"/>
                <a:ea typeface="Calibri"/>
                <a:cs typeface="Calibri"/>
                <a:sym typeface="Calibri"/>
              </a:rPr>
              <a:t> </a:t>
            </a:r>
            <a:r>
              <a:rPr lang="fr-FR" i="0" dirty="0"/>
              <a:t>385</a:t>
            </a:r>
            <a:r>
              <a:rPr lang="fr-FR" sz="1200" i="1" dirty="0">
                <a:latin typeface="Calibri"/>
                <a:ea typeface="Calibri"/>
                <a:cs typeface="Calibri"/>
                <a:sym typeface="Calibri"/>
              </a:rPr>
              <a:t> </a:t>
            </a:r>
            <a:r>
              <a:rPr lang="fr-FR" i="0" dirty="0"/>
              <a:t>+</a:t>
            </a:r>
            <a:r>
              <a:rPr lang="fr-FR" sz="1200" i="1" dirty="0">
                <a:latin typeface="Calibri"/>
                <a:ea typeface="Calibri"/>
                <a:cs typeface="Calibri"/>
                <a:sym typeface="Calibri"/>
              </a:rPr>
              <a:t> </a:t>
            </a:r>
            <a:r>
              <a:rPr lang="fr-FR" i="0" dirty="0"/>
              <a:t>40. </a:t>
            </a:r>
            <a:endParaRPr dirty="0"/>
          </a:p>
        </p:txBody>
      </p:sp>
      <p:sp>
        <p:nvSpPr>
          <p:cNvPr id="1064" name="Google Shape;1064;p153:notes">
            <a:extLst>
              <a:ext uri="{FF2B5EF4-FFF2-40B4-BE49-F238E27FC236}">
                <a16:creationId xmlns:a16="http://schemas.microsoft.com/office/drawing/2014/main" id="{00A07D35-A476-4164-7D2B-834410C9F16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102</a:t>
            </a:fld>
            <a:endParaRPr/>
          </a:p>
        </p:txBody>
      </p:sp>
    </p:spTree>
    <p:extLst>
      <p:ext uri="{BB962C8B-B14F-4D97-AF65-F5344CB8AC3E}">
        <p14:creationId xmlns:p14="http://schemas.microsoft.com/office/powerpoint/2010/main" val="115118618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1"/>
        <p:cNvGrpSpPr/>
        <p:nvPr/>
      </p:nvGrpSpPr>
      <p:grpSpPr>
        <a:xfrm>
          <a:off x="0" y="0"/>
          <a:ext cx="0" cy="0"/>
          <a:chOff x="0" y="0"/>
          <a:chExt cx="0" cy="0"/>
        </a:xfrm>
      </p:grpSpPr>
      <p:sp>
        <p:nvSpPr>
          <p:cNvPr id="1062" name="Google Shape;1062;p15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3" name="Google Shape;1063;p1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i="0" u="none" dirty="0"/>
              <a:t>Lors du retour collectif, aider </a:t>
            </a:r>
            <a:r>
              <a:rPr lang="fr-FR" u="none" dirty="0"/>
              <a:t>les élèves en</a:t>
            </a:r>
            <a:r>
              <a:rPr lang="fr-FR" i="0" u="none" dirty="0"/>
              <a:t> verbalisant la procédure </a:t>
            </a:r>
            <a:r>
              <a:rPr lang="fr-FR" i="1" u="none" dirty="0"/>
              <a:t>4</a:t>
            </a:r>
            <a:r>
              <a:rPr lang="fr-FR" sz="1200" i="1" u="none" dirty="0">
                <a:latin typeface="Calibri"/>
                <a:ea typeface="Calibri"/>
                <a:cs typeface="Calibri"/>
                <a:sym typeface="Calibri"/>
              </a:rPr>
              <a:t> </a:t>
            </a:r>
            <a:r>
              <a:rPr lang="fr-FR" i="1" u="none" dirty="0"/>
              <a:t>385</a:t>
            </a:r>
            <a:r>
              <a:rPr lang="fr-FR" sz="1200" i="1" u="none" dirty="0">
                <a:latin typeface="Calibri"/>
                <a:ea typeface="Calibri"/>
                <a:cs typeface="Calibri"/>
                <a:sym typeface="Calibri"/>
              </a:rPr>
              <a:t> </a:t>
            </a:r>
            <a:r>
              <a:rPr lang="fr-FR" i="1" u="none" dirty="0"/>
              <a:t>+</a:t>
            </a:r>
            <a:r>
              <a:rPr lang="fr-FR" sz="1200" i="1" u="none" dirty="0">
                <a:latin typeface="Calibri"/>
                <a:ea typeface="Calibri"/>
                <a:cs typeface="Calibri"/>
                <a:sym typeface="Calibri"/>
              </a:rPr>
              <a:t> </a:t>
            </a:r>
            <a:r>
              <a:rPr lang="fr-FR" i="1" u="none" dirty="0"/>
              <a:t>20</a:t>
            </a:r>
            <a:r>
              <a:rPr lang="fr-FR" sz="1200" i="1" u="none" dirty="0">
                <a:latin typeface="Calibri"/>
                <a:ea typeface="Calibri"/>
                <a:cs typeface="Calibri"/>
                <a:sym typeface="Calibri"/>
              </a:rPr>
              <a:t> </a:t>
            </a:r>
            <a:r>
              <a:rPr lang="fr-FR" i="1" u="none" dirty="0"/>
              <a:t>+</a:t>
            </a:r>
            <a:r>
              <a:rPr lang="fr-FR" sz="1200" i="1" u="none" dirty="0">
                <a:latin typeface="Calibri"/>
                <a:ea typeface="Calibri"/>
                <a:cs typeface="Calibri"/>
                <a:sym typeface="Calibri"/>
              </a:rPr>
              <a:t> </a:t>
            </a:r>
            <a:r>
              <a:rPr lang="fr-FR" i="1" u="none" dirty="0"/>
              <a:t>20</a:t>
            </a:r>
            <a:r>
              <a:rPr lang="fr-FR" sz="1200" i="1" u="none" dirty="0">
                <a:latin typeface="Calibri"/>
                <a:ea typeface="Calibri"/>
                <a:cs typeface="Calibri"/>
                <a:sym typeface="Calibri"/>
              </a:rPr>
              <a:t> </a:t>
            </a:r>
            <a:r>
              <a:rPr lang="fr-FR" i="1" u="none" dirty="0"/>
              <a:t>=</a:t>
            </a:r>
            <a:r>
              <a:rPr lang="fr-FR" sz="1200" i="1" u="none" dirty="0">
                <a:latin typeface="Calibri"/>
                <a:ea typeface="Calibri"/>
                <a:cs typeface="Calibri"/>
                <a:sym typeface="Calibri"/>
              </a:rPr>
              <a:t> </a:t>
            </a:r>
            <a:r>
              <a:rPr lang="fr-FR" i="1" u="none" dirty="0"/>
              <a:t>4</a:t>
            </a:r>
            <a:r>
              <a:rPr lang="fr-FR" sz="1200" i="1" u="none" dirty="0">
                <a:latin typeface="Calibri"/>
                <a:ea typeface="Calibri"/>
                <a:cs typeface="Calibri"/>
                <a:sym typeface="Calibri"/>
              </a:rPr>
              <a:t> </a:t>
            </a:r>
            <a:r>
              <a:rPr lang="fr-FR" i="1" u="none" dirty="0"/>
              <a:t>405</a:t>
            </a:r>
            <a:r>
              <a:rPr lang="fr-FR" sz="1200" i="1" u="none" dirty="0">
                <a:latin typeface="Calibri"/>
                <a:ea typeface="Calibri"/>
                <a:cs typeface="Calibri"/>
                <a:sym typeface="Calibri"/>
              </a:rPr>
              <a:t> </a:t>
            </a:r>
            <a:r>
              <a:rPr lang="fr-FR" i="1" u="none" dirty="0"/>
              <a:t>+</a:t>
            </a:r>
            <a:r>
              <a:rPr lang="fr-FR" sz="1200" i="1" u="none" dirty="0">
                <a:latin typeface="Calibri"/>
                <a:ea typeface="Calibri"/>
                <a:cs typeface="Calibri"/>
                <a:sym typeface="Calibri"/>
              </a:rPr>
              <a:t> </a:t>
            </a:r>
            <a:r>
              <a:rPr lang="fr-FR" i="1" u="none" dirty="0"/>
              <a:t>20</a:t>
            </a:r>
            <a:r>
              <a:rPr lang="fr-FR" sz="1200" i="1" u="none" dirty="0">
                <a:latin typeface="Calibri"/>
                <a:ea typeface="Calibri"/>
                <a:cs typeface="Calibri"/>
                <a:sym typeface="Calibri"/>
              </a:rPr>
              <a:t> </a:t>
            </a:r>
            <a:r>
              <a:rPr lang="fr-FR" i="1" u="none" dirty="0"/>
              <a:t>=</a:t>
            </a:r>
            <a:r>
              <a:rPr lang="fr-FR" sz="1200" i="1" u="none" dirty="0">
                <a:latin typeface="Calibri"/>
                <a:ea typeface="Calibri"/>
                <a:cs typeface="Calibri"/>
                <a:sym typeface="Calibri"/>
              </a:rPr>
              <a:t> </a:t>
            </a:r>
            <a:r>
              <a:rPr lang="fr-FR" i="1" u="none" dirty="0"/>
              <a:t>4</a:t>
            </a:r>
            <a:r>
              <a:rPr lang="fr-FR" sz="1200" i="1" u="none" dirty="0">
                <a:latin typeface="Calibri"/>
                <a:ea typeface="Calibri"/>
                <a:cs typeface="Calibri"/>
                <a:sym typeface="Calibri"/>
              </a:rPr>
              <a:t> </a:t>
            </a:r>
            <a:r>
              <a:rPr lang="fr-FR" i="1" u="none" dirty="0"/>
              <a:t>425. Puis on enlève une unité, donc 4</a:t>
            </a:r>
            <a:r>
              <a:rPr lang="fr-FR" sz="1200" i="1" u="none" dirty="0">
                <a:latin typeface="Calibri"/>
                <a:ea typeface="Calibri"/>
                <a:cs typeface="Calibri"/>
                <a:sym typeface="Calibri"/>
              </a:rPr>
              <a:t> </a:t>
            </a:r>
            <a:r>
              <a:rPr lang="fr-FR" i="1" u="none" dirty="0"/>
              <a:t>385</a:t>
            </a:r>
            <a:r>
              <a:rPr lang="fr-FR" sz="1200" i="1" u="none" dirty="0">
                <a:latin typeface="Calibri"/>
                <a:ea typeface="Calibri"/>
                <a:cs typeface="Calibri"/>
                <a:sym typeface="Calibri"/>
              </a:rPr>
              <a:t> </a:t>
            </a:r>
            <a:r>
              <a:rPr lang="fr-FR" i="1" u="none" dirty="0"/>
              <a:t>+</a:t>
            </a:r>
            <a:r>
              <a:rPr lang="fr-FR" sz="1200" i="1" u="none" dirty="0">
                <a:latin typeface="Calibri"/>
                <a:ea typeface="Calibri"/>
                <a:cs typeface="Calibri"/>
                <a:sym typeface="Calibri"/>
              </a:rPr>
              <a:t> </a:t>
            </a:r>
            <a:r>
              <a:rPr lang="fr-FR" i="1" u="none" dirty="0"/>
              <a:t>39</a:t>
            </a:r>
            <a:r>
              <a:rPr lang="fr-FR" sz="1200" i="1" u="none" dirty="0">
                <a:latin typeface="Calibri"/>
                <a:ea typeface="Calibri"/>
                <a:cs typeface="Calibri"/>
                <a:sym typeface="Calibri"/>
              </a:rPr>
              <a:t> </a:t>
            </a:r>
            <a:r>
              <a:rPr lang="fr-FR" i="1" u="none" dirty="0"/>
              <a:t>= 4</a:t>
            </a:r>
            <a:r>
              <a:rPr lang="fr-FR" sz="1200" i="1" u="none" dirty="0">
                <a:latin typeface="Calibri"/>
                <a:ea typeface="Calibri"/>
                <a:cs typeface="Calibri"/>
                <a:sym typeface="Calibri"/>
              </a:rPr>
              <a:t> </a:t>
            </a:r>
            <a:r>
              <a:rPr lang="fr-FR" i="1" u="none" dirty="0"/>
              <a:t>424.</a:t>
            </a:r>
            <a:endParaRPr u="none" dirty="0"/>
          </a:p>
          <a:p>
            <a:pPr marL="457200" marR="0" lvl="0" indent="-228600" algn="l" rtl="0">
              <a:lnSpc>
                <a:spcPct val="100000"/>
              </a:lnSpc>
              <a:spcBef>
                <a:spcPts val="0"/>
              </a:spcBef>
              <a:spcAft>
                <a:spcPts val="0"/>
              </a:spcAft>
              <a:buClr>
                <a:srgbClr val="000000"/>
              </a:buClr>
              <a:buSzPts val="1400"/>
              <a:buFont typeface="Arial"/>
              <a:buNone/>
            </a:pPr>
            <a:endParaRPr u="none" dirty="0"/>
          </a:p>
        </p:txBody>
      </p:sp>
      <p:sp>
        <p:nvSpPr>
          <p:cNvPr id="1064" name="Google Shape;1064;p1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103</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r>
              <a:rPr lang="fr-FR" dirty="0">
                <a:latin typeface="Calibri" panose="020F0502020204030204" pitchFamily="34" charset="0"/>
              </a:rPr>
              <a:t>Lire la leçon.</a:t>
            </a: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104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494590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7"/>
        <p:cNvGrpSpPr/>
        <p:nvPr/>
      </p:nvGrpSpPr>
      <p:grpSpPr>
        <a:xfrm>
          <a:off x="0" y="0"/>
          <a:ext cx="0" cy="0"/>
          <a:chOff x="0" y="0"/>
          <a:chExt cx="0" cy="0"/>
        </a:xfrm>
      </p:grpSpPr>
      <p:sp>
        <p:nvSpPr>
          <p:cNvPr id="1098" name="Google Shape;1098;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9" name="Google Shape;1099;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Aujourd’hui, nous allons faire des regroupements astucieux des facteurs d’un produit pour calculer plus facilement. </a:t>
            </a:r>
            <a:endParaRPr i="1" dirty="0"/>
          </a:p>
        </p:txBody>
      </p:sp>
      <p:sp>
        <p:nvSpPr>
          <p:cNvPr id="1100" name="Google Shape;1100;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105</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3"/>
        <p:cNvGrpSpPr/>
        <p:nvPr/>
      </p:nvGrpSpPr>
      <p:grpSpPr>
        <a:xfrm>
          <a:off x="0" y="0"/>
          <a:ext cx="0" cy="0"/>
          <a:chOff x="0" y="0"/>
          <a:chExt cx="0" cy="0"/>
        </a:xfrm>
      </p:grpSpPr>
      <p:sp>
        <p:nvSpPr>
          <p:cNvPr id="1104" name="Google Shape;1104;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5" name="Google Shape;1105;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Vous allez utiliser des résultats connus par cœur pour calculer les produits qui vont s’afficher.</a:t>
            </a:r>
            <a:endParaRPr/>
          </a:p>
        </p:txBody>
      </p:sp>
      <p:sp>
        <p:nvSpPr>
          <p:cNvPr id="1106" name="Google Shape;1106;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106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4" name="Google Shape;1114;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0" i="1" u="none" strike="noStrike" dirty="0">
                <a:solidFill>
                  <a:srgbClr val="000000"/>
                </a:solidFill>
                <a:latin typeface="Calibri"/>
                <a:ea typeface="Calibri"/>
                <a:cs typeface="Calibri"/>
                <a:sym typeface="Calibri"/>
              </a:rPr>
              <a:t>Nous allons maintenant revoir comment on peut calculer plus facilement en changeant l’ordre des facteurs d’un produit.</a:t>
            </a:r>
            <a:endParaRPr dirty="0"/>
          </a:p>
          <a:p>
            <a:pPr marL="0" lvl="0" indent="-228600" algn="l" rtl="0">
              <a:lnSpc>
                <a:spcPct val="100000"/>
              </a:lnSpc>
              <a:spcBef>
                <a:spcPts val="0"/>
              </a:spcBef>
              <a:spcAft>
                <a:spcPts val="0"/>
              </a:spcAft>
              <a:buSzPts val="1400"/>
              <a:buNone/>
            </a:pPr>
            <a:r>
              <a:rPr lang="fr-FR" sz="1800" b="0" i="1" u="none" strike="noStrike" dirty="0">
                <a:solidFill>
                  <a:srgbClr val="000000"/>
                </a:solidFill>
                <a:latin typeface="Calibri"/>
                <a:ea typeface="Calibri"/>
                <a:cs typeface="Calibri"/>
                <a:sym typeface="Calibri"/>
              </a:rPr>
              <a:t>Vous allez essayer de calculer ce produit. </a:t>
            </a:r>
          </a:p>
          <a:p>
            <a:pPr marL="0" lvl="0" indent="-228600" algn="l" rtl="0">
              <a:lnSpc>
                <a:spcPct val="100000"/>
              </a:lnSpc>
              <a:spcBef>
                <a:spcPts val="0"/>
              </a:spcBef>
              <a:spcAft>
                <a:spcPts val="0"/>
              </a:spcAft>
              <a:buSzPts val="1400"/>
              <a:buNone/>
            </a:pPr>
            <a:r>
              <a:rPr lang="fr-FR" sz="1800" b="0" i="0" u="none" strike="noStrike" dirty="0">
                <a:solidFill>
                  <a:srgbClr val="000000"/>
                </a:solidFill>
                <a:latin typeface="Calibri"/>
                <a:ea typeface="Calibri"/>
                <a:cs typeface="Calibri"/>
                <a:sym typeface="Calibri"/>
              </a:rPr>
              <a:t>Laisser quelques secondes de recherche individuelle. </a:t>
            </a:r>
            <a:endParaRPr i="0" dirty="0"/>
          </a:p>
          <a:p>
            <a:pPr marL="0" lvl="0" indent="-228600" algn="l" rtl="0">
              <a:lnSpc>
                <a:spcPct val="100000"/>
              </a:lnSpc>
              <a:spcBef>
                <a:spcPts val="0"/>
              </a:spcBef>
              <a:spcAft>
                <a:spcPts val="0"/>
              </a:spcAft>
              <a:buSzPts val="1400"/>
              <a:buNone/>
            </a:pPr>
            <a:r>
              <a:rPr lang="fr-FR" sz="1800" b="1" u="none" strike="noStrike" dirty="0">
                <a:solidFill>
                  <a:srgbClr val="000000"/>
                </a:solidFill>
                <a:latin typeface="Calibri"/>
                <a:ea typeface="Calibri"/>
                <a:cs typeface="Calibri"/>
                <a:sym typeface="Calibri"/>
              </a:rPr>
              <a:t>Réponse attendue </a:t>
            </a:r>
            <a:r>
              <a:rPr lang="fr-FR" sz="1800" b="0" u="none" strike="noStrike" dirty="0">
                <a:solidFill>
                  <a:srgbClr val="000000"/>
                </a:solidFill>
                <a:latin typeface="Calibri"/>
                <a:ea typeface="Calibri"/>
                <a:cs typeface="Calibri"/>
                <a:sym typeface="Calibri"/>
              </a:rPr>
              <a:t>:</a:t>
            </a:r>
            <a:r>
              <a:rPr lang="fr-FR" sz="1800" b="1" u="none" strike="noStrike" dirty="0">
                <a:solidFill>
                  <a:srgbClr val="000000"/>
                </a:solidFill>
                <a:latin typeface="Calibri"/>
                <a:ea typeface="Calibri"/>
                <a:cs typeface="Calibri"/>
                <a:sym typeface="Calibri"/>
              </a:rPr>
              <a:t> </a:t>
            </a:r>
            <a:r>
              <a:rPr lang="fr-FR" sz="1800" b="0" u="none" strike="noStrike" dirty="0">
                <a:solidFill>
                  <a:srgbClr val="000000"/>
                </a:solidFill>
                <a:latin typeface="Calibri"/>
                <a:ea typeface="Calibri"/>
                <a:cs typeface="Calibri"/>
                <a:sym typeface="Calibri"/>
              </a:rPr>
              <a:t>320.</a:t>
            </a:r>
            <a:endParaRPr dirty="0"/>
          </a:p>
          <a:p>
            <a:pPr marL="0" lvl="0" indent="-228600" algn="l" rtl="0">
              <a:lnSpc>
                <a:spcPct val="100000"/>
              </a:lnSpc>
              <a:spcBef>
                <a:spcPts val="0"/>
              </a:spcBef>
              <a:spcAft>
                <a:spcPts val="0"/>
              </a:spcAft>
              <a:buSzPts val="1400"/>
              <a:buNone/>
            </a:pPr>
            <a:r>
              <a:rPr lang="fr-FR" sz="1800" b="0" i="0" u="none" strike="noStrike" dirty="0">
                <a:solidFill>
                  <a:srgbClr val="000000"/>
                </a:solidFill>
                <a:latin typeface="Calibri"/>
                <a:ea typeface="Calibri"/>
                <a:cs typeface="Calibri"/>
                <a:sym typeface="Calibri"/>
              </a:rPr>
              <a:t>Reprendre en collectif : o</a:t>
            </a:r>
            <a:r>
              <a:rPr lang="fr-FR" sz="1800" b="0" i="1" u="none" strike="noStrike" dirty="0">
                <a:solidFill>
                  <a:srgbClr val="000000"/>
                </a:solidFill>
                <a:latin typeface="Calibri"/>
                <a:ea typeface="Calibri"/>
                <a:cs typeface="Calibri"/>
                <a:sym typeface="Calibri"/>
              </a:rPr>
              <a:t>n écrit sur la première </a:t>
            </a:r>
            <a:r>
              <a:rPr lang="fr-FR" sz="1800" b="0" i="1" u="none" strike="noStrike" cap="none" dirty="0">
                <a:solidFill>
                  <a:srgbClr val="000000"/>
                </a:solidFill>
                <a:latin typeface="Calibri"/>
                <a:ea typeface="Calibri"/>
                <a:cs typeface="Calibri"/>
                <a:sym typeface="Calibri"/>
              </a:rPr>
              <a:t>ligne 5</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2</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32. On fait un regroupement astucieux pour faire apparaitre 10 car on sait qu’il est plus simple de multiplier par 10. </a:t>
            </a:r>
            <a:endParaRPr u="none" dirty="0"/>
          </a:p>
          <a:p>
            <a:pPr marL="0" lvl="0" indent="-228600" algn="l" rtl="0">
              <a:lnSpc>
                <a:spcPct val="100000"/>
              </a:lnSpc>
              <a:spcBef>
                <a:spcPts val="0"/>
              </a:spcBef>
              <a:spcAft>
                <a:spcPts val="0"/>
              </a:spcAft>
              <a:buSzPts val="1400"/>
              <a:buNone/>
            </a:pPr>
            <a:r>
              <a:rPr lang="fr-FR" sz="1800" b="0" i="1" u="none" strike="noStrike" cap="none" dirty="0">
                <a:solidFill>
                  <a:srgbClr val="000000"/>
                </a:solidFill>
                <a:latin typeface="Calibri"/>
                <a:ea typeface="Calibri"/>
                <a:cs typeface="Calibri"/>
                <a:sym typeface="Calibri"/>
              </a:rPr>
              <a:t>Sur la deuxième ligne on va calculer le produit des deux premiers facteurs ce qui donne 10</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32.</a:t>
            </a:r>
            <a:endParaRPr dirty="0"/>
          </a:p>
          <a:p>
            <a:pPr marL="0" lvl="0" indent="-228600" algn="l" rtl="0">
              <a:lnSpc>
                <a:spcPct val="100000"/>
              </a:lnSpc>
              <a:spcBef>
                <a:spcPts val="0"/>
              </a:spcBef>
              <a:spcAft>
                <a:spcPts val="0"/>
              </a:spcAft>
              <a:buSzPts val="1400"/>
              <a:buNone/>
            </a:pPr>
            <a:r>
              <a:rPr lang="fr-FR" sz="1800" b="0" i="1" u="none" strike="noStrike" cap="none" dirty="0">
                <a:solidFill>
                  <a:srgbClr val="000000"/>
                </a:solidFill>
                <a:latin typeface="Calibri"/>
                <a:ea typeface="Calibri"/>
                <a:cs typeface="Calibri"/>
                <a:sym typeface="Calibri"/>
              </a:rPr>
              <a:t>Enfin, sur la dernière ligne, nous calculons 10</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32</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1" u="none" strike="noStrike" cap="none" dirty="0">
                <a:solidFill>
                  <a:srgbClr val="000000"/>
                </a:solidFill>
                <a:latin typeface="Calibri"/>
                <a:ea typeface="Calibri"/>
                <a:cs typeface="Calibri"/>
                <a:sym typeface="Calibri"/>
              </a:rPr>
              <a:t>320.</a:t>
            </a:r>
            <a:endParaRPr i="1" dirty="0"/>
          </a:p>
        </p:txBody>
      </p:sp>
      <p:sp>
        <p:nvSpPr>
          <p:cNvPr id="1115" name="Google Shape;1115;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107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0"/>
        <p:cNvGrpSpPr/>
        <p:nvPr/>
      </p:nvGrpSpPr>
      <p:grpSpPr>
        <a:xfrm>
          <a:off x="0" y="0"/>
          <a:ext cx="0" cy="0"/>
          <a:chOff x="0" y="0"/>
          <a:chExt cx="0" cy="0"/>
        </a:xfrm>
      </p:grpSpPr>
      <p:sp>
        <p:nvSpPr>
          <p:cNvPr id="1121" name="Google Shape;1121;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2" name="Google Shape;1122;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0" i="1" u="none" strike="noStrike" cap="none" dirty="0">
                <a:solidFill>
                  <a:srgbClr val="000000"/>
                </a:solidFill>
                <a:latin typeface="Calibri"/>
                <a:ea typeface="Calibri"/>
                <a:cs typeface="Calibri"/>
                <a:sym typeface="Calibri"/>
              </a:rPr>
              <a:t>Vous allez procéder de la même manière pour le calcul suivant.</a:t>
            </a:r>
            <a:endParaRPr dirty="0"/>
          </a:p>
          <a:p>
            <a:pPr marL="0" marR="0" lvl="0" indent="-228600" algn="l" rtl="0">
              <a:lnSpc>
                <a:spcPct val="100000"/>
              </a:lnSpc>
              <a:spcBef>
                <a:spcPts val="0"/>
              </a:spcBef>
              <a:spcAft>
                <a:spcPts val="0"/>
              </a:spcAft>
              <a:buClr>
                <a:srgbClr val="000000"/>
              </a:buClr>
              <a:buSzPts val="1400"/>
              <a:buFont typeface="Arial"/>
              <a:buNone/>
            </a:pPr>
            <a:r>
              <a:rPr lang="fr-FR" sz="1200" b="1" u="none" strike="noStrike" dirty="0">
                <a:solidFill>
                  <a:srgbClr val="000000"/>
                </a:solidFill>
                <a:latin typeface="Calibri"/>
                <a:ea typeface="Calibri"/>
                <a:cs typeface="Calibri"/>
                <a:sym typeface="Calibri"/>
              </a:rPr>
              <a:t>Réponse attendue </a:t>
            </a:r>
            <a:r>
              <a:rPr lang="fr-FR" sz="1200" b="0" u="none" strike="noStrike" dirty="0">
                <a:solidFill>
                  <a:srgbClr val="000000"/>
                </a:solidFill>
                <a:latin typeface="Calibri"/>
                <a:ea typeface="Calibri"/>
                <a:cs typeface="Calibri"/>
                <a:sym typeface="Calibri"/>
              </a:rPr>
              <a:t>:</a:t>
            </a:r>
            <a:r>
              <a:rPr lang="fr-FR" sz="1200" b="1" u="none" strike="noStrike" dirty="0">
                <a:solidFill>
                  <a:srgbClr val="000000"/>
                </a:solidFill>
                <a:latin typeface="Calibri"/>
                <a:ea typeface="Calibri"/>
                <a:cs typeface="Calibri"/>
                <a:sym typeface="Calibri"/>
              </a:rPr>
              <a:t> </a:t>
            </a:r>
            <a:r>
              <a:rPr lang="fr-FR" sz="1200" b="0" u="none" strike="noStrike" dirty="0">
                <a:solidFill>
                  <a:srgbClr val="000000"/>
                </a:solidFill>
                <a:latin typeface="Calibri"/>
                <a:ea typeface="Calibri"/>
                <a:cs typeface="Calibri"/>
                <a:sym typeface="Calibri"/>
              </a:rPr>
              <a:t>2</a:t>
            </a:r>
            <a:r>
              <a:rPr lang="fr-FR" sz="1200" i="1" dirty="0">
                <a:latin typeface="Calibri"/>
                <a:ea typeface="Calibri"/>
                <a:cs typeface="Calibri"/>
                <a:sym typeface="Calibri"/>
              </a:rPr>
              <a:t> </a:t>
            </a:r>
            <a:r>
              <a:rPr lang="fr-FR" sz="1200" b="0" u="none" strike="noStrike" dirty="0">
                <a:solidFill>
                  <a:srgbClr val="000000"/>
                </a:solidFill>
                <a:latin typeface="Calibri"/>
                <a:ea typeface="Calibri"/>
                <a:cs typeface="Calibri"/>
                <a:sym typeface="Calibri"/>
              </a:rPr>
              <a:t>500.</a:t>
            </a:r>
            <a:endParaRPr dirty="0"/>
          </a:p>
          <a:p>
            <a:pPr marL="0" lvl="0" indent="-228600" algn="l" rtl="0">
              <a:lnSpc>
                <a:spcPct val="100000"/>
              </a:lnSpc>
              <a:spcBef>
                <a:spcPts val="0"/>
              </a:spcBef>
              <a:spcAft>
                <a:spcPts val="0"/>
              </a:spcAft>
              <a:buSzPts val="1400"/>
              <a:buNone/>
            </a:pPr>
            <a:r>
              <a:rPr lang="fr-FR" sz="1800" b="0" i="0" u="none" strike="noStrike" cap="none" dirty="0">
                <a:solidFill>
                  <a:srgbClr val="000000"/>
                </a:solidFill>
                <a:latin typeface="Calibri"/>
                <a:ea typeface="Calibri"/>
                <a:cs typeface="Calibri"/>
                <a:sym typeface="Calibri"/>
              </a:rPr>
              <a:t>20 × 25 × 5 = 5</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20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25</a:t>
            </a:r>
            <a:endParaRPr dirty="0"/>
          </a:p>
          <a:p>
            <a:pPr marL="0" marR="0" lvl="0" indent="-228600" algn="l" rtl="0">
              <a:lnSpc>
                <a:spcPct val="100000"/>
              </a:lnSpc>
              <a:spcBef>
                <a:spcPts val="0"/>
              </a:spcBef>
              <a:spcAft>
                <a:spcPts val="0"/>
              </a:spcAft>
              <a:buClr>
                <a:srgbClr val="000000"/>
              </a:buClr>
              <a:buSzPts val="1400"/>
              <a:buFont typeface="Arial"/>
              <a:buNone/>
            </a:pPr>
            <a:r>
              <a:rPr lang="fr-FR" sz="1800" b="0" i="0" u="none" strike="noStrike" cap="none" dirty="0">
                <a:solidFill>
                  <a:srgbClr val="000000"/>
                </a:solidFill>
                <a:latin typeface="Calibri"/>
                <a:ea typeface="Calibri"/>
                <a:cs typeface="Calibri"/>
                <a:sym typeface="Calibri"/>
              </a:rPr>
              <a:t>20 × 25 × 5 = 100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25</a:t>
            </a:r>
            <a:endParaRPr dirty="0"/>
          </a:p>
          <a:p>
            <a:pPr marL="0" marR="0" lvl="0" indent="-228600" algn="l" rtl="0">
              <a:lnSpc>
                <a:spcPct val="100000"/>
              </a:lnSpc>
              <a:spcBef>
                <a:spcPts val="0"/>
              </a:spcBef>
              <a:spcAft>
                <a:spcPts val="0"/>
              </a:spcAft>
              <a:buClr>
                <a:srgbClr val="000000"/>
              </a:buClr>
              <a:buSzPts val="1400"/>
              <a:buFont typeface="Arial"/>
              <a:buNone/>
            </a:pPr>
            <a:r>
              <a:rPr lang="fr-FR" sz="1800" b="0" i="0" u="none" strike="noStrike" cap="none" dirty="0">
                <a:solidFill>
                  <a:srgbClr val="000000"/>
                </a:solidFill>
                <a:latin typeface="Calibri"/>
                <a:ea typeface="Calibri"/>
                <a:cs typeface="Calibri"/>
                <a:sym typeface="Calibri"/>
              </a:rPr>
              <a:t>20 × 25 × 5 = 2</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500</a:t>
            </a:r>
            <a:endParaRPr i="1" dirty="0"/>
          </a:p>
        </p:txBody>
      </p:sp>
      <p:sp>
        <p:nvSpPr>
          <p:cNvPr id="1123" name="Google Shape;1123;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108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8"/>
        <p:cNvGrpSpPr/>
        <p:nvPr/>
      </p:nvGrpSpPr>
      <p:grpSpPr>
        <a:xfrm>
          <a:off x="0" y="0"/>
          <a:ext cx="0" cy="0"/>
          <a:chOff x="0" y="0"/>
          <a:chExt cx="0" cy="0"/>
        </a:xfrm>
      </p:grpSpPr>
      <p:sp>
        <p:nvSpPr>
          <p:cNvPr id="1129" name="Google Shape;1129;p1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0" name="Google Shape;1130;p1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sz="1200" b="1" u="none" strike="noStrike" dirty="0">
                <a:solidFill>
                  <a:srgbClr val="000000"/>
                </a:solidFill>
                <a:latin typeface="Calibri"/>
                <a:ea typeface="Calibri"/>
                <a:cs typeface="Calibri"/>
                <a:sym typeface="Calibri"/>
              </a:rPr>
              <a:t>Réponse attendue : </a:t>
            </a:r>
            <a:r>
              <a:rPr lang="fr-FR" sz="1200" b="0" u="none" strike="noStrike" dirty="0">
                <a:solidFill>
                  <a:srgbClr val="000000"/>
                </a:solidFill>
                <a:latin typeface="Calibri"/>
                <a:ea typeface="Calibri"/>
                <a:cs typeface="Calibri"/>
                <a:sym typeface="Calibri"/>
              </a:rPr>
              <a:t>900. </a:t>
            </a:r>
            <a:endParaRPr dirty="0"/>
          </a:p>
          <a:p>
            <a:pPr marL="0" lvl="0" indent="-228600" algn="l" rtl="0">
              <a:lnSpc>
                <a:spcPct val="100000"/>
              </a:lnSpc>
              <a:spcBef>
                <a:spcPts val="0"/>
              </a:spcBef>
              <a:spcAft>
                <a:spcPts val="0"/>
              </a:spcAft>
              <a:buSzPts val="1400"/>
              <a:buNone/>
            </a:pPr>
            <a:r>
              <a:rPr lang="fr-FR" sz="1800" b="0" i="0" u="none" strike="noStrike" cap="none" dirty="0">
                <a:solidFill>
                  <a:srgbClr val="000000"/>
                </a:solidFill>
                <a:latin typeface="Calibri"/>
                <a:ea typeface="Calibri"/>
                <a:cs typeface="Calibri"/>
                <a:sym typeface="Calibri"/>
              </a:rPr>
              <a:t>50 × 9 × 2 = 2</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50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9</a:t>
            </a:r>
            <a:endParaRPr dirty="0"/>
          </a:p>
          <a:p>
            <a:pPr marL="0" marR="0" lvl="0" indent="-228600" algn="l" rtl="0">
              <a:lnSpc>
                <a:spcPct val="100000"/>
              </a:lnSpc>
              <a:spcBef>
                <a:spcPts val="0"/>
              </a:spcBef>
              <a:spcAft>
                <a:spcPts val="0"/>
              </a:spcAft>
              <a:buClr>
                <a:srgbClr val="000000"/>
              </a:buClr>
              <a:buSzPts val="1400"/>
              <a:buFont typeface="Arial"/>
              <a:buNone/>
            </a:pPr>
            <a:r>
              <a:rPr lang="fr-FR" sz="1800" b="0" i="0" u="none" strike="noStrike" cap="none" dirty="0">
                <a:solidFill>
                  <a:srgbClr val="000000"/>
                </a:solidFill>
                <a:latin typeface="Calibri"/>
                <a:ea typeface="Calibri"/>
                <a:cs typeface="Calibri"/>
                <a:sym typeface="Calibri"/>
              </a:rPr>
              <a:t>50 × 9 × 2 = 100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9</a:t>
            </a:r>
            <a:endParaRPr dirty="0"/>
          </a:p>
          <a:p>
            <a:pPr marL="0" marR="0" lvl="0" indent="-228600" algn="l" rtl="0">
              <a:lnSpc>
                <a:spcPct val="100000"/>
              </a:lnSpc>
              <a:spcBef>
                <a:spcPts val="0"/>
              </a:spcBef>
              <a:spcAft>
                <a:spcPts val="0"/>
              </a:spcAft>
              <a:buClr>
                <a:srgbClr val="000000"/>
              </a:buClr>
              <a:buSzPts val="1400"/>
              <a:buFont typeface="Arial"/>
              <a:buNone/>
            </a:pPr>
            <a:r>
              <a:rPr lang="fr-FR" sz="1800" b="0" i="0" u="none" strike="noStrike" cap="none" dirty="0">
                <a:solidFill>
                  <a:srgbClr val="000000"/>
                </a:solidFill>
                <a:latin typeface="Calibri"/>
                <a:ea typeface="Calibri"/>
                <a:cs typeface="Calibri"/>
                <a:sym typeface="Calibri"/>
              </a:rPr>
              <a:t>50 × 9 × 2 = 900</a:t>
            </a:r>
            <a:endParaRPr i="1" dirty="0"/>
          </a:p>
        </p:txBody>
      </p:sp>
      <p:sp>
        <p:nvSpPr>
          <p:cNvPr id="1131" name="Google Shape;1131;p1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109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1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alibri"/>
              <a:buNone/>
            </a:pPr>
            <a:r>
              <a:rPr lang="fr-FR" i="1"/>
              <a:t>Maintenant, c’est le contraire. Le nombre sera écrit en chiffres et vous devrez l’écrire en lettres sur votre ardoise. </a:t>
            </a:r>
            <a:endParaRPr i="0"/>
          </a:p>
        </p:txBody>
      </p:sp>
      <p:sp>
        <p:nvSpPr>
          <p:cNvPr id="136" name="Google Shape;136;p1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6"/>
        <p:cNvGrpSpPr/>
        <p:nvPr/>
      </p:nvGrpSpPr>
      <p:grpSpPr>
        <a:xfrm>
          <a:off x="0" y="0"/>
          <a:ext cx="0" cy="0"/>
          <a:chOff x="0" y="0"/>
          <a:chExt cx="0" cy="0"/>
        </a:xfrm>
      </p:grpSpPr>
      <p:sp>
        <p:nvSpPr>
          <p:cNvPr id="1137" name="Google Shape;1137;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8" name="Google Shape;1138;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alibri"/>
              <a:buNone/>
            </a:pPr>
            <a:r>
              <a:rPr lang="fr-FR" i="1"/>
              <a:t>Aujourd’hui, nous allons revoir la table de multiplication de 9 que nous avons mémorisée il y a quelques temps. </a:t>
            </a:r>
            <a:endParaRPr/>
          </a:p>
          <a:p>
            <a:pPr marL="0" lvl="0" indent="0" algn="l" rtl="0">
              <a:lnSpc>
                <a:spcPct val="100000"/>
              </a:lnSpc>
              <a:spcBef>
                <a:spcPts val="0"/>
              </a:spcBef>
              <a:spcAft>
                <a:spcPts val="0"/>
              </a:spcAft>
              <a:buSzPts val="1400"/>
              <a:buNone/>
            </a:pPr>
            <a:endParaRPr i="1"/>
          </a:p>
        </p:txBody>
      </p:sp>
      <p:sp>
        <p:nvSpPr>
          <p:cNvPr id="1139" name="Google Shape;1139;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110</a:t>
            </a:fld>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2"/>
        <p:cNvGrpSpPr/>
        <p:nvPr/>
      </p:nvGrpSpPr>
      <p:grpSpPr>
        <a:xfrm>
          <a:off x="0" y="0"/>
          <a:ext cx="0" cy="0"/>
          <a:chOff x="0" y="0"/>
          <a:chExt cx="0" cy="0"/>
        </a:xfrm>
      </p:grpSpPr>
      <p:sp>
        <p:nvSpPr>
          <p:cNvPr id="1143" name="Google Shape;1143;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4" name="Google Shape;1144;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Distribuer un post-it à chaque élève. </a:t>
            </a:r>
            <a:endParaRPr dirty="0"/>
          </a:p>
          <a:p>
            <a:pPr marL="0" marR="0" lvl="0" indent="0" algn="l" rtl="0">
              <a:lnSpc>
                <a:spcPct val="100000"/>
              </a:lnSpc>
              <a:spcBef>
                <a:spcPts val="0"/>
              </a:spcBef>
              <a:spcAft>
                <a:spcPts val="0"/>
              </a:spcAft>
              <a:buClr>
                <a:schemeClr val="dk1"/>
              </a:buClr>
              <a:buSzPts val="1200"/>
              <a:buFont typeface="Calibri"/>
              <a:buNone/>
            </a:pPr>
            <a:r>
              <a:rPr lang="fr-FR" i="1" dirty="0"/>
              <a:t>Comme vous en avez l’habitude, je vais vous lire des calculs de la table de multiplication de 9. Vous écrirez le résultat sur votre ardoise le plus rapidement possible. Puis, un élève dira la bonne réponse et on l’écrira au tableau. Si vous vous êtes trompés ou que vous ne connaissiez pas la réponse, vous écrirez le calcul et son résultat sur le post-it. Ainsi, vous saurez les calculs sur lesquels il faut poursuivre les efforts de mémorisation. On collera ensuite ce post-it dans votre cahier de devoirs (ou cahier de leçons). </a:t>
            </a:r>
            <a:endParaRPr dirty="0"/>
          </a:p>
          <a:p>
            <a:pPr marL="0" marR="0" lvl="0" indent="0" algn="l" rtl="0">
              <a:lnSpc>
                <a:spcPct val="100000"/>
              </a:lnSpc>
              <a:spcBef>
                <a:spcPts val="0"/>
              </a:spcBef>
              <a:spcAft>
                <a:spcPts val="0"/>
              </a:spcAft>
              <a:buClr>
                <a:schemeClr val="dk1"/>
              </a:buClr>
              <a:buSzPts val="1200"/>
              <a:buFont typeface="Calibri"/>
              <a:buNone/>
            </a:pPr>
            <a:endParaRPr i="1" dirty="0"/>
          </a:p>
        </p:txBody>
      </p:sp>
      <p:sp>
        <p:nvSpPr>
          <p:cNvPr id="1145" name="Google Shape;1145;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a:extLst>
            <a:ext uri="{FF2B5EF4-FFF2-40B4-BE49-F238E27FC236}">
              <a16:creationId xmlns:a16="http://schemas.microsoft.com/office/drawing/2014/main" id="{2C0205E2-8D39-EAC2-DD0E-F59CDD0665C0}"/>
            </a:ext>
          </a:extLst>
        </p:cNvPr>
        <p:cNvGrpSpPr/>
        <p:nvPr/>
      </p:nvGrpSpPr>
      <p:grpSpPr>
        <a:xfrm>
          <a:off x="0" y="0"/>
          <a:ext cx="0" cy="0"/>
          <a:chOff x="0" y="0"/>
          <a:chExt cx="0" cy="0"/>
        </a:xfrm>
      </p:grpSpPr>
      <p:sp>
        <p:nvSpPr>
          <p:cNvPr id="1162" name="Google Shape;1162;p71:notes">
            <a:extLst>
              <a:ext uri="{FF2B5EF4-FFF2-40B4-BE49-F238E27FC236}">
                <a16:creationId xmlns:a16="http://schemas.microsoft.com/office/drawing/2014/main" id="{CBD9F57B-1642-ED91-54A2-2773B1649F1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3" name="Google Shape;1163;p71:notes">
            <a:extLst>
              <a:ext uri="{FF2B5EF4-FFF2-40B4-BE49-F238E27FC236}">
                <a16:creationId xmlns:a16="http://schemas.microsoft.com/office/drawing/2014/main" id="{A863A1B4-4976-80DB-5892-2E6BDA59CE4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dirty="0"/>
              <a:t>Lire le calcul. Laisser une dizaine de secondes puis interroger un élève qui donne la réponse. Écrire le résultat sur les pointillés. </a:t>
            </a:r>
            <a:r>
              <a:rPr lang="fr-FR" sz="1800" dirty="0">
                <a:solidFill>
                  <a:srgbClr val="000000"/>
                </a:solidFill>
                <a:latin typeface="Arial"/>
                <a:ea typeface="Arial"/>
                <a:cs typeface="Arial"/>
                <a:sym typeface="Arial"/>
              </a:rPr>
              <a:t>Les élèves qui s’étaient trompés doivent écrire </a:t>
            </a:r>
            <a:r>
              <a:rPr lang="fr-FR" i="0" dirty="0"/>
              <a:t>l’égalité complète sur leur post-it. </a:t>
            </a:r>
            <a:endParaRPr lang="fr-F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164" name="Google Shape;1164;p71:notes">
            <a:extLst>
              <a:ext uri="{FF2B5EF4-FFF2-40B4-BE49-F238E27FC236}">
                <a16:creationId xmlns:a16="http://schemas.microsoft.com/office/drawing/2014/main" id="{3C96D38F-35D2-0F67-8009-DFA5D5DC5AF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112</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4452663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0"/>
        <p:cNvGrpSpPr/>
        <p:nvPr/>
      </p:nvGrpSpPr>
      <p:grpSpPr>
        <a:xfrm>
          <a:off x="0" y="0"/>
          <a:ext cx="0" cy="0"/>
          <a:chOff x="0" y="0"/>
          <a:chExt cx="0" cy="0"/>
        </a:xfrm>
      </p:grpSpPr>
      <p:sp>
        <p:nvSpPr>
          <p:cNvPr id="1151" name="Google Shape;1151;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2" name="Google Shape;1152;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Même démarche.</a:t>
            </a:r>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153" name="Google Shape;1153;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p:cNvGrpSpPr/>
        <p:nvPr/>
      </p:nvGrpSpPr>
      <p:grpSpPr>
        <a:xfrm>
          <a:off x="0" y="0"/>
          <a:ext cx="0" cy="0"/>
          <a:chOff x="0" y="0"/>
          <a:chExt cx="0" cy="0"/>
        </a:xfrm>
      </p:grpSpPr>
      <p:sp>
        <p:nvSpPr>
          <p:cNvPr id="1162" name="Google Shape;1162;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3" name="Google Shape;1163;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dirty="0"/>
          </a:p>
        </p:txBody>
      </p:sp>
      <p:sp>
        <p:nvSpPr>
          <p:cNvPr id="1164" name="Google Shape;1164;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2"/>
        <p:cNvGrpSpPr/>
        <p:nvPr/>
      </p:nvGrpSpPr>
      <p:grpSpPr>
        <a:xfrm>
          <a:off x="0" y="0"/>
          <a:ext cx="0" cy="0"/>
          <a:chOff x="0" y="0"/>
          <a:chExt cx="0" cy="0"/>
        </a:xfrm>
      </p:grpSpPr>
      <p:sp>
        <p:nvSpPr>
          <p:cNvPr id="1173" name="Google Shape;1173;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4" name="Google Shape;1174;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1175" name="Google Shape;1175;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3"/>
        <p:cNvGrpSpPr/>
        <p:nvPr/>
      </p:nvGrpSpPr>
      <p:grpSpPr>
        <a:xfrm>
          <a:off x="0" y="0"/>
          <a:ext cx="0" cy="0"/>
          <a:chOff x="0" y="0"/>
          <a:chExt cx="0" cy="0"/>
        </a:xfrm>
      </p:grpSpPr>
      <p:sp>
        <p:nvSpPr>
          <p:cNvPr id="1184" name="Google Shape;1184;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5" name="Google Shape;1185;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Ici, les élèves doivent trouver un des facteurs. </a:t>
            </a:r>
            <a:r>
              <a:rPr lang="fr-FR" i="1" dirty="0"/>
              <a:t>Combien de fois 9 pour obtenir 63 ? </a:t>
            </a:r>
            <a:endParaRPr i="0"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186" name="Google Shape;1186;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6" name="Google Shape;1196;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Combien de fois 9 pour obtenir 81</a:t>
            </a:r>
            <a:r>
              <a:rPr lang="fr-FR" sz="1200" i="1" dirty="0">
                <a:latin typeface="Calibri"/>
                <a:ea typeface="Calibri"/>
                <a:cs typeface="Calibri"/>
                <a:sym typeface="Calibri"/>
              </a:rPr>
              <a:t> </a:t>
            </a:r>
            <a:r>
              <a:rPr lang="fr-FR" i="1" dirty="0"/>
              <a:t>? </a:t>
            </a:r>
            <a:endParaRPr i="0"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197" name="Google Shape;1197;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7" name="Google Shape;1207;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Ici, les élèves doivent trouver un des facteurs, mais il faut utiliser la commutativité pour identifier la table de 9. </a:t>
            </a:r>
            <a:endParaRPr dirty="0"/>
          </a:p>
          <a:p>
            <a:pPr marL="0" marR="0" lvl="0" indent="0" algn="l" rtl="0">
              <a:lnSpc>
                <a:spcPct val="100000"/>
              </a:lnSpc>
              <a:spcBef>
                <a:spcPts val="0"/>
              </a:spcBef>
              <a:spcAft>
                <a:spcPts val="0"/>
              </a:spcAft>
              <a:buClr>
                <a:schemeClr val="dk1"/>
              </a:buClr>
              <a:buSzPts val="1200"/>
              <a:buFont typeface="Calibri"/>
              <a:buNone/>
            </a:pPr>
            <a:r>
              <a:rPr lang="fr-FR" i="0" dirty="0"/>
              <a:t>Lors de la correction, le faire verbaliser par un élève. </a:t>
            </a:r>
            <a:endParaRPr dirty="0"/>
          </a:p>
          <a:p>
            <a:pPr marL="0" marR="0" lvl="0" indent="0" algn="l" rtl="0">
              <a:lnSpc>
                <a:spcPct val="100000"/>
              </a:lnSpc>
              <a:spcBef>
                <a:spcPts val="0"/>
              </a:spcBef>
              <a:spcAft>
                <a:spcPts val="0"/>
              </a:spcAft>
              <a:buClr>
                <a:schemeClr val="dk1"/>
              </a:buClr>
              <a:buSzPts val="1200"/>
              <a:buFont typeface="Calibri"/>
              <a:buNone/>
            </a:pPr>
            <a:r>
              <a:rPr lang="fr-FR" i="1" dirty="0"/>
              <a:t>9 fois quel nombre pour obtenir 27</a:t>
            </a:r>
            <a:r>
              <a:rPr lang="fr-FR" sz="1200" i="1" dirty="0">
                <a:latin typeface="Calibri"/>
                <a:ea typeface="Calibri"/>
                <a:cs typeface="Calibri"/>
                <a:sym typeface="Calibri"/>
              </a:rPr>
              <a:t> </a:t>
            </a:r>
            <a:r>
              <a:rPr lang="fr-FR" i="1" dirty="0"/>
              <a:t>? Comme 9</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sz="1200" b="0" i="0" u="none" strike="noStrike" cap="none" dirty="0">
                <a:solidFill>
                  <a:srgbClr val="000000"/>
                </a:solidFill>
                <a:latin typeface="Arial"/>
                <a:ea typeface="Arial"/>
                <a:cs typeface="Arial"/>
                <a:sym typeface="Arial"/>
              </a:rPr>
              <a:t>… </a:t>
            </a:r>
            <a:r>
              <a:rPr lang="fr-FR" sz="1200" b="0" i="1" u="none" strike="noStrike" cap="none" dirty="0">
                <a:solidFill>
                  <a:srgbClr val="000000"/>
                </a:solidFill>
                <a:latin typeface="Arial"/>
                <a:ea typeface="Arial"/>
                <a:cs typeface="Arial"/>
                <a:sym typeface="Arial"/>
              </a:rPr>
              <a:t>= …</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9, on peut aussi dire «</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Combien de fois 9 pour obtenir 27</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 </a:t>
            </a:r>
            <a:endParaRPr i="1"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208" name="Google Shape;1208;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6"/>
        <p:cNvGrpSpPr/>
        <p:nvPr/>
      </p:nvGrpSpPr>
      <p:grpSpPr>
        <a:xfrm>
          <a:off x="0" y="0"/>
          <a:ext cx="0" cy="0"/>
          <a:chOff x="0" y="0"/>
          <a:chExt cx="0" cy="0"/>
        </a:xfrm>
      </p:grpSpPr>
      <p:sp>
        <p:nvSpPr>
          <p:cNvPr id="1217" name="Google Shape;1217;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8" name="Google Shape;1218;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9 fois quel nombre pour obtenir 90</a:t>
            </a:r>
            <a:r>
              <a:rPr lang="fr-FR" sz="1200" i="1" dirty="0">
                <a:latin typeface="Calibri"/>
                <a:ea typeface="Calibri"/>
                <a:cs typeface="Calibri"/>
                <a:sym typeface="Calibri"/>
              </a:rPr>
              <a:t> </a:t>
            </a:r>
            <a:r>
              <a:rPr lang="fr-FR" i="1" dirty="0"/>
              <a:t>? Comme dans une multiplication, on peut changer la place des nombres sans changer le résultat, on</a:t>
            </a:r>
            <a:r>
              <a:rPr lang="fr-FR" sz="1200" b="0" i="1" u="none" strike="noStrike" cap="none" dirty="0">
                <a:solidFill>
                  <a:srgbClr val="000000"/>
                </a:solidFill>
                <a:latin typeface="Arial"/>
                <a:ea typeface="Arial"/>
                <a:cs typeface="Arial"/>
                <a:sym typeface="Arial"/>
              </a:rPr>
              <a:t> peut aussi dire «</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Combien de fois 9 pour obtenir 90</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 </a:t>
            </a:r>
            <a:endParaRPr i="1"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219" name="Google Shape;1219;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1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i="0" dirty="0"/>
              <a:t>cinq-mille-quatre-cent-deux.</a:t>
            </a:r>
            <a:endParaRPr dirty="0"/>
          </a:p>
          <a:p>
            <a:pPr marL="0" marR="0" lvl="0" indent="0" algn="l" rtl="0">
              <a:lnSpc>
                <a:spcPct val="100000"/>
              </a:lnSpc>
              <a:spcBef>
                <a:spcPts val="0"/>
              </a:spcBef>
              <a:spcAft>
                <a:spcPts val="0"/>
              </a:spcAft>
              <a:buClr>
                <a:schemeClr val="dk1"/>
              </a:buClr>
              <a:buSzPts val="1200"/>
              <a:buFont typeface="Calibri"/>
              <a:buNone/>
            </a:pPr>
            <a:r>
              <a:rPr lang="fr-FR" i="0" dirty="0"/>
              <a:t>Corriger après un temps de recherche et d’écriture.</a:t>
            </a:r>
            <a:br>
              <a:rPr lang="fr-FR" i="0" dirty="0"/>
            </a:br>
            <a:r>
              <a:rPr lang="fr-FR" i="0" dirty="0"/>
              <a:t>Faire lire le nombre en chiffres par un élève et lui demander combien de mots sont nécessaires pour l’écrire en lettres. Interroger un autre élève pour qu’il indique le premier mot, interroger un élève différent pour chaque mot. Écrire sous leur dictée puis interroger un dernier élève pour qu’il relise le nombre en lettres. </a:t>
            </a:r>
            <a:br>
              <a:rPr lang="fr-FR" i="0" dirty="0"/>
            </a:br>
            <a:r>
              <a:rPr lang="fr-FR" i="0" dirty="0"/>
              <a:t>Insister sur la nécessité de mettre les tirets pour former un seul nombre.</a:t>
            </a:r>
            <a:endParaRPr dirty="0"/>
          </a:p>
        </p:txBody>
      </p:sp>
      <p:sp>
        <p:nvSpPr>
          <p:cNvPr id="143" name="Google Shape;143;p1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7"/>
        <p:cNvGrpSpPr/>
        <p:nvPr/>
      </p:nvGrpSpPr>
      <p:grpSpPr>
        <a:xfrm>
          <a:off x="0" y="0"/>
          <a:ext cx="0" cy="0"/>
          <a:chOff x="0" y="0"/>
          <a:chExt cx="0" cy="0"/>
        </a:xfrm>
      </p:grpSpPr>
      <p:sp>
        <p:nvSpPr>
          <p:cNvPr id="1228" name="Google Shape;1228;p1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9" name="Google Shape;1229;p1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Ici, on cherche toujours un des facteurs mais la multiplication est présentée avec le résultat à gauche du égal pour préparer les élèves à la division. </a:t>
            </a:r>
            <a:endParaRPr dirty="0"/>
          </a:p>
          <a:p>
            <a:pPr marL="0" marR="0" lvl="0" indent="0" algn="l" rtl="0">
              <a:lnSpc>
                <a:spcPct val="100000"/>
              </a:lnSpc>
              <a:spcBef>
                <a:spcPts val="0"/>
              </a:spcBef>
              <a:spcAft>
                <a:spcPts val="0"/>
              </a:spcAft>
              <a:buClr>
                <a:schemeClr val="dk1"/>
              </a:buClr>
              <a:buSzPts val="1200"/>
              <a:buFont typeface="Calibri"/>
              <a:buNone/>
            </a:pPr>
            <a:r>
              <a:rPr lang="fr-FR" i="1" dirty="0"/>
              <a:t>«</a:t>
            </a:r>
            <a:r>
              <a:rPr lang="fr-FR" sz="1200" i="1" dirty="0">
                <a:latin typeface="Calibri"/>
                <a:ea typeface="Calibri"/>
                <a:cs typeface="Calibri"/>
                <a:sym typeface="Calibri"/>
              </a:rPr>
              <a:t> </a:t>
            </a:r>
            <a:r>
              <a:rPr lang="fr-FR" i="1" dirty="0"/>
              <a:t>18 est égal à combien de fois 9</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  </a:t>
            </a:r>
            <a:endParaRPr i="1" dirty="0"/>
          </a:p>
        </p:txBody>
      </p:sp>
      <p:sp>
        <p:nvSpPr>
          <p:cNvPr id="1230" name="Google Shape;1230;p1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8"/>
        <p:cNvGrpSpPr/>
        <p:nvPr/>
      </p:nvGrpSpPr>
      <p:grpSpPr>
        <a:xfrm>
          <a:off x="0" y="0"/>
          <a:ext cx="0" cy="0"/>
          <a:chOff x="0" y="0"/>
          <a:chExt cx="0" cy="0"/>
        </a:xfrm>
      </p:grpSpPr>
      <p:sp>
        <p:nvSpPr>
          <p:cNvPr id="1239" name="Google Shape;1239;p1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0" name="Google Shape;1240;p1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Dans cet item, il s’agit de la même réflexion que dans l’item précédent mais la formulation est donnée avec une phrase rédigée. </a:t>
            </a:r>
            <a:endParaRPr dirty="0"/>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Lors du retour collectif, faire émerger des élèves la traduction mathématique de cette phrase, puis écrire 72 = …</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dirty="0"/>
              <a:t>9 sous la phrase. </a:t>
            </a:r>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241" name="Google Shape;1241;p1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9"/>
        <p:cNvGrpSpPr/>
        <p:nvPr/>
      </p:nvGrpSpPr>
      <p:grpSpPr>
        <a:xfrm>
          <a:off x="0" y="0"/>
          <a:ext cx="0" cy="0"/>
          <a:chOff x="0" y="0"/>
          <a:chExt cx="0" cy="0"/>
        </a:xfrm>
      </p:grpSpPr>
      <p:sp>
        <p:nvSpPr>
          <p:cNvPr id="1250" name="Google Shape;1250;p1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1" name="Google Shape;1251;p1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endParaRPr dirty="0"/>
          </a:p>
        </p:txBody>
      </p:sp>
      <p:sp>
        <p:nvSpPr>
          <p:cNvPr id="1252" name="Google Shape;1252;p1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p:cNvGrpSpPr/>
        <p:nvPr/>
      </p:nvGrpSpPr>
      <p:grpSpPr>
        <a:xfrm>
          <a:off x="0" y="0"/>
          <a:ext cx="0" cy="0"/>
          <a:chOff x="0" y="0"/>
          <a:chExt cx="0" cy="0"/>
        </a:xfrm>
      </p:grpSpPr>
      <p:sp>
        <p:nvSpPr>
          <p:cNvPr id="1261" name="Google Shape;1261;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2" name="Google Shape;1262;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i="1" dirty="0"/>
              <a:t>Aujourd’hui, nous allons revoir la multiplication d’un nombre inférieur à 10 par 20, 30 et les autres multiples de 10.</a:t>
            </a:r>
            <a:endParaRPr i="1" dirty="0"/>
          </a:p>
          <a:p>
            <a:pPr marL="0" lvl="0" indent="0" algn="l" rtl="0">
              <a:lnSpc>
                <a:spcPct val="100000"/>
              </a:lnSpc>
              <a:spcBef>
                <a:spcPts val="0"/>
              </a:spcBef>
              <a:spcAft>
                <a:spcPts val="0"/>
              </a:spcAft>
              <a:buSzPts val="1400"/>
              <a:buNone/>
            </a:pPr>
            <a:endParaRPr i="1" dirty="0"/>
          </a:p>
        </p:txBody>
      </p:sp>
      <p:sp>
        <p:nvSpPr>
          <p:cNvPr id="1263" name="Google Shape;1263;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123</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6"/>
        <p:cNvGrpSpPr/>
        <p:nvPr/>
      </p:nvGrpSpPr>
      <p:grpSpPr>
        <a:xfrm>
          <a:off x="0" y="0"/>
          <a:ext cx="0" cy="0"/>
          <a:chOff x="0" y="0"/>
          <a:chExt cx="0" cy="0"/>
        </a:xfrm>
      </p:grpSpPr>
      <p:sp>
        <p:nvSpPr>
          <p:cNvPr id="1267" name="Google Shape;1267;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8" name="Google Shape;1268;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Vous allez utiliser des résultats connus par cœur pour calculer les produits qui vont s’afficher.</a:t>
            </a:r>
            <a:endParaRPr/>
          </a:p>
        </p:txBody>
      </p:sp>
      <p:sp>
        <p:nvSpPr>
          <p:cNvPr id="1269" name="Google Shape;1269;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124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4">
          <a:extLst>
            <a:ext uri="{FF2B5EF4-FFF2-40B4-BE49-F238E27FC236}">
              <a16:creationId xmlns:a16="http://schemas.microsoft.com/office/drawing/2014/main" id="{0D270AE7-FCD9-5569-9BA5-CB1C81203096}"/>
            </a:ext>
          </a:extLst>
        </p:cNvPr>
        <p:cNvGrpSpPr/>
        <p:nvPr/>
      </p:nvGrpSpPr>
      <p:grpSpPr>
        <a:xfrm>
          <a:off x="0" y="0"/>
          <a:ext cx="0" cy="0"/>
          <a:chOff x="0" y="0"/>
          <a:chExt cx="0" cy="0"/>
        </a:xfrm>
      </p:grpSpPr>
      <p:sp>
        <p:nvSpPr>
          <p:cNvPr id="1275" name="Google Shape;1275;p79:notes">
            <a:extLst>
              <a:ext uri="{FF2B5EF4-FFF2-40B4-BE49-F238E27FC236}">
                <a16:creationId xmlns:a16="http://schemas.microsoft.com/office/drawing/2014/main" id="{90696923-6811-23FD-F06E-DCDCA331F7F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6" name="Google Shape;1276;p79:notes">
            <a:extLst>
              <a:ext uri="{FF2B5EF4-FFF2-40B4-BE49-F238E27FC236}">
                <a16:creationId xmlns:a16="http://schemas.microsoft.com/office/drawing/2014/main" id="{235489F6-2B8C-62D4-DCC1-D2B95914BF0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dirty="0"/>
              <a:t>Combien font 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20</a:t>
            </a:r>
            <a:r>
              <a:rPr lang="fr-FR" sz="1200" i="1" dirty="0">
                <a:latin typeface="Calibri"/>
                <a:ea typeface="Calibri"/>
                <a:cs typeface="Calibri"/>
                <a:sym typeface="Calibri"/>
              </a:rPr>
              <a:t> </a:t>
            </a:r>
            <a:r>
              <a:rPr lang="fr-FR" dirty="0"/>
              <a:t>?</a:t>
            </a:r>
            <a:r>
              <a:rPr lang="fr-FR" i="0" dirty="0"/>
              <a:t> </a:t>
            </a:r>
          </a:p>
          <a:p>
            <a:pPr marL="0" lvl="0" indent="0" algn="l" rtl="0">
              <a:lnSpc>
                <a:spcPct val="100000"/>
              </a:lnSpc>
              <a:spcBef>
                <a:spcPts val="0"/>
              </a:spcBef>
              <a:spcAft>
                <a:spcPts val="0"/>
              </a:spcAft>
              <a:buSzPts val="1400"/>
              <a:buNone/>
            </a:pPr>
            <a:r>
              <a:rPr lang="fr-FR" i="0" dirty="0"/>
              <a:t>Laisser quelques secondes de recherche individuelle. Les élèves lèvent l’ardoise quand ils ont terminé. Valider d’un signe discret de la tête. </a:t>
            </a:r>
            <a:endParaRPr dirty="0"/>
          </a:p>
          <a:p>
            <a:pPr marL="0" lvl="0" indent="0" algn="l" rtl="0">
              <a:lnSpc>
                <a:spcPct val="100000"/>
              </a:lnSpc>
              <a:spcBef>
                <a:spcPts val="0"/>
              </a:spcBef>
              <a:spcAft>
                <a:spcPts val="0"/>
              </a:spcAft>
              <a:buSzPts val="1400"/>
              <a:buNone/>
            </a:pPr>
            <a:r>
              <a:rPr lang="fr-FR" b="1" dirty="0"/>
              <a:t>Réponse attendue </a:t>
            </a:r>
            <a:r>
              <a:rPr lang="fr-FR" dirty="0"/>
              <a:t>: 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dirty="0"/>
              <a:t>20 = 80. </a:t>
            </a:r>
            <a:endParaRPr dirty="0"/>
          </a:p>
          <a:p>
            <a:pPr marL="0" marR="0" lvl="0" indent="0" algn="l" rtl="0">
              <a:lnSpc>
                <a:spcPct val="100000"/>
              </a:lnSpc>
              <a:spcBef>
                <a:spcPts val="0"/>
              </a:spcBef>
              <a:spcAft>
                <a:spcPts val="0"/>
              </a:spcAft>
              <a:buClr>
                <a:srgbClr val="000000"/>
              </a:buClr>
              <a:buSzPts val="1400"/>
              <a:buFont typeface="Arial"/>
              <a:buNone/>
            </a:pPr>
            <a:r>
              <a:rPr lang="fr-FR" i="0" dirty="0"/>
              <a:t>Interroger un élève en lui demandant de justifier, faire valider par un autre élève.</a:t>
            </a:r>
          </a:p>
          <a:p>
            <a:pPr marL="0" marR="0" lvl="0" indent="0" algn="l" rtl="0">
              <a:lnSpc>
                <a:spcPct val="100000"/>
              </a:lnSpc>
              <a:spcBef>
                <a:spcPts val="0"/>
              </a:spcBef>
              <a:spcAft>
                <a:spcPts val="0"/>
              </a:spcAft>
              <a:buClr>
                <a:srgbClr val="000000"/>
              </a:buClr>
              <a:buSzPts val="1400"/>
              <a:buFont typeface="Arial"/>
              <a:buNone/>
            </a:pPr>
            <a:r>
              <a:rPr lang="fr-FR" i="1" dirty="0"/>
              <a:t>→ 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20  c’est 4 fois 2d donc 8d. 8d c’est 80. On écrit 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20 = 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2d = 8d = 80. </a:t>
            </a:r>
            <a:r>
              <a:rPr lang="fr-FR" i="0" dirty="0"/>
              <a:t>Si besoin afficher le matériel base dix aimanté</a:t>
            </a:r>
            <a:r>
              <a:rPr lang="fr-FR" i="1" dirty="0"/>
              <a:t>.</a:t>
            </a:r>
          </a:p>
          <a:p>
            <a:pPr marL="0" lvl="0" indent="0" algn="l" rtl="0">
              <a:lnSpc>
                <a:spcPct val="100000"/>
              </a:lnSpc>
              <a:spcBef>
                <a:spcPts val="0"/>
              </a:spcBef>
              <a:spcAft>
                <a:spcPts val="0"/>
              </a:spcAft>
              <a:buSzPts val="1400"/>
              <a:buNone/>
            </a:pPr>
            <a:r>
              <a:rPr lang="fr-FR" i="1" dirty="0"/>
              <a:t>→ On peut aussi décomposer le nombre 20 en 2</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 On calcule donc 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20 = 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 = 8</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 = 80. </a:t>
            </a:r>
            <a:endParaRPr i="1" dirty="0"/>
          </a:p>
          <a:p>
            <a:pPr marL="0" lvl="0" indent="0" algn="l" rtl="0">
              <a:lnSpc>
                <a:spcPct val="100000"/>
              </a:lnSpc>
              <a:spcBef>
                <a:spcPts val="0"/>
              </a:spcBef>
              <a:spcAft>
                <a:spcPts val="0"/>
              </a:spcAft>
              <a:buSzPts val="1400"/>
              <a:buNone/>
            </a:pPr>
            <a:r>
              <a:rPr lang="fr-FR" i="0" dirty="0"/>
              <a:t>Compléter les pointillés.</a:t>
            </a:r>
            <a:endParaRPr dirty="0"/>
          </a:p>
        </p:txBody>
      </p:sp>
      <p:sp>
        <p:nvSpPr>
          <p:cNvPr id="1277" name="Google Shape;1277;p79:notes">
            <a:extLst>
              <a:ext uri="{FF2B5EF4-FFF2-40B4-BE49-F238E27FC236}">
                <a16:creationId xmlns:a16="http://schemas.microsoft.com/office/drawing/2014/main" id="{0F70DF36-5578-E663-528E-A9D71783CD6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375388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2"/>
        <p:cNvGrpSpPr/>
        <p:nvPr/>
      </p:nvGrpSpPr>
      <p:grpSpPr>
        <a:xfrm>
          <a:off x="0" y="0"/>
          <a:ext cx="0" cy="0"/>
          <a:chOff x="0" y="0"/>
          <a:chExt cx="0" cy="0"/>
        </a:xfrm>
      </p:grpSpPr>
      <p:sp>
        <p:nvSpPr>
          <p:cNvPr id="1283" name="Google Shape;1283;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4" name="Google Shape;1284;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0" i="0" u="none" strike="noStrike" cap="none" dirty="0">
                <a:solidFill>
                  <a:schemeClr val="dk1"/>
                </a:solidFill>
                <a:latin typeface="Calibri"/>
                <a:ea typeface="Calibri"/>
                <a:cs typeface="Calibri"/>
                <a:sym typeface="Calibri"/>
              </a:rPr>
              <a:t>Même démarche.</a:t>
            </a:r>
            <a:endParaRPr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1" i="0" u="none" strike="noStrike" cap="none" dirty="0">
                <a:solidFill>
                  <a:schemeClr val="dk1"/>
                </a:solidFill>
                <a:latin typeface="Calibri"/>
                <a:ea typeface="Calibri"/>
                <a:cs typeface="Calibri"/>
                <a:sym typeface="Calibri"/>
              </a:rPr>
              <a:t>Réponse attendue </a:t>
            </a:r>
            <a:r>
              <a:rPr lang="fr-FR" sz="1200" b="0" i="0" u="none" strike="noStrike" cap="none" dirty="0">
                <a:solidFill>
                  <a:schemeClr val="dk1"/>
                </a:solidFill>
                <a:latin typeface="Calibri"/>
                <a:ea typeface="Calibri"/>
                <a:cs typeface="Calibri"/>
                <a:sym typeface="Calibri"/>
              </a:rPr>
              <a:t>: 6</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dirty="0"/>
              <a:t>30 = 180. </a:t>
            </a:r>
            <a:endParaRPr lang="fr-F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fr-FR" i="1" dirty="0"/>
              <a:t>→ </a:t>
            </a:r>
            <a:r>
              <a:rPr lang="fr-FR" sz="1200" b="0" i="0" u="none" strike="noStrike" cap="none" dirty="0">
                <a:solidFill>
                  <a:schemeClr val="dk1"/>
                </a:solidFill>
                <a:latin typeface="Calibri"/>
                <a:ea typeface="Calibri"/>
                <a:cs typeface="Calibri"/>
                <a:sym typeface="Calibri"/>
              </a:rPr>
              <a:t>6 × 30 = 6</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sz="1200" b="0" i="0" u="none" strike="noStrike" cap="none" dirty="0">
                <a:solidFill>
                  <a:schemeClr val="dk1"/>
                </a:solidFill>
                <a:latin typeface="Calibri"/>
                <a:ea typeface="Calibri"/>
                <a:cs typeface="Calibri"/>
                <a:sym typeface="Calibri"/>
              </a:rPr>
              <a:t>3d = 18d = 180.  </a:t>
            </a:r>
            <a:endParaRPr lang="fr-F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fr-FR" i="1" dirty="0"/>
              <a:t>→ 6</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30 = 6</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 = 18</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 = 180. </a:t>
            </a:r>
            <a:endParaRPr sz="1200" b="0" i="1" u="none" strike="noStrike" cap="none" dirty="0">
              <a:solidFill>
                <a:schemeClr val="dk1"/>
              </a:solidFill>
              <a:latin typeface="Calibri"/>
              <a:ea typeface="Calibri"/>
              <a:cs typeface="Calibri"/>
              <a:sym typeface="Calibri"/>
            </a:endParaRPr>
          </a:p>
        </p:txBody>
      </p:sp>
      <p:sp>
        <p:nvSpPr>
          <p:cNvPr id="1285" name="Google Shape;1285;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126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0"/>
        <p:cNvGrpSpPr/>
        <p:nvPr/>
      </p:nvGrpSpPr>
      <p:grpSpPr>
        <a:xfrm>
          <a:off x="0" y="0"/>
          <a:ext cx="0" cy="0"/>
          <a:chOff x="0" y="0"/>
          <a:chExt cx="0" cy="0"/>
        </a:xfrm>
      </p:grpSpPr>
      <p:sp>
        <p:nvSpPr>
          <p:cNvPr id="1291" name="Google Shape;1291;p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2" name="Google Shape;1292;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1" i="0" u="none" strike="noStrike" cap="none" dirty="0">
                <a:solidFill>
                  <a:schemeClr val="dk1"/>
                </a:solidFill>
                <a:latin typeface="Calibri"/>
                <a:ea typeface="Calibri"/>
                <a:cs typeface="Calibri"/>
                <a:sym typeface="Calibri"/>
              </a:rPr>
              <a:t>Réponse attendue </a:t>
            </a:r>
            <a:r>
              <a:rPr lang="fr-FR" sz="1200" b="0" i="0" u="none" strike="noStrike" cap="none" dirty="0">
                <a:solidFill>
                  <a:schemeClr val="dk1"/>
                </a:solidFill>
                <a:latin typeface="Calibri"/>
                <a:ea typeface="Calibri"/>
                <a:cs typeface="Calibri"/>
                <a:sym typeface="Calibri"/>
              </a:rPr>
              <a:t>: 120.</a:t>
            </a:r>
            <a:endParaRPr dirty="0"/>
          </a:p>
          <a:p>
            <a:pPr marL="0" marR="0" lvl="0" indent="0" algn="l" rtl="0">
              <a:lnSpc>
                <a:spcPct val="100000"/>
              </a:lnSpc>
              <a:spcBef>
                <a:spcPts val="0"/>
              </a:spcBef>
              <a:spcAft>
                <a:spcPts val="0"/>
              </a:spcAft>
              <a:buClr>
                <a:srgbClr val="000000"/>
              </a:buClr>
              <a:buSzPts val="1400"/>
              <a:buFont typeface="Arial"/>
              <a:buNone/>
            </a:pPr>
            <a:r>
              <a:rPr lang="fr-FR" sz="1200" b="0" i="0" u="none" strike="noStrike" cap="none" dirty="0">
                <a:solidFill>
                  <a:schemeClr val="dk1"/>
                </a:solidFill>
                <a:latin typeface="Calibri"/>
                <a:ea typeface="Calibri"/>
                <a:cs typeface="Calibri"/>
                <a:sym typeface="Calibri"/>
              </a:rPr>
              <a:t>Encourager les élèves en difficulté à passer par le nombre de dizaines. </a:t>
            </a:r>
            <a:r>
              <a:rPr lang="fr-FR" i="0" dirty="0"/>
              <a:t>Laisser quelques secondes de recherche individuelle. Les élèves lèvent l’ardoise quand ils ont terminé. Valider d’un signe discret de la tête. Interroger un élève en lui demandant de justifier, faire valider par un autre élève puis corriger sur les pointillés.</a:t>
            </a: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fr-FR" sz="1200" b="0" i="1" u="none" strike="noStrike" cap="none" dirty="0">
                <a:solidFill>
                  <a:schemeClr val="dk1"/>
                </a:solidFill>
                <a:latin typeface="Calibri"/>
                <a:ea typeface="Calibri"/>
                <a:cs typeface="Calibri"/>
                <a:sym typeface="Calibri"/>
              </a:rPr>
              <a:t>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sz="1200" b="0" i="1" u="none" strike="noStrike" cap="none" dirty="0">
                <a:solidFill>
                  <a:schemeClr val="dk1"/>
                </a:solidFill>
                <a:latin typeface="Calibri"/>
                <a:ea typeface="Calibri"/>
                <a:cs typeface="Calibri"/>
                <a:sym typeface="Calibri"/>
              </a:rPr>
              <a:t>40 c’est 3 fois 4d donc 12d. 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sz="1200" b="0" i="1" u="none" strike="noStrike" cap="none" dirty="0">
                <a:solidFill>
                  <a:schemeClr val="dk1"/>
                </a:solidFill>
                <a:latin typeface="Calibri"/>
                <a:ea typeface="Calibri"/>
                <a:cs typeface="Calibri"/>
                <a:sym typeface="Calibri"/>
              </a:rPr>
              <a:t>40 = 120</a:t>
            </a:r>
            <a:endParaRPr sz="1200" b="0" i="1" u="none" strike="noStrike" cap="none" dirty="0">
              <a:solidFill>
                <a:schemeClr val="dk1"/>
              </a:solidFill>
              <a:latin typeface="Calibri"/>
              <a:ea typeface="Calibri"/>
              <a:cs typeface="Calibri"/>
              <a:sym typeface="Calibri"/>
            </a:endParaRPr>
          </a:p>
        </p:txBody>
      </p:sp>
      <p:sp>
        <p:nvSpPr>
          <p:cNvPr id="1293" name="Google Shape;1293;p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127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8"/>
        <p:cNvGrpSpPr/>
        <p:nvPr/>
      </p:nvGrpSpPr>
      <p:grpSpPr>
        <a:xfrm>
          <a:off x="0" y="0"/>
          <a:ext cx="0" cy="0"/>
          <a:chOff x="0" y="0"/>
          <a:chExt cx="0" cy="0"/>
        </a:xfrm>
      </p:grpSpPr>
      <p:sp>
        <p:nvSpPr>
          <p:cNvPr id="1299" name="Google Shape;1299;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0" name="Google Shape;1300;p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u="none" strike="noStrike" cap="none" dirty="0">
                <a:solidFill>
                  <a:schemeClr val="dk1"/>
                </a:solidFill>
                <a:latin typeface="Calibri"/>
                <a:ea typeface="Calibri"/>
                <a:cs typeface="Calibri"/>
                <a:sym typeface="Calibri"/>
              </a:rPr>
              <a:t>Réponse attendue </a:t>
            </a:r>
            <a:r>
              <a:rPr lang="fr-FR" sz="1200" b="0" i="0" u="none" strike="noStrike" cap="none" dirty="0">
                <a:solidFill>
                  <a:schemeClr val="dk1"/>
                </a:solidFill>
                <a:latin typeface="Calibri"/>
                <a:ea typeface="Calibri"/>
                <a:cs typeface="Calibri"/>
                <a:sym typeface="Calibri"/>
              </a:rPr>
              <a:t>:</a:t>
            </a:r>
            <a:r>
              <a:rPr lang="fr-FR" sz="1200" b="1" i="0" u="none" strike="noStrike" cap="none" dirty="0">
                <a:solidFill>
                  <a:schemeClr val="dk1"/>
                </a:solidFill>
                <a:latin typeface="Calibri"/>
                <a:ea typeface="Calibri"/>
                <a:cs typeface="Calibri"/>
                <a:sym typeface="Calibri"/>
              </a:rPr>
              <a:t> </a:t>
            </a:r>
            <a:r>
              <a:rPr lang="fr-FR" sz="1200" b="0" i="0" u="none" strike="noStrike" cap="none" dirty="0">
                <a:solidFill>
                  <a:schemeClr val="dk1"/>
                </a:solidFill>
                <a:latin typeface="Calibri"/>
                <a:ea typeface="Calibri"/>
                <a:cs typeface="Calibri"/>
                <a:sym typeface="Calibri"/>
              </a:rPr>
              <a:t>300.</a:t>
            </a:r>
            <a:endParaRPr sz="1200" b="0" i="1" u="none" strike="noStrike" cap="none" dirty="0">
              <a:solidFill>
                <a:schemeClr val="dk1"/>
              </a:solidFill>
              <a:latin typeface="Calibri"/>
              <a:ea typeface="Calibri"/>
              <a:cs typeface="Calibri"/>
              <a:sym typeface="Calibri"/>
            </a:endParaRPr>
          </a:p>
        </p:txBody>
      </p:sp>
      <p:sp>
        <p:nvSpPr>
          <p:cNvPr id="1301" name="Google Shape;1301;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Google Shape;1307;p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8" name="Google Shape;1308;p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u="none" strike="noStrike" cap="none" dirty="0">
                <a:solidFill>
                  <a:schemeClr val="dk1"/>
                </a:solidFill>
                <a:latin typeface="Calibri"/>
                <a:ea typeface="Calibri"/>
                <a:cs typeface="Calibri"/>
                <a:sym typeface="Calibri"/>
              </a:rPr>
              <a:t>Réponse attendue </a:t>
            </a:r>
            <a:r>
              <a:rPr lang="fr-FR" sz="1200" b="0" i="0" u="none" strike="noStrike" cap="none" dirty="0">
                <a:solidFill>
                  <a:schemeClr val="dk1"/>
                </a:solidFill>
                <a:latin typeface="Calibri"/>
                <a:ea typeface="Calibri"/>
                <a:cs typeface="Calibri"/>
                <a:sym typeface="Calibri"/>
              </a:rPr>
              <a:t>:</a:t>
            </a:r>
            <a:r>
              <a:rPr lang="fr-FR" sz="1200" b="1" i="0" u="none" strike="noStrike" cap="none" dirty="0">
                <a:solidFill>
                  <a:schemeClr val="dk1"/>
                </a:solidFill>
                <a:latin typeface="Calibri"/>
                <a:ea typeface="Calibri"/>
                <a:cs typeface="Calibri"/>
                <a:sym typeface="Calibri"/>
              </a:rPr>
              <a:t> </a:t>
            </a:r>
            <a:r>
              <a:rPr lang="fr-FR" sz="1200" b="0" i="0" u="none" strike="noStrike" cap="none" dirty="0">
                <a:solidFill>
                  <a:schemeClr val="dk1"/>
                </a:solidFill>
                <a:latin typeface="Calibri"/>
                <a:ea typeface="Calibri"/>
                <a:cs typeface="Calibri"/>
                <a:sym typeface="Calibri"/>
              </a:rPr>
              <a:t>560.</a:t>
            </a:r>
            <a:endParaRPr sz="1200" b="0" i="1" u="none" strike="noStrike" cap="none" dirty="0">
              <a:solidFill>
                <a:schemeClr val="dk1"/>
              </a:solidFill>
              <a:latin typeface="Calibri"/>
              <a:ea typeface="Calibri"/>
              <a:cs typeface="Calibri"/>
              <a:sym typeface="Calibri"/>
            </a:endParaRPr>
          </a:p>
        </p:txBody>
      </p:sp>
      <p:sp>
        <p:nvSpPr>
          <p:cNvPr id="1309" name="Google Shape;1309;p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1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dirty="0"/>
              <a:t>Même démarche.</a:t>
            </a:r>
            <a:endParaRPr lang="fr-FR" dirty="0"/>
          </a:p>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i="0" dirty="0"/>
              <a:t>neuf-mille-six-cent-quatre-vingts.</a:t>
            </a:r>
            <a:endParaRPr dirty="0"/>
          </a:p>
          <a:p>
            <a:pPr marL="0" marR="0" lvl="0" indent="0" algn="l" rtl="0">
              <a:lnSpc>
                <a:spcPct val="100000"/>
              </a:lnSpc>
              <a:spcBef>
                <a:spcPts val="0"/>
              </a:spcBef>
              <a:spcAft>
                <a:spcPts val="0"/>
              </a:spcAft>
              <a:buClr>
                <a:schemeClr val="dk1"/>
              </a:buClr>
              <a:buSzPts val="1200"/>
              <a:buFont typeface="Calibri"/>
              <a:buNone/>
            </a:pPr>
            <a:r>
              <a:rPr lang="fr-FR" i="0" dirty="0"/>
              <a:t>Expliquer une nouvelle fois la présence du «</a:t>
            </a:r>
            <a:r>
              <a:rPr lang="fr-FR" i="1" dirty="0"/>
              <a:t> </a:t>
            </a:r>
            <a:r>
              <a:rPr lang="fr-FR" i="0" dirty="0"/>
              <a:t>s</a:t>
            </a:r>
            <a:r>
              <a:rPr lang="fr-FR" i="1" dirty="0"/>
              <a:t> </a:t>
            </a:r>
            <a:r>
              <a:rPr lang="fr-FR" i="0" dirty="0"/>
              <a:t>» à la fin de quatre-vingts</a:t>
            </a:r>
            <a:r>
              <a:rPr lang="fr-FR" i="1" dirty="0"/>
              <a:t> </a:t>
            </a:r>
            <a:r>
              <a:rPr lang="fr-FR" i="0" dirty="0">
                <a:latin typeface="Calibri"/>
                <a:ea typeface="Calibri"/>
                <a:cs typeface="Calibri"/>
                <a:sym typeface="Calibri"/>
              </a:rPr>
              <a:t>:</a:t>
            </a:r>
            <a:r>
              <a:rPr lang="fr-FR" i="0" dirty="0"/>
              <a:t> </a:t>
            </a:r>
            <a:r>
              <a:rPr lang="fr-FR" i="1" dirty="0"/>
              <a:t>80, c’est plusieurs fois vingt, donc on met vingt au pluriel en ajoutant un « s », mais on met le « s » seulement quand il n’y a pas de mot-nombre derrière</a:t>
            </a:r>
            <a:r>
              <a:rPr lang="fr-FR" i="0" dirty="0"/>
              <a:t>. </a:t>
            </a:r>
            <a:br>
              <a:rPr lang="fr-FR" i="0" dirty="0"/>
            </a:br>
            <a:endParaRPr i="0" dirty="0"/>
          </a:p>
        </p:txBody>
      </p:sp>
      <p:sp>
        <p:nvSpPr>
          <p:cNvPr id="152" name="Google Shape;152;p1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a:extLst>
            <a:ext uri="{FF2B5EF4-FFF2-40B4-BE49-F238E27FC236}">
              <a16:creationId xmlns:a16="http://schemas.microsoft.com/office/drawing/2014/main" id="{D3F13ACA-4DC0-7601-8F19-52DFBF43BFBC}"/>
            </a:ext>
          </a:extLst>
        </p:cNvPr>
        <p:cNvGrpSpPr/>
        <p:nvPr/>
      </p:nvGrpSpPr>
      <p:grpSpPr>
        <a:xfrm>
          <a:off x="0" y="0"/>
          <a:ext cx="0" cy="0"/>
          <a:chOff x="0" y="0"/>
          <a:chExt cx="0" cy="0"/>
        </a:xfrm>
      </p:grpSpPr>
      <p:sp>
        <p:nvSpPr>
          <p:cNvPr id="1307" name="Google Shape;1307;p83:notes">
            <a:extLst>
              <a:ext uri="{FF2B5EF4-FFF2-40B4-BE49-F238E27FC236}">
                <a16:creationId xmlns:a16="http://schemas.microsoft.com/office/drawing/2014/main" id="{050738D2-B643-76D2-2154-607ACB09B63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8" name="Google Shape;1308;p83:notes">
            <a:extLst>
              <a:ext uri="{FF2B5EF4-FFF2-40B4-BE49-F238E27FC236}">
                <a16:creationId xmlns:a16="http://schemas.microsoft.com/office/drawing/2014/main" id="{77353E12-EEE2-F5AF-000C-AC057F7D9E1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u="none" strike="noStrike" cap="none" dirty="0">
                <a:solidFill>
                  <a:schemeClr val="dk1"/>
                </a:solidFill>
                <a:latin typeface="Calibri"/>
                <a:ea typeface="Calibri"/>
                <a:cs typeface="Calibri"/>
                <a:sym typeface="Calibri"/>
              </a:rPr>
              <a:t>Réponse attendue</a:t>
            </a:r>
            <a:r>
              <a:rPr lang="fr-FR" sz="1200" b="0" i="0" u="none" strike="noStrike" cap="none" dirty="0">
                <a:solidFill>
                  <a:schemeClr val="dk1"/>
                </a:solidFill>
                <a:latin typeface="Calibri"/>
                <a:ea typeface="Calibri"/>
                <a:cs typeface="Calibri"/>
                <a:sym typeface="Calibri"/>
              </a:rPr>
              <a:t> : 270.</a:t>
            </a:r>
            <a:endParaRPr sz="1200" b="0" i="1" u="none" strike="noStrike" cap="none" dirty="0">
              <a:solidFill>
                <a:schemeClr val="dk1"/>
              </a:solidFill>
              <a:latin typeface="Calibri"/>
              <a:ea typeface="Calibri"/>
              <a:cs typeface="Calibri"/>
              <a:sym typeface="Calibri"/>
            </a:endParaRPr>
          </a:p>
        </p:txBody>
      </p:sp>
      <p:sp>
        <p:nvSpPr>
          <p:cNvPr id="1309" name="Google Shape;1309;p83:notes">
            <a:extLst>
              <a:ext uri="{FF2B5EF4-FFF2-40B4-BE49-F238E27FC236}">
                <a16:creationId xmlns:a16="http://schemas.microsoft.com/office/drawing/2014/main" id="{6378735E-ED2C-7543-A454-1BEF202EE8B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130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937070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a:extLst>
            <a:ext uri="{FF2B5EF4-FFF2-40B4-BE49-F238E27FC236}">
              <a16:creationId xmlns:a16="http://schemas.microsoft.com/office/drawing/2014/main" id="{C5F6225C-6AAE-690B-FD50-9F7716204454}"/>
            </a:ext>
          </a:extLst>
        </p:cNvPr>
        <p:cNvGrpSpPr/>
        <p:nvPr/>
      </p:nvGrpSpPr>
      <p:grpSpPr>
        <a:xfrm>
          <a:off x="0" y="0"/>
          <a:ext cx="0" cy="0"/>
          <a:chOff x="0" y="0"/>
          <a:chExt cx="0" cy="0"/>
        </a:xfrm>
      </p:grpSpPr>
      <p:sp>
        <p:nvSpPr>
          <p:cNvPr id="1307" name="Google Shape;1307;p83:notes">
            <a:extLst>
              <a:ext uri="{FF2B5EF4-FFF2-40B4-BE49-F238E27FC236}">
                <a16:creationId xmlns:a16="http://schemas.microsoft.com/office/drawing/2014/main" id="{E8039C5B-607D-811F-C973-4568B270732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8" name="Google Shape;1308;p83:notes">
            <a:extLst>
              <a:ext uri="{FF2B5EF4-FFF2-40B4-BE49-F238E27FC236}">
                <a16:creationId xmlns:a16="http://schemas.microsoft.com/office/drawing/2014/main" id="{5E434DFD-6F23-07EE-4C7C-9913B7BADA2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u="none" strike="noStrike" cap="none" dirty="0">
                <a:solidFill>
                  <a:schemeClr val="dk1"/>
                </a:solidFill>
                <a:latin typeface="Calibri"/>
                <a:ea typeface="Calibri"/>
                <a:cs typeface="Calibri"/>
                <a:sym typeface="Calibri"/>
              </a:rPr>
              <a:t>Réponse attendue </a:t>
            </a:r>
            <a:r>
              <a:rPr lang="fr-FR" sz="1200" b="0" i="0" u="none" strike="noStrike" cap="none" dirty="0">
                <a:solidFill>
                  <a:schemeClr val="dk1"/>
                </a:solidFill>
                <a:latin typeface="Calibri"/>
                <a:ea typeface="Calibri"/>
                <a:cs typeface="Calibri"/>
                <a:sym typeface="Calibri"/>
              </a:rPr>
              <a:t>:</a:t>
            </a:r>
            <a:r>
              <a:rPr lang="fr-FR" sz="1200" b="1" i="0" u="none" strike="noStrike" cap="none" dirty="0">
                <a:solidFill>
                  <a:schemeClr val="dk1"/>
                </a:solidFill>
                <a:latin typeface="Calibri"/>
                <a:ea typeface="Calibri"/>
                <a:cs typeface="Calibri"/>
                <a:sym typeface="Calibri"/>
              </a:rPr>
              <a:t> </a:t>
            </a:r>
            <a:r>
              <a:rPr lang="fr-FR" sz="1200" b="0" i="0" u="none" strike="noStrike" cap="none" dirty="0">
                <a:solidFill>
                  <a:schemeClr val="dk1"/>
                </a:solidFill>
                <a:latin typeface="Calibri"/>
                <a:ea typeface="Calibri"/>
                <a:cs typeface="Calibri"/>
                <a:sym typeface="Calibri"/>
              </a:rPr>
              <a:t>420.</a:t>
            </a:r>
            <a:endParaRPr sz="1200" b="0" i="1" u="none" strike="noStrike" cap="none" dirty="0">
              <a:solidFill>
                <a:schemeClr val="dk1"/>
              </a:solidFill>
              <a:latin typeface="Calibri"/>
              <a:ea typeface="Calibri"/>
              <a:cs typeface="Calibri"/>
              <a:sym typeface="Calibri"/>
            </a:endParaRPr>
          </a:p>
        </p:txBody>
      </p:sp>
      <p:sp>
        <p:nvSpPr>
          <p:cNvPr id="1309" name="Google Shape;1309;p83:notes">
            <a:extLst>
              <a:ext uri="{FF2B5EF4-FFF2-40B4-BE49-F238E27FC236}">
                <a16:creationId xmlns:a16="http://schemas.microsoft.com/office/drawing/2014/main" id="{561FB2B8-7DE3-056A-6C80-57E8B4AF797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131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773594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a:extLst>
            <a:ext uri="{FF2B5EF4-FFF2-40B4-BE49-F238E27FC236}">
              <a16:creationId xmlns:a16="http://schemas.microsoft.com/office/drawing/2014/main" id="{48ACE444-A574-206E-0A18-3CA9ED1249C6}"/>
            </a:ext>
          </a:extLst>
        </p:cNvPr>
        <p:cNvGrpSpPr/>
        <p:nvPr/>
      </p:nvGrpSpPr>
      <p:grpSpPr>
        <a:xfrm>
          <a:off x="0" y="0"/>
          <a:ext cx="0" cy="0"/>
          <a:chOff x="0" y="0"/>
          <a:chExt cx="0" cy="0"/>
        </a:xfrm>
      </p:grpSpPr>
      <p:sp>
        <p:nvSpPr>
          <p:cNvPr id="1307" name="Google Shape;1307;p83:notes">
            <a:extLst>
              <a:ext uri="{FF2B5EF4-FFF2-40B4-BE49-F238E27FC236}">
                <a16:creationId xmlns:a16="http://schemas.microsoft.com/office/drawing/2014/main" id="{D28412FD-CCEC-5B7A-9FCA-8EEC36DC364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8" name="Google Shape;1308;p83:notes">
            <a:extLst>
              <a:ext uri="{FF2B5EF4-FFF2-40B4-BE49-F238E27FC236}">
                <a16:creationId xmlns:a16="http://schemas.microsoft.com/office/drawing/2014/main" id="{A427354D-A6C3-A7AA-9B56-616C9908C39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200" b="1" i="0" u="none" strike="noStrike" cap="none" dirty="0">
                <a:solidFill>
                  <a:schemeClr val="dk1"/>
                </a:solidFill>
                <a:latin typeface="Calibri"/>
                <a:ea typeface="Calibri"/>
                <a:cs typeface="Calibri"/>
                <a:sym typeface="Calibri"/>
              </a:rPr>
              <a:t>Réponse attendue </a:t>
            </a:r>
            <a:r>
              <a:rPr lang="fr-FR" sz="1200" b="0" i="0" u="none" strike="noStrike" cap="none" dirty="0">
                <a:solidFill>
                  <a:schemeClr val="dk1"/>
                </a:solidFill>
                <a:latin typeface="Calibri"/>
                <a:ea typeface="Calibri"/>
                <a:cs typeface="Calibri"/>
                <a:sym typeface="Calibri"/>
              </a:rPr>
              <a:t>: 400.</a:t>
            </a:r>
            <a:endParaRPr sz="1200" b="0" i="1" u="none" strike="noStrike" cap="none" dirty="0">
              <a:solidFill>
                <a:schemeClr val="dk1"/>
              </a:solidFill>
              <a:latin typeface="Calibri"/>
              <a:ea typeface="Calibri"/>
              <a:cs typeface="Calibri"/>
              <a:sym typeface="Calibri"/>
            </a:endParaRPr>
          </a:p>
        </p:txBody>
      </p:sp>
      <p:sp>
        <p:nvSpPr>
          <p:cNvPr id="1309" name="Google Shape;1309;p83:notes">
            <a:extLst>
              <a:ext uri="{FF2B5EF4-FFF2-40B4-BE49-F238E27FC236}">
                <a16:creationId xmlns:a16="http://schemas.microsoft.com/office/drawing/2014/main" id="{69770058-7328-942B-3C92-8F2E50070DC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132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989742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6"/>
        <p:cNvGrpSpPr/>
        <p:nvPr/>
      </p:nvGrpSpPr>
      <p:grpSpPr>
        <a:xfrm>
          <a:off x="0" y="0"/>
          <a:ext cx="0" cy="0"/>
          <a:chOff x="0" y="0"/>
          <a:chExt cx="0" cy="0"/>
        </a:xfrm>
      </p:grpSpPr>
      <p:sp>
        <p:nvSpPr>
          <p:cNvPr id="1347" name="Google Shape;1347;p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8" name="Google Shape;1348;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de nouveau calculer des sommes et des différences.</a:t>
            </a:r>
            <a:endParaRPr/>
          </a:p>
          <a:p>
            <a:pPr marL="0" marR="0" lvl="0" indent="0" algn="l" rtl="0">
              <a:lnSpc>
                <a:spcPct val="100000"/>
              </a:lnSpc>
              <a:spcBef>
                <a:spcPts val="0"/>
              </a:spcBef>
              <a:spcAft>
                <a:spcPts val="0"/>
              </a:spcAft>
              <a:buClr>
                <a:schemeClr val="dk1"/>
              </a:buClr>
              <a:buSzPts val="1400"/>
              <a:buFont typeface="Calibri"/>
              <a:buNone/>
            </a:pPr>
            <a:endParaRPr/>
          </a:p>
          <a:p>
            <a:pPr marL="0" marR="0" lvl="0" indent="0" algn="l" rtl="0">
              <a:lnSpc>
                <a:spcPct val="100000"/>
              </a:lnSpc>
              <a:spcBef>
                <a:spcPts val="0"/>
              </a:spcBef>
              <a:spcAft>
                <a:spcPts val="0"/>
              </a:spcAft>
              <a:buClr>
                <a:schemeClr val="dk1"/>
              </a:buClr>
              <a:buSzPts val="1400"/>
              <a:buFont typeface="Calibri"/>
              <a:buNone/>
            </a:pP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1349" name="Google Shape;1349;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133</a:t>
            </a:fld>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6" name="Google Shape;1356;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Vous allez utiliser la procédure «</a:t>
            </a:r>
            <a:r>
              <a:rPr lang="fr-FR" sz="1200" i="1" dirty="0">
                <a:latin typeface="Calibri"/>
                <a:ea typeface="Calibri"/>
                <a:cs typeface="Calibri"/>
                <a:sym typeface="Calibri"/>
              </a:rPr>
              <a:t> </a:t>
            </a:r>
            <a:r>
              <a:rPr lang="fr-FR" i="1" dirty="0"/>
              <a:t>Je m’appuie sur les milliers, centaines, dizaines et unités</a:t>
            </a:r>
            <a:r>
              <a:rPr lang="fr-FR" sz="1200" i="1" dirty="0">
                <a:latin typeface="Calibri"/>
                <a:ea typeface="Calibri"/>
                <a:cs typeface="Calibri"/>
                <a:sym typeface="Calibri"/>
              </a:rPr>
              <a:t> </a:t>
            </a:r>
            <a:r>
              <a:rPr lang="fr-FR" i="1" dirty="0"/>
              <a:t>» </a:t>
            </a:r>
            <a:r>
              <a:rPr lang="fr-FR" i="0" dirty="0"/>
              <a:t>(montrer le pictogramme)</a:t>
            </a:r>
            <a:r>
              <a:rPr lang="fr-FR" i="1" dirty="0"/>
              <a:t>.</a:t>
            </a:r>
            <a:endParaRPr i="0" dirty="0"/>
          </a:p>
        </p:txBody>
      </p:sp>
      <p:sp>
        <p:nvSpPr>
          <p:cNvPr id="1357" name="Google Shape;1357;p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134</a:t>
            </a:fld>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4"/>
        <p:cNvGrpSpPr/>
        <p:nvPr/>
      </p:nvGrpSpPr>
      <p:grpSpPr>
        <a:xfrm>
          <a:off x="0" y="0"/>
          <a:ext cx="0" cy="0"/>
          <a:chOff x="0" y="0"/>
          <a:chExt cx="0" cy="0"/>
        </a:xfrm>
      </p:grpSpPr>
      <p:sp>
        <p:nvSpPr>
          <p:cNvPr id="1365" name="Google Shape;1365;p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6" name="Google Shape;1366;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i="0" dirty="0"/>
              <a:t>383. </a:t>
            </a:r>
            <a:endParaRPr dirty="0"/>
          </a:p>
          <a:p>
            <a:pPr marL="0" marR="0" lvl="0" indent="0" algn="l" rtl="0">
              <a:lnSpc>
                <a:spcPct val="100000"/>
              </a:lnSpc>
              <a:spcBef>
                <a:spcPts val="0"/>
              </a:spcBef>
              <a:spcAft>
                <a:spcPts val="0"/>
              </a:spcAft>
              <a:buClr>
                <a:schemeClr val="dk1"/>
              </a:buClr>
              <a:buSzPts val="1200"/>
              <a:buFont typeface="Calibri"/>
              <a:buNone/>
            </a:pPr>
            <a:r>
              <a:rPr lang="fr-FR" i="0" dirty="0"/>
              <a:t>Laisser environ 20/30 secondes aux élèves de recherche sur ardoise puis interroger un élève pour le retour collectif. </a:t>
            </a:r>
            <a:endParaRPr dirty="0"/>
          </a:p>
          <a:p>
            <a:pPr marL="0" marR="0" lvl="0" indent="0" algn="l" rtl="0">
              <a:lnSpc>
                <a:spcPct val="100000"/>
              </a:lnSpc>
              <a:spcBef>
                <a:spcPts val="0"/>
              </a:spcBef>
              <a:spcAft>
                <a:spcPts val="0"/>
              </a:spcAft>
              <a:buClr>
                <a:schemeClr val="dk1"/>
              </a:buClr>
              <a:buSzPts val="1200"/>
              <a:buFont typeface="Calibri"/>
              <a:buNone/>
            </a:pPr>
            <a:r>
              <a:rPr lang="fr-FR" i="0" dirty="0"/>
              <a:t>Rappeler que </a:t>
            </a:r>
            <a:r>
              <a:rPr lang="fr-FR" i="0" u="none" dirty="0"/>
              <a:t>l’ordre des termes </a:t>
            </a:r>
            <a:r>
              <a:rPr lang="fr-FR" i="0" dirty="0"/>
              <a:t>n’est pas important dans une addition.</a:t>
            </a:r>
            <a:endParaRPr dirty="0"/>
          </a:p>
          <a:p>
            <a:pPr marL="0" marR="0" lvl="0" indent="0" algn="l" rtl="0">
              <a:lnSpc>
                <a:spcPct val="100000"/>
              </a:lnSpc>
              <a:spcBef>
                <a:spcPts val="0"/>
              </a:spcBef>
              <a:spcAft>
                <a:spcPts val="0"/>
              </a:spcAft>
              <a:buClr>
                <a:schemeClr val="dk1"/>
              </a:buClr>
              <a:buSzPts val="1200"/>
              <a:buFont typeface="Calibri"/>
              <a:buNone/>
            </a:pPr>
            <a:r>
              <a:rPr lang="fr-FR" i="1" dirty="0"/>
              <a:t>→ je commence par ajouter une centaine, je calcule 263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363 puis j’ajoute 2 dizaines. 363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383. </a:t>
            </a:r>
            <a:endParaRPr i="0" dirty="0"/>
          </a:p>
        </p:txBody>
      </p:sp>
      <p:sp>
        <p:nvSpPr>
          <p:cNvPr id="1367" name="Google Shape;1367;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135</a:t>
            </a:fld>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Google Shape;1377;p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8" name="Google Shape;1378;p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Même démarche.</a:t>
            </a:r>
            <a:endParaRPr dirty="0"/>
          </a:p>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i="0" dirty="0"/>
              <a:t>1</a:t>
            </a:r>
            <a:r>
              <a:rPr lang="fr-FR" sz="1200" i="1" dirty="0">
                <a:latin typeface="Calibri"/>
                <a:ea typeface="Calibri"/>
                <a:cs typeface="Calibri"/>
                <a:sym typeface="Calibri"/>
              </a:rPr>
              <a:t> </a:t>
            </a:r>
            <a:r>
              <a:rPr lang="fr-FR" i="0" dirty="0"/>
              <a:t>545. </a:t>
            </a:r>
          </a:p>
          <a:p>
            <a:pPr marL="0" marR="0" lvl="0" indent="0" algn="l" rtl="0">
              <a:lnSpc>
                <a:spcPct val="100000"/>
              </a:lnSpc>
              <a:spcBef>
                <a:spcPts val="0"/>
              </a:spcBef>
              <a:spcAft>
                <a:spcPts val="0"/>
              </a:spcAft>
              <a:buClr>
                <a:schemeClr val="dk1"/>
              </a:buClr>
              <a:buSzPts val="1200"/>
              <a:buFont typeface="Calibri"/>
              <a:buNone/>
            </a:pPr>
            <a:r>
              <a:rPr lang="fr-FR" i="1" dirty="0"/>
              <a:t>J’ajoute 200 (2 centaines) donc je calcule 1</a:t>
            </a:r>
            <a:r>
              <a:rPr lang="fr-FR" sz="1200" i="1" dirty="0">
                <a:latin typeface="Calibri"/>
                <a:ea typeface="Calibri"/>
                <a:cs typeface="Calibri"/>
                <a:sym typeface="Calibri"/>
              </a:rPr>
              <a:t> </a:t>
            </a:r>
            <a:r>
              <a:rPr lang="fr-FR" i="1" dirty="0"/>
              <a:t>340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200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a:t>
            </a:r>
            <a:r>
              <a:rPr lang="fr-FR" sz="1200" i="1" dirty="0">
                <a:latin typeface="Calibri"/>
                <a:ea typeface="Calibri"/>
                <a:cs typeface="Calibri"/>
                <a:sym typeface="Calibri"/>
              </a:rPr>
              <a:t> </a:t>
            </a:r>
            <a:r>
              <a:rPr lang="fr-FR" i="1" dirty="0"/>
              <a:t>540 puis j’ajoute 5 unités. 1</a:t>
            </a:r>
            <a:r>
              <a:rPr lang="fr-FR" sz="1200" i="1" dirty="0">
                <a:latin typeface="Calibri"/>
                <a:ea typeface="Calibri"/>
                <a:cs typeface="Calibri"/>
                <a:sym typeface="Calibri"/>
              </a:rPr>
              <a:t> </a:t>
            </a:r>
            <a:r>
              <a:rPr lang="fr-FR" i="1" dirty="0"/>
              <a:t>540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5</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a:t>
            </a:r>
            <a:r>
              <a:rPr lang="fr-FR" sz="1200" i="1" dirty="0">
                <a:latin typeface="Calibri"/>
                <a:ea typeface="Calibri"/>
                <a:cs typeface="Calibri"/>
                <a:sym typeface="Calibri"/>
              </a:rPr>
              <a:t> </a:t>
            </a:r>
            <a:r>
              <a:rPr lang="fr-FR" i="1" dirty="0"/>
              <a:t>545.  </a:t>
            </a:r>
            <a:endParaRPr i="1" dirty="0"/>
          </a:p>
        </p:txBody>
      </p:sp>
      <p:sp>
        <p:nvSpPr>
          <p:cNvPr id="1379" name="Google Shape;1379;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136</a:t>
            </a:fld>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
        <p:cNvGrpSpPr/>
        <p:nvPr/>
      </p:nvGrpSpPr>
      <p:grpSpPr>
        <a:xfrm>
          <a:off x="0" y="0"/>
          <a:ext cx="0" cy="0"/>
          <a:chOff x="0" y="0"/>
          <a:chExt cx="0" cy="0"/>
        </a:xfrm>
      </p:grpSpPr>
      <p:sp>
        <p:nvSpPr>
          <p:cNvPr id="1389" name="Google Shape;1389;p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0" name="Google Shape;1390;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i="0" dirty="0"/>
              <a:t>3</a:t>
            </a:r>
            <a:r>
              <a:rPr lang="fr-FR" sz="1200" i="1" dirty="0">
                <a:latin typeface="Calibri"/>
                <a:ea typeface="Calibri"/>
                <a:cs typeface="Calibri"/>
                <a:sym typeface="Calibri"/>
              </a:rPr>
              <a:t> </a:t>
            </a:r>
            <a:r>
              <a:rPr lang="fr-FR" i="0" dirty="0"/>
              <a:t>864. </a:t>
            </a:r>
          </a:p>
          <a:p>
            <a:pPr marL="0" marR="0" lvl="0" indent="0" algn="l" rtl="0">
              <a:lnSpc>
                <a:spcPct val="100000"/>
              </a:lnSpc>
              <a:spcBef>
                <a:spcPts val="0"/>
              </a:spcBef>
              <a:spcAft>
                <a:spcPts val="0"/>
              </a:spcAft>
              <a:buClr>
                <a:schemeClr val="dk1"/>
              </a:buClr>
              <a:buSzPts val="1200"/>
              <a:buFont typeface="Calibri"/>
              <a:buNone/>
            </a:pPr>
            <a:r>
              <a:rPr lang="fr-FR" i="1" dirty="0"/>
              <a:t>J’ajoute 1</a:t>
            </a:r>
            <a:r>
              <a:rPr lang="fr-FR" sz="1200" i="1" dirty="0">
                <a:latin typeface="Calibri"/>
                <a:ea typeface="Calibri"/>
                <a:cs typeface="Calibri"/>
                <a:sym typeface="Calibri"/>
              </a:rPr>
              <a:t> </a:t>
            </a:r>
            <a:r>
              <a:rPr lang="fr-FR" i="1" dirty="0"/>
              <a:t>000, donc 2</a:t>
            </a:r>
            <a:r>
              <a:rPr lang="fr-FR" sz="1200" i="1" dirty="0">
                <a:latin typeface="Calibri"/>
                <a:ea typeface="Calibri"/>
                <a:cs typeface="Calibri"/>
                <a:sym typeface="Calibri"/>
              </a:rPr>
              <a:t> </a:t>
            </a:r>
            <a:r>
              <a:rPr lang="fr-FR" i="1" dirty="0"/>
              <a:t>300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1 000 = 3</a:t>
            </a:r>
            <a:r>
              <a:rPr lang="fr-FR" sz="1200" i="1" dirty="0">
                <a:latin typeface="Calibri"/>
                <a:ea typeface="Calibri"/>
                <a:cs typeface="Calibri"/>
                <a:sym typeface="Calibri"/>
              </a:rPr>
              <a:t> </a:t>
            </a:r>
            <a:r>
              <a:rPr lang="fr-FR" i="1" dirty="0"/>
              <a:t>300. Puis, j’ajoute 500 donc je calcule 3</a:t>
            </a:r>
            <a:r>
              <a:rPr lang="fr-FR" sz="1200" i="1" dirty="0">
                <a:latin typeface="Calibri"/>
                <a:ea typeface="Calibri"/>
                <a:cs typeface="Calibri"/>
                <a:sym typeface="Calibri"/>
              </a:rPr>
              <a:t> </a:t>
            </a:r>
            <a:r>
              <a:rPr lang="fr-FR" i="1" dirty="0"/>
              <a:t>300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500 = 3</a:t>
            </a:r>
            <a:r>
              <a:rPr lang="fr-FR" sz="1200" i="1" dirty="0">
                <a:latin typeface="Calibri"/>
                <a:ea typeface="Calibri"/>
                <a:cs typeface="Calibri"/>
                <a:sym typeface="Calibri"/>
              </a:rPr>
              <a:t> </a:t>
            </a:r>
            <a:r>
              <a:rPr lang="fr-FR" i="1" dirty="0"/>
              <a:t>800. Enfin j’ajoute 64, donc je calcule 3</a:t>
            </a:r>
            <a:r>
              <a:rPr lang="fr-FR" sz="1200" i="1" dirty="0">
                <a:latin typeface="Calibri"/>
                <a:ea typeface="Calibri"/>
                <a:cs typeface="Calibri"/>
                <a:sym typeface="Calibri"/>
              </a:rPr>
              <a:t> </a:t>
            </a:r>
            <a:r>
              <a:rPr lang="fr-FR" i="1" dirty="0"/>
              <a:t>800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64</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a:t>
            </a:r>
            <a:r>
              <a:rPr lang="fr-FR" sz="1200" i="1" dirty="0">
                <a:latin typeface="Calibri"/>
                <a:ea typeface="Calibri"/>
                <a:cs typeface="Calibri"/>
                <a:sym typeface="Calibri"/>
              </a:rPr>
              <a:t> </a:t>
            </a:r>
            <a:r>
              <a:rPr lang="fr-FR" i="1" dirty="0"/>
              <a:t>864. </a:t>
            </a:r>
            <a:endParaRPr i="1" dirty="0"/>
          </a:p>
        </p:txBody>
      </p:sp>
      <p:sp>
        <p:nvSpPr>
          <p:cNvPr id="1391" name="Google Shape;1391;p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137</a:t>
            </a:fld>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2" name="Google Shape;1402;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b="0" i="0" dirty="0"/>
              <a:t>1</a:t>
            </a:r>
            <a:r>
              <a:rPr lang="fr-FR" sz="1200" i="1" dirty="0">
                <a:latin typeface="Calibri"/>
                <a:ea typeface="Calibri"/>
                <a:cs typeface="Calibri"/>
                <a:sym typeface="Calibri"/>
              </a:rPr>
              <a:t> </a:t>
            </a:r>
            <a:r>
              <a:rPr lang="fr-FR" b="0" i="0" dirty="0"/>
              <a:t>65</a:t>
            </a:r>
            <a:r>
              <a:rPr lang="fr-FR" i="0" dirty="0"/>
              <a:t>8.</a:t>
            </a:r>
            <a:endParaRPr dirty="0"/>
          </a:p>
        </p:txBody>
      </p:sp>
      <p:sp>
        <p:nvSpPr>
          <p:cNvPr id="1403" name="Google Shape;1403;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138</a:t>
            </a:fld>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p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4" name="Google Shape;1414;p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i="0" dirty="0"/>
              <a:t>: 4</a:t>
            </a:r>
            <a:r>
              <a:rPr lang="fr-FR" sz="1200" i="1" dirty="0">
                <a:latin typeface="Calibri"/>
                <a:ea typeface="Calibri"/>
                <a:cs typeface="Calibri"/>
                <a:sym typeface="Calibri"/>
              </a:rPr>
              <a:t> </a:t>
            </a:r>
            <a:r>
              <a:rPr lang="fr-FR" i="0" dirty="0"/>
              <a:t>200.</a:t>
            </a:r>
            <a:endParaRPr dirty="0"/>
          </a:p>
          <a:p>
            <a:pPr marL="0" marR="0" lvl="0" indent="0" algn="l" rtl="0">
              <a:lnSpc>
                <a:spcPct val="100000"/>
              </a:lnSpc>
              <a:spcBef>
                <a:spcPts val="0"/>
              </a:spcBef>
              <a:spcAft>
                <a:spcPts val="0"/>
              </a:spcAft>
              <a:buClr>
                <a:schemeClr val="dk1"/>
              </a:buClr>
              <a:buSzPts val="1200"/>
              <a:buFont typeface="Calibri"/>
              <a:buNone/>
            </a:pPr>
            <a:r>
              <a:rPr lang="fr-FR" i="0" dirty="0"/>
              <a:t>Faire remarquer qu’il n’y a que des centaines à soustraire.</a:t>
            </a:r>
            <a:endParaRPr dirty="0"/>
          </a:p>
        </p:txBody>
      </p:sp>
      <p:sp>
        <p:nvSpPr>
          <p:cNvPr id="1415" name="Google Shape;1415;p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139</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1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sz="1200" i="1" dirty="0"/>
              <a:t>Vous allez devoir composer et décomposer des nombres en utilisant la multiplication. </a:t>
            </a:r>
            <a:endParaRPr dirty="0"/>
          </a:p>
        </p:txBody>
      </p:sp>
      <p:sp>
        <p:nvSpPr>
          <p:cNvPr id="161" name="Google Shape;161;p1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a:t>
            </a:fld>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p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6" name="Google Shape;1426;p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i="0" dirty="0"/>
              <a:t>: 6</a:t>
            </a:r>
            <a:r>
              <a:rPr lang="fr-FR" sz="1200" i="1" dirty="0">
                <a:latin typeface="Calibri"/>
                <a:ea typeface="Calibri"/>
                <a:cs typeface="Calibri"/>
                <a:sym typeface="Calibri"/>
              </a:rPr>
              <a:t> </a:t>
            </a:r>
            <a:r>
              <a:rPr lang="fr-FR" i="0" dirty="0"/>
              <a:t>130.</a:t>
            </a:r>
            <a:endParaRPr dirty="0"/>
          </a:p>
          <a:p>
            <a:pPr marL="0" marR="0" lvl="0" indent="0" algn="l" rtl="0">
              <a:lnSpc>
                <a:spcPct val="100000"/>
              </a:lnSpc>
              <a:spcBef>
                <a:spcPts val="0"/>
              </a:spcBef>
              <a:spcAft>
                <a:spcPts val="0"/>
              </a:spcAft>
              <a:buClr>
                <a:schemeClr val="dk1"/>
              </a:buClr>
              <a:buSzPts val="1200"/>
              <a:buFont typeface="Calibri"/>
              <a:buNone/>
            </a:pPr>
            <a:r>
              <a:rPr lang="fr-FR" i="0" dirty="0"/>
              <a:t>Faire remarquer qu’il n’y a pas de milliers ni de dizaines restantes à soustraire.</a:t>
            </a:r>
          </a:p>
          <a:p>
            <a:pPr marL="0" marR="0" lvl="0" indent="0" algn="l" rtl="0">
              <a:lnSpc>
                <a:spcPct val="100000"/>
              </a:lnSpc>
              <a:spcBef>
                <a:spcPts val="0"/>
              </a:spcBef>
              <a:spcAft>
                <a:spcPts val="0"/>
              </a:spcAft>
              <a:buClr>
                <a:schemeClr val="dk1"/>
              </a:buClr>
              <a:buSzPts val="1200"/>
              <a:buFont typeface="Calibri"/>
              <a:buNone/>
            </a:pPr>
            <a:r>
              <a:rPr lang="fr-FR" i="1" dirty="0"/>
              <a:t>J’enlève 100, donc je calcule 6</a:t>
            </a:r>
            <a:r>
              <a:rPr lang="fr-FR" sz="1200" i="1" dirty="0">
                <a:latin typeface="Calibri"/>
                <a:ea typeface="Calibri"/>
                <a:cs typeface="Calibri"/>
                <a:sym typeface="Calibri"/>
              </a:rPr>
              <a:t> </a:t>
            </a:r>
            <a:r>
              <a:rPr lang="fr-FR" i="1" dirty="0"/>
              <a:t>235</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100 = 6</a:t>
            </a:r>
            <a:r>
              <a:rPr lang="fr-FR" sz="1200" i="1" dirty="0">
                <a:latin typeface="Calibri"/>
                <a:ea typeface="Calibri"/>
                <a:cs typeface="Calibri"/>
                <a:sym typeface="Calibri"/>
              </a:rPr>
              <a:t> </a:t>
            </a:r>
            <a:r>
              <a:rPr lang="fr-FR" i="1" dirty="0"/>
              <a:t>135 puis j’enlève encore 5 soit 6</a:t>
            </a:r>
            <a:r>
              <a:rPr lang="fr-FR" sz="1200" i="1" dirty="0">
                <a:latin typeface="Calibri"/>
                <a:ea typeface="Calibri"/>
                <a:cs typeface="Calibri"/>
                <a:sym typeface="Calibri"/>
              </a:rPr>
              <a:t> </a:t>
            </a:r>
            <a:r>
              <a:rPr lang="fr-FR" i="1" dirty="0"/>
              <a:t>135</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5 = 6</a:t>
            </a:r>
            <a:r>
              <a:rPr lang="fr-FR" sz="1200" i="1" dirty="0">
                <a:latin typeface="Calibri"/>
                <a:ea typeface="Calibri"/>
                <a:cs typeface="Calibri"/>
                <a:sym typeface="Calibri"/>
              </a:rPr>
              <a:t> </a:t>
            </a:r>
            <a:r>
              <a:rPr lang="fr-FR" i="1" dirty="0"/>
              <a:t>130. </a:t>
            </a:r>
            <a:endParaRPr i="1" dirty="0"/>
          </a:p>
        </p:txBody>
      </p:sp>
      <p:sp>
        <p:nvSpPr>
          <p:cNvPr id="1427" name="Google Shape;1427;p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140</a:t>
            </a:fld>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6"/>
        <p:cNvGrpSpPr/>
        <p:nvPr/>
      </p:nvGrpSpPr>
      <p:grpSpPr>
        <a:xfrm>
          <a:off x="0" y="0"/>
          <a:ext cx="0" cy="0"/>
          <a:chOff x="0" y="0"/>
          <a:chExt cx="0" cy="0"/>
        </a:xfrm>
      </p:grpSpPr>
      <p:sp>
        <p:nvSpPr>
          <p:cNvPr id="1437" name="Google Shape;1437;p9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8" name="Google Shape;1438;p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i="0" dirty="0"/>
              <a:t>: 7</a:t>
            </a:r>
            <a:r>
              <a:rPr lang="fr-FR" sz="1200" i="1" dirty="0">
                <a:latin typeface="Calibri"/>
                <a:ea typeface="Calibri"/>
                <a:cs typeface="Calibri"/>
                <a:sym typeface="Calibri"/>
              </a:rPr>
              <a:t> </a:t>
            </a:r>
            <a:r>
              <a:rPr lang="fr-FR" i="0" dirty="0"/>
              <a:t>520.</a:t>
            </a:r>
            <a:endParaRPr dirty="0"/>
          </a:p>
          <a:p>
            <a:pPr marL="0" marR="0" lvl="0" indent="0" algn="l" rtl="0">
              <a:lnSpc>
                <a:spcPct val="100000"/>
              </a:lnSpc>
              <a:spcBef>
                <a:spcPts val="0"/>
              </a:spcBef>
              <a:spcAft>
                <a:spcPts val="0"/>
              </a:spcAft>
              <a:buClr>
                <a:schemeClr val="dk1"/>
              </a:buClr>
              <a:buSzPts val="1200"/>
              <a:buFont typeface="Calibri"/>
              <a:buNone/>
            </a:pPr>
            <a:r>
              <a:rPr lang="fr-FR" i="0" dirty="0"/>
              <a:t>Faire remarquer qu’il n’y a ni centaines restantes ni dizaines restantes à soustraire. </a:t>
            </a:r>
            <a:r>
              <a:rPr lang="fr-FR" i="1" dirty="0"/>
              <a:t>J’enlève 2</a:t>
            </a:r>
            <a:r>
              <a:rPr lang="fr-FR" sz="1200" i="1" dirty="0">
                <a:latin typeface="Calibri"/>
                <a:ea typeface="Calibri"/>
                <a:cs typeface="Calibri"/>
                <a:sym typeface="Calibri"/>
              </a:rPr>
              <a:t> </a:t>
            </a:r>
            <a:r>
              <a:rPr lang="fr-FR" i="1" dirty="0"/>
              <a:t>000 puis j’enlève encore 4. </a:t>
            </a:r>
            <a:endParaRPr i="1" dirty="0"/>
          </a:p>
        </p:txBody>
      </p:sp>
      <p:sp>
        <p:nvSpPr>
          <p:cNvPr id="1439" name="Google Shape;1439;p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141</a:t>
            </a:fld>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p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0" name="Google Shape;1450;p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i="0" dirty="0"/>
              <a:t>1</a:t>
            </a:r>
            <a:r>
              <a:rPr lang="fr-FR" sz="1200" i="1" dirty="0">
                <a:latin typeface="Calibri"/>
                <a:ea typeface="Calibri"/>
                <a:cs typeface="Calibri"/>
                <a:sym typeface="Calibri"/>
              </a:rPr>
              <a:t> </a:t>
            </a:r>
            <a:r>
              <a:rPr lang="fr-FR" i="0" dirty="0"/>
              <a:t>900.</a:t>
            </a:r>
            <a:endParaRPr dirty="0"/>
          </a:p>
          <a:p>
            <a:pPr marL="0" marR="0" lvl="0" indent="0" algn="l" rtl="0">
              <a:lnSpc>
                <a:spcPct val="100000"/>
              </a:lnSpc>
              <a:spcBef>
                <a:spcPts val="0"/>
              </a:spcBef>
              <a:spcAft>
                <a:spcPts val="0"/>
              </a:spcAft>
              <a:buClr>
                <a:schemeClr val="dk1"/>
              </a:buClr>
              <a:buSzPts val="1200"/>
              <a:buFont typeface="Calibri"/>
              <a:buNone/>
            </a:pPr>
            <a:r>
              <a:rPr lang="fr-FR" i="0" dirty="0"/>
              <a:t>C’est un calcul plus difficile car il y a franchissement de millier inférieur. Faire remarquer qu’il n’y pas de dizaines restantes à soustraire. On peut enlever 607 puis enlever encore 100 car 707</a:t>
            </a:r>
            <a:r>
              <a:rPr lang="fr-FR" sz="1200" i="1" dirty="0">
                <a:latin typeface="Calibri"/>
                <a:ea typeface="Calibri"/>
                <a:cs typeface="Calibri"/>
                <a:sym typeface="Calibri"/>
              </a:rPr>
              <a:t> </a:t>
            </a:r>
            <a:r>
              <a:rPr lang="fr-FR" i="0" dirty="0"/>
              <a:t>=</a:t>
            </a:r>
            <a:r>
              <a:rPr lang="fr-FR" sz="1200" i="1" dirty="0">
                <a:latin typeface="Calibri"/>
                <a:ea typeface="Calibri"/>
                <a:cs typeface="Calibri"/>
                <a:sym typeface="Calibri"/>
              </a:rPr>
              <a:t> </a:t>
            </a:r>
            <a:r>
              <a:rPr lang="fr-FR" i="0" dirty="0"/>
              <a:t>607</a:t>
            </a:r>
            <a:r>
              <a:rPr lang="fr-FR" sz="1200" i="1" dirty="0">
                <a:latin typeface="Calibri"/>
                <a:ea typeface="Calibri"/>
                <a:cs typeface="Calibri"/>
                <a:sym typeface="Calibri"/>
              </a:rPr>
              <a:t> </a:t>
            </a:r>
            <a:r>
              <a:rPr lang="fr-FR" i="0" dirty="0"/>
              <a:t>+</a:t>
            </a:r>
            <a:r>
              <a:rPr lang="fr-FR" sz="1200" i="1" dirty="0">
                <a:latin typeface="Calibri"/>
                <a:ea typeface="Calibri"/>
                <a:cs typeface="Calibri"/>
                <a:sym typeface="Calibri"/>
              </a:rPr>
              <a:t> </a:t>
            </a:r>
            <a:r>
              <a:rPr lang="fr-FR" i="0" dirty="0"/>
              <a:t>100. </a:t>
            </a:r>
            <a:endParaRPr dirty="0"/>
          </a:p>
          <a:p>
            <a:pPr marL="0" marR="0" lvl="0" indent="0" algn="l" rtl="0">
              <a:lnSpc>
                <a:spcPct val="100000"/>
              </a:lnSpc>
              <a:spcBef>
                <a:spcPts val="0"/>
              </a:spcBef>
              <a:spcAft>
                <a:spcPts val="0"/>
              </a:spcAft>
              <a:buClr>
                <a:schemeClr val="dk1"/>
              </a:buClr>
              <a:buSzPts val="1200"/>
              <a:buFont typeface="Calibri"/>
              <a:buNone/>
            </a:pPr>
            <a:r>
              <a:rPr lang="fr-FR" i="1" dirty="0"/>
              <a:t>2</a:t>
            </a:r>
            <a:r>
              <a:rPr lang="fr-FR" sz="1200" i="1" dirty="0">
                <a:latin typeface="Calibri"/>
                <a:ea typeface="Calibri"/>
                <a:cs typeface="Calibri"/>
                <a:sym typeface="Calibri"/>
              </a:rPr>
              <a:t> </a:t>
            </a:r>
            <a:r>
              <a:rPr lang="fr-FR" i="1" dirty="0"/>
              <a:t>607</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607</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a:t>
            </a:r>
            <a:r>
              <a:rPr lang="fr-FR" sz="1200" i="1" dirty="0">
                <a:latin typeface="Calibri"/>
                <a:ea typeface="Calibri"/>
                <a:cs typeface="Calibri"/>
                <a:sym typeface="Calibri"/>
              </a:rPr>
              <a:t> </a:t>
            </a:r>
            <a:r>
              <a:rPr lang="fr-FR" i="1" dirty="0"/>
              <a:t>000. Puis 2</a:t>
            </a:r>
            <a:r>
              <a:rPr lang="fr-FR" sz="1200" i="1" dirty="0">
                <a:latin typeface="Calibri"/>
                <a:ea typeface="Calibri"/>
                <a:cs typeface="Calibri"/>
                <a:sym typeface="Calibri"/>
              </a:rPr>
              <a:t> </a:t>
            </a:r>
            <a:r>
              <a:rPr lang="fr-FR" i="1" dirty="0"/>
              <a:t>000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a:t>
            </a:r>
            <a:r>
              <a:rPr lang="fr-FR" sz="1200" i="1" dirty="0">
                <a:latin typeface="Calibri"/>
                <a:ea typeface="Calibri"/>
                <a:cs typeface="Calibri"/>
                <a:sym typeface="Calibri"/>
              </a:rPr>
              <a:t> </a:t>
            </a:r>
            <a:r>
              <a:rPr lang="fr-FR" i="1" dirty="0"/>
              <a:t>900. </a:t>
            </a:r>
            <a:endParaRPr i="1" dirty="0"/>
          </a:p>
        </p:txBody>
      </p:sp>
      <p:sp>
        <p:nvSpPr>
          <p:cNvPr id="1451" name="Google Shape;1451;p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142</a:t>
            </a:fld>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8"/>
        <p:cNvGrpSpPr/>
        <p:nvPr/>
      </p:nvGrpSpPr>
      <p:grpSpPr>
        <a:xfrm>
          <a:off x="0" y="0"/>
          <a:ext cx="0" cy="0"/>
          <a:chOff x="0" y="0"/>
          <a:chExt cx="0" cy="0"/>
        </a:xfrm>
      </p:grpSpPr>
      <p:sp>
        <p:nvSpPr>
          <p:cNvPr id="1539" name="Google Shape;1539;p1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0" name="Google Shape;1540;p1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i="1" dirty="0"/>
              <a:t>Aujourd’hui, nous allons calculer en ligne des multiplications en utilisant la décomposition du nombre. On a appris à calculer de cette manière en séance d’apprentissage il y a quelques jours. </a:t>
            </a:r>
            <a:endParaRPr i="1" dirty="0"/>
          </a:p>
          <a:p>
            <a:pPr marL="0" lvl="0" indent="0" algn="l" rtl="0">
              <a:lnSpc>
                <a:spcPct val="100000"/>
              </a:lnSpc>
              <a:spcBef>
                <a:spcPts val="0"/>
              </a:spcBef>
              <a:spcAft>
                <a:spcPts val="0"/>
              </a:spcAft>
              <a:buSzPts val="1400"/>
              <a:buNone/>
            </a:pPr>
            <a:endParaRPr i="1" dirty="0"/>
          </a:p>
        </p:txBody>
      </p:sp>
      <p:sp>
        <p:nvSpPr>
          <p:cNvPr id="1541" name="Google Shape;1541;p1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143</a:t>
            </a:fld>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4"/>
        <p:cNvGrpSpPr/>
        <p:nvPr/>
      </p:nvGrpSpPr>
      <p:grpSpPr>
        <a:xfrm>
          <a:off x="0" y="0"/>
          <a:ext cx="0" cy="0"/>
          <a:chOff x="0" y="0"/>
          <a:chExt cx="0" cy="0"/>
        </a:xfrm>
      </p:grpSpPr>
      <p:sp>
        <p:nvSpPr>
          <p:cNvPr id="1545" name="Google Shape;1545;p1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6" name="Google Shape;1546;p1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i="0" dirty="0"/>
              <a:t>Laisser une minute ou deux de recherche individuelle. Les élèves lèvent l’ardoise quand ils ont terminé. Valider d’un signe discret de la tête. Reprendre en collectif. Interroger un élève en lui demandant de justifier, faire valider par un autre élève puis corriger sur les pointillés.</a:t>
            </a:r>
            <a:endParaRPr dirty="0"/>
          </a:p>
          <a:p>
            <a:pPr marL="0" marR="0" lvl="0" indent="-228600" algn="l" rtl="0">
              <a:lnSpc>
                <a:spcPct val="100000"/>
              </a:lnSpc>
              <a:spcBef>
                <a:spcPts val="0"/>
              </a:spcBef>
              <a:spcAft>
                <a:spcPts val="0"/>
              </a:spcAft>
              <a:buClr>
                <a:srgbClr val="000000"/>
              </a:buClr>
              <a:buSzPts val="1400"/>
              <a:buFont typeface="Arial"/>
              <a:buNone/>
            </a:pPr>
            <a:r>
              <a:rPr lang="fr-FR" sz="1200" b="1" i="0" u="none" strike="noStrike" dirty="0">
                <a:solidFill>
                  <a:srgbClr val="000000"/>
                </a:solidFill>
                <a:latin typeface="Calibri"/>
                <a:ea typeface="Calibri"/>
                <a:cs typeface="Calibri"/>
                <a:sym typeface="Calibri"/>
              </a:rPr>
              <a:t>Réponse attendue </a:t>
            </a:r>
            <a:r>
              <a:rPr lang="fr-FR" sz="1200" b="0" i="0" u="none" strike="noStrike" dirty="0">
                <a:solidFill>
                  <a:srgbClr val="000000"/>
                </a:solidFill>
                <a:latin typeface="Calibri"/>
                <a:ea typeface="Calibri"/>
                <a:cs typeface="Calibri"/>
                <a:sym typeface="Calibri"/>
              </a:rPr>
              <a:t>: </a:t>
            </a:r>
            <a:endParaRPr b="0" dirty="0"/>
          </a:p>
          <a:p>
            <a:pPr marL="0" marR="0" lvl="0" indent="-228600" algn="l" rtl="0">
              <a:lnSpc>
                <a:spcPct val="100000"/>
              </a:lnSpc>
              <a:spcBef>
                <a:spcPts val="0"/>
              </a:spcBef>
              <a:spcAft>
                <a:spcPts val="0"/>
              </a:spcAft>
              <a:buClr>
                <a:srgbClr val="000000"/>
              </a:buClr>
              <a:buSzPts val="1400"/>
              <a:buFont typeface="Arial"/>
              <a:buNone/>
            </a:pPr>
            <a:r>
              <a:rPr lang="fr-FR" sz="1200" b="0" i="0" u="none" strike="noStrike" dirty="0">
                <a:solidFill>
                  <a:srgbClr val="000000"/>
                </a:solidFill>
                <a:latin typeface="Calibri"/>
                <a:ea typeface="Calibri"/>
                <a:cs typeface="Calibri"/>
                <a:sym typeface="Calibri"/>
              </a:rPr>
              <a:t>3</a:t>
            </a:r>
            <a:r>
              <a:rPr lang="fr-FR" sz="1200" b="0" i="1" u="none" strike="noStrike" dirty="0">
                <a:solidFill>
                  <a:srgbClr val="000000"/>
                </a:solidFill>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 854 = (3</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sz="1200" b="1" i="0" u="none" strike="noStrike" cap="none" dirty="0">
                <a:solidFill>
                  <a:srgbClr val="000000"/>
                </a:solidFill>
                <a:latin typeface="Calibri"/>
                <a:ea typeface="Calibri"/>
                <a:cs typeface="Calibri"/>
                <a:sym typeface="Calibri"/>
              </a:rPr>
              <a:t>800</a:t>
            </a:r>
            <a:r>
              <a:rPr lang="fr-FR" sz="1200" b="0" i="0" u="none" strike="noStrike" cap="none" dirty="0">
                <a:solidFill>
                  <a:srgbClr val="000000"/>
                </a:solidFill>
                <a:latin typeface="Calibri"/>
                <a:ea typeface="Calibri"/>
                <a:cs typeface="Calibri"/>
                <a:sym typeface="Calibri"/>
              </a:rPr>
              <a:t>) + (3</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sz="1200" b="1" i="0" u="none" strike="noStrike" cap="none" dirty="0">
                <a:solidFill>
                  <a:srgbClr val="000000"/>
                </a:solidFill>
                <a:latin typeface="Calibri"/>
                <a:ea typeface="Calibri"/>
                <a:cs typeface="Calibri"/>
                <a:sym typeface="Calibri"/>
              </a:rPr>
              <a:t>50</a:t>
            </a:r>
            <a:r>
              <a:rPr lang="fr-FR" sz="1200" b="0" i="0" u="none" strike="noStrike" cap="none" dirty="0">
                <a:solidFill>
                  <a:srgbClr val="000000"/>
                </a:solidFill>
                <a:latin typeface="Calibri"/>
                <a:ea typeface="Calibri"/>
                <a:cs typeface="Calibri"/>
                <a:sym typeface="Calibri"/>
              </a:rPr>
              <a:t>) + (3</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sz="1200" b="1" i="0" u="none" strike="noStrike" cap="none" dirty="0">
                <a:solidFill>
                  <a:srgbClr val="000000"/>
                </a:solidFill>
                <a:latin typeface="Calibri"/>
                <a:ea typeface="Calibri"/>
                <a:cs typeface="Calibri"/>
                <a:sym typeface="Calibri"/>
              </a:rPr>
              <a:t>4</a:t>
            </a:r>
            <a:r>
              <a:rPr lang="fr-FR" sz="1200" b="0" i="0" u="none" strike="noStrike" cap="none" dirty="0">
                <a:solidFill>
                  <a:srgbClr val="000000"/>
                </a:solidFill>
                <a:latin typeface="Calibri"/>
                <a:ea typeface="Calibri"/>
                <a:cs typeface="Calibri"/>
                <a:sym typeface="Calibri"/>
              </a:rPr>
              <a:t>) </a:t>
            </a:r>
            <a:endParaRPr dirty="0"/>
          </a:p>
          <a:p>
            <a:pPr marL="0" marR="0" lvl="0" indent="-228600" algn="l" rtl="0">
              <a:lnSpc>
                <a:spcPct val="100000"/>
              </a:lnSpc>
              <a:spcBef>
                <a:spcPts val="0"/>
              </a:spcBef>
              <a:spcAft>
                <a:spcPts val="0"/>
              </a:spcAft>
              <a:buClr>
                <a:srgbClr val="000000"/>
              </a:buClr>
              <a:buSzPts val="1400"/>
              <a:buFont typeface="Arial"/>
              <a:buNone/>
            </a:pPr>
            <a:r>
              <a:rPr lang="fr-FR" sz="1200" b="0" i="0" u="none" strike="noStrike" dirty="0">
                <a:solidFill>
                  <a:srgbClr val="000000"/>
                </a:solidFill>
                <a:latin typeface="Calibri"/>
                <a:ea typeface="Calibri"/>
                <a:cs typeface="Calibri"/>
                <a:sym typeface="Calibri"/>
              </a:rPr>
              <a:t>3</a:t>
            </a:r>
            <a:r>
              <a:rPr lang="fr-FR" sz="1200" b="0" i="1" u="none" strike="noStrike" dirty="0">
                <a:solidFill>
                  <a:srgbClr val="000000"/>
                </a:solidFill>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 854 = 2</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400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150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12 </a:t>
            </a:r>
            <a:endParaRPr dirty="0"/>
          </a:p>
          <a:p>
            <a:pPr marL="0" marR="0" lvl="0" indent="-228600" algn="l" rtl="0">
              <a:lnSpc>
                <a:spcPct val="100000"/>
              </a:lnSpc>
              <a:spcBef>
                <a:spcPts val="0"/>
              </a:spcBef>
              <a:spcAft>
                <a:spcPts val="0"/>
              </a:spcAft>
              <a:buClr>
                <a:srgbClr val="000000"/>
              </a:buClr>
              <a:buSzPts val="1400"/>
              <a:buFont typeface="Arial"/>
              <a:buNone/>
            </a:pPr>
            <a:r>
              <a:rPr lang="fr-FR" sz="1200" b="0" i="0" u="none" strike="noStrike" dirty="0">
                <a:solidFill>
                  <a:srgbClr val="000000"/>
                </a:solidFill>
                <a:latin typeface="Calibri"/>
                <a:ea typeface="Calibri"/>
                <a:cs typeface="Calibri"/>
                <a:sym typeface="Calibri"/>
              </a:rPr>
              <a:t>3</a:t>
            </a:r>
            <a:r>
              <a:rPr lang="fr-FR" sz="1200" b="0" i="1" u="none" strike="noStrike" dirty="0">
                <a:solidFill>
                  <a:srgbClr val="000000"/>
                </a:solidFill>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 854 = 2</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562. </a:t>
            </a:r>
            <a:endParaRPr sz="1800" dirty="0"/>
          </a:p>
          <a:p>
            <a:pPr marL="0" lvl="0" indent="-228600" algn="l" rtl="0">
              <a:lnSpc>
                <a:spcPct val="100000"/>
              </a:lnSpc>
              <a:spcBef>
                <a:spcPts val="0"/>
              </a:spcBef>
              <a:spcAft>
                <a:spcPts val="0"/>
              </a:spcAft>
              <a:buSzPts val="1400"/>
              <a:buNone/>
            </a:pPr>
            <a:endParaRPr sz="1800" b="0" i="0" u="none" strike="noStrike" cap="none" dirty="0">
              <a:solidFill>
                <a:srgbClr val="000000"/>
              </a:solidFill>
              <a:latin typeface="Calibri"/>
              <a:ea typeface="Calibri"/>
              <a:cs typeface="Calibri"/>
              <a:sym typeface="Calibri"/>
            </a:endParaRPr>
          </a:p>
          <a:p>
            <a:pPr marL="0" lvl="0" indent="-228600" algn="l" rtl="0">
              <a:lnSpc>
                <a:spcPct val="100000"/>
              </a:lnSpc>
              <a:spcBef>
                <a:spcPts val="0"/>
              </a:spcBef>
              <a:spcAft>
                <a:spcPts val="0"/>
              </a:spcAft>
              <a:buSzPts val="1400"/>
              <a:buNone/>
            </a:pPr>
            <a:endParaRPr i="1" dirty="0"/>
          </a:p>
        </p:txBody>
      </p:sp>
      <p:sp>
        <p:nvSpPr>
          <p:cNvPr id="1547" name="Google Shape;1547;p1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144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2"/>
        <p:cNvGrpSpPr/>
        <p:nvPr/>
      </p:nvGrpSpPr>
      <p:grpSpPr>
        <a:xfrm>
          <a:off x="0" y="0"/>
          <a:ext cx="0" cy="0"/>
          <a:chOff x="0" y="0"/>
          <a:chExt cx="0" cy="0"/>
        </a:xfrm>
      </p:grpSpPr>
      <p:sp>
        <p:nvSpPr>
          <p:cNvPr id="1553" name="Google Shape;1553;p1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4" name="Google Shape;1554;p1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sz="1800" b="0" i="0" u="none" strike="noStrike" dirty="0">
                <a:solidFill>
                  <a:srgbClr val="000000"/>
                </a:solidFill>
                <a:latin typeface="Calibri"/>
                <a:ea typeface="Calibri"/>
                <a:cs typeface="Calibri"/>
                <a:sym typeface="Calibri"/>
              </a:rPr>
              <a:t>Même démarche. </a:t>
            </a:r>
            <a:endParaRPr dirty="0"/>
          </a:p>
          <a:p>
            <a:pPr marL="0" marR="0" lvl="0" indent="-228600" algn="l" rtl="0">
              <a:lnSpc>
                <a:spcPct val="100000"/>
              </a:lnSpc>
              <a:spcBef>
                <a:spcPts val="0"/>
              </a:spcBef>
              <a:spcAft>
                <a:spcPts val="0"/>
              </a:spcAft>
              <a:buClr>
                <a:srgbClr val="000000"/>
              </a:buClr>
              <a:buSzPts val="1400"/>
              <a:buFont typeface="Arial"/>
              <a:buNone/>
            </a:pPr>
            <a:r>
              <a:rPr lang="fr-FR" sz="1800" b="1" i="0" u="none" strike="noStrike" dirty="0">
                <a:solidFill>
                  <a:srgbClr val="000000"/>
                </a:solidFill>
                <a:latin typeface="Calibri"/>
                <a:ea typeface="Calibri"/>
                <a:cs typeface="Calibri"/>
                <a:sym typeface="Calibri"/>
              </a:rPr>
              <a:t>Réponse attendue </a:t>
            </a:r>
            <a:r>
              <a:rPr lang="fr-FR" sz="1800" b="0" i="0" u="none" strike="noStrike" dirty="0">
                <a:solidFill>
                  <a:srgbClr val="000000"/>
                </a:solidFill>
                <a:latin typeface="Calibri"/>
                <a:ea typeface="Calibri"/>
                <a:cs typeface="Calibri"/>
                <a:sym typeface="Calibri"/>
              </a:rPr>
              <a:t>: </a:t>
            </a:r>
            <a:endParaRPr b="0" dirty="0"/>
          </a:p>
          <a:p>
            <a:pPr marL="0" marR="0" lvl="0" indent="-228600" algn="l" rtl="0">
              <a:lnSpc>
                <a:spcPct val="100000"/>
              </a:lnSpc>
              <a:spcBef>
                <a:spcPts val="0"/>
              </a:spcBef>
              <a:spcAft>
                <a:spcPts val="0"/>
              </a:spcAft>
              <a:buClr>
                <a:srgbClr val="000000"/>
              </a:buClr>
              <a:buSzPts val="1400"/>
              <a:buFont typeface="Arial"/>
              <a:buNone/>
            </a:pPr>
            <a:r>
              <a:rPr lang="fr-FR" sz="1800" b="0" i="0" u="none" strike="noStrike" dirty="0">
                <a:solidFill>
                  <a:srgbClr val="000000"/>
                </a:solidFill>
                <a:latin typeface="Calibri"/>
                <a:ea typeface="Calibri"/>
                <a:cs typeface="Calibri"/>
                <a:sym typeface="Calibri"/>
              </a:rPr>
              <a:t>4</a:t>
            </a:r>
            <a:r>
              <a:rPr lang="fr-FR" sz="1800" b="0" i="1" u="none" strike="noStrike" dirty="0">
                <a:solidFill>
                  <a:srgbClr val="000000"/>
                </a:solidFill>
                <a:latin typeface="Calibri"/>
                <a:ea typeface="Calibri"/>
                <a:cs typeface="Calibri"/>
                <a:sym typeface="Calibri"/>
              </a:rPr>
              <a:t> </a:t>
            </a:r>
            <a:r>
              <a:rPr lang="fr-FR" sz="2800" b="0" i="0" u="none" strike="noStrike" cap="none" dirty="0">
                <a:solidFill>
                  <a:srgbClr val="000000"/>
                </a:solidFill>
                <a:latin typeface="Calibri"/>
                <a:ea typeface="Calibri"/>
                <a:cs typeface="Calibri"/>
                <a:sym typeface="Calibri"/>
              </a:rPr>
              <a:t>× 961 = (4</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1" i="0" u="none" strike="noStrike" cap="none" dirty="0">
                <a:solidFill>
                  <a:srgbClr val="000000"/>
                </a:solidFill>
                <a:latin typeface="Calibri"/>
                <a:ea typeface="Calibri"/>
                <a:cs typeface="Calibri"/>
                <a:sym typeface="Calibri"/>
              </a:rPr>
              <a:t>900</a:t>
            </a:r>
            <a:r>
              <a:rPr lang="fr-FR" sz="1800" b="0" i="0" u="none" strike="noStrike" cap="none" dirty="0">
                <a:solidFill>
                  <a:srgbClr val="000000"/>
                </a:solidFill>
                <a:latin typeface="Calibri"/>
                <a:ea typeface="Calibri"/>
                <a:cs typeface="Calibri"/>
                <a:sym typeface="Calibri"/>
              </a:rPr>
              <a:t>) + (4</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1" i="0" u="none" strike="noStrike" cap="none" dirty="0">
                <a:solidFill>
                  <a:srgbClr val="000000"/>
                </a:solidFill>
                <a:latin typeface="Calibri"/>
                <a:ea typeface="Calibri"/>
                <a:cs typeface="Calibri"/>
                <a:sym typeface="Calibri"/>
              </a:rPr>
              <a:t>60</a:t>
            </a:r>
            <a:r>
              <a:rPr lang="fr-FR" sz="1800" b="0" i="0" u="none" strike="noStrike" cap="none" dirty="0">
                <a:solidFill>
                  <a:srgbClr val="000000"/>
                </a:solidFill>
                <a:latin typeface="Calibri"/>
                <a:ea typeface="Calibri"/>
                <a:cs typeface="Calibri"/>
                <a:sym typeface="Calibri"/>
              </a:rPr>
              <a:t>) + (4</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1" i="0" u="none" strike="noStrike" cap="none" dirty="0">
                <a:solidFill>
                  <a:srgbClr val="000000"/>
                </a:solidFill>
                <a:latin typeface="Calibri"/>
                <a:ea typeface="Calibri"/>
                <a:cs typeface="Calibri"/>
                <a:sym typeface="Calibri"/>
              </a:rPr>
              <a:t>1</a:t>
            </a:r>
            <a:r>
              <a:rPr lang="fr-FR" sz="1800" b="0" i="0" u="none" strike="noStrike" cap="none" dirty="0">
                <a:solidFill>
                  <a:srgbClr val="000000"/>
                </a:solidFill>
                <a:latin typeface="Calibri"/>
                <a:ea typeface="Calibri"/>
                <a:cs typeface="Calibri"/>
                <a:sym typeface="Calibri"/>
              </a:rPr>
              <a:t>)</a:t>
            </a:r>
            <a:endParaRPr sz="1800" dirty="0"/>
          </a:p>
          <a:p>
            <a:pPr marL="0" lvl="0" indent="-228600" algn="l" rtl="0">
              <a:lnSpc>
                <a:spcPct val="100000"/>
              </a:lnSpc>
              <a:spcBef>
                <a:spcPts val="0"/>
              </a:spcBef>
              <a:spcAft>
                <a:spcPts val="0"/>
              </a:spcAft>
              <a:buSzPts val="1400"/>
              <a:buNone/>
            </a:pPr>
            <a:r>
              <a:rPr lang="fr-FR" sz="1200" b="0" i="0" u="none" strike="noStrike" dirty="0">
                <a:solidFill>
                  <a:srgbClr val="000000"/>
                </a:solidFill>
                <a:latin typeface="Calibri"/>
                <a:ea typeface="Calibri"/>
                <a:cs typeface="Calibri"/>
                <a:sym typeface="Calibri"/>
              </a:rPr>
              <a:t>4</a:t>
            </a:r>
            <a:r>
              <a:rPr lang="fr-FR" sz="1200" b="0" i="1" u="none" strike="noStrike" dirty="0">
                <a:solidFill>
                  <a:srgbClr val="000000"/>
                </a:solidFill>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 961 = 3</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600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240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4</a:t>
            </a:r>
            <a:endParaRPr sz="1800" b="0" i="0" u="none" strike="noStrike" cap="none" dirty="0">
              <a:solidFill>
                <a:srgbClr val="000000"/>
              </a:solidFill>
              <a:latin typeface="Calibri"/>
              <a:ea typeface="Calibri"/>
              <a:cs typeface="Calibri"/>
              <a:sym typeface="Calibri"/>
            </a:endParaRPr>
          </a:p>
          <a:p>
            <a:pPr marL="0" lvl="0" indent="-228600" algn="l" rtl="0">
              <a:lnSpc>
                <a:spcPct val="100000"/>
              </a:lnSpc>
              <a:spcBef>
                <a:spcPts val="0"/>
              </a:spcBef>
              <a:spcAft>
                <a:spcPts val="0"/>
              </a:spcAft>
              <a:buSzPts val="1400"/>
              <a:buNone/>
            </a:pPr>
            <a:r>
              <a:rPr lang="fr-FR" sz="1000" b="0" i="0" u="none" strike="noStrike" dirty="0">
                <a:solidFill>
                  <a:srgbClr val="000000"/>
                </a:solidFill>
                <a:latin typeface="Calibri"/>
                <a:ea typeface="Calibri"/>
                <a:cs typeface="Calibri"/>
                <a:sym typeface="Calibri"/>
              </a:rPr>
              <a:t>4</a:t>
            </a:r>
            <a:r>
              <a:rPr lang="fr-FR" sz="1000" b="0" i="1" u="none" strike="noStrike" dirty="0">
                <a:solidFill>
                  <a:srgbClr val="000000"/>
                </a:solidFill>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 961 = 3</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844.</a:t>
            </a:r>
            <a:endParaRPr i="1" dirty="0"/>
          </a:p>
        </p:txBody>
      </p:sp>
      <p:sp>
        <p:nvSpPr>
          <p:cNvPr id="1555" name="Google Shape;1555;p1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145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0"/>
        <p:cNvGrpSpPr/>
        <p:nvPr/>
      </p:nvGrpSpPr>
      <p:grpSpPr>
        <a:xfrm>
          <a:off x="0" y="0"/>
          <a:ext cx="0" cy="0"/>
          <a:chOff x="0" y="0"/>
          <a:chExt cx="0" cy="0"/>
        </a:xfrm>
      </p:grpSpPr>
      <p:sp>
        <p:nvSpPr>
          <p:cNvPr id="1561" name="Google Shape;1561;p1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2" name="Google Shape;1562;p1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rtl="0">
              <a:lnSpc>
                <a:spcPct val="100000"/>
              </a:lnSpc>
              <a:spcBef>
                <a:spcPts val="0"/>
              </a:spcBef>
              <a:spcAft>
                <a:spcPts val="0"/>
              </a:spcAft>
              <a:buClr>
                <a:srgbClr val="000000"/>
              </a:buClr>
              <a:buSzPts val="1400"/>
              <a:buFont typeface="Arial"/>
              <a:buNone/>
            </a:pPr>
            <a:r>
              <a:rPr lang="fr-FR" sz="1200" b="0" i="1" u="none" strike="noStrike" cap="none" dirty="0">
                <a:solidFill>
                  <a:schemeClr val="dk1"/>
                </a:solidFill>
                <a:effectLst/>
                <a:latin typeface="Calibri"/>
                <a:ea typeface="Calibri"/>
                <a:cs typeface="Calibri"/>
                <a:sym typeface="Calibri"/>
              </a:rPr>
              <a:t>Maintenant, vous allez devoir écrire toute la décomposition seul.</a:t>
            </a:r>
          </a:p>
          <a:p>
            <a:pPr marL="0" marR="0" lvl="0" indent="-228600" algn="l" rtl="0">
              <a:lnSpc>
                <a:spcPct val="100000"/>
              </a:lnSpc>
              <a:spcBef>
                <a:spcPts val="0"/>
              </a:spcBef>
              <a:spcAft>
                <a:spcPts val="0"/>
              </a:spcAft>
              <a:buClr>
                <a:srgbClr val="000000"/>
              </a:buClr>
              <a:buSzPts val="1400"/>
              <a:buFont typeface="Arial"/>
              <a:buNone/>
            </a:pPr>
            <a:r>
              <a:rPr lang="fr-FR" sz="1800" b="1" i="0" u="none" strike="noStrike" dirty="0">
                <a:solidFill>
                  <a:srgbClr val="000000"/>
                </a:solidFill>
                <a:latin typeface="Calibri"/>
                <a:ea typeface="Calibri"/>
                <a:cs typeface="Calibri"/>
                <a:sym typeface="Calibri"/>
              </a:rPr>
              <a:t>Réponse attendue </a:t>
            </a:r>
            <a:r>
              <a:rPr lang="fr-FR" sz="1800" b="0" i="0" u="none" strike="noStrike" dirty="0">
                <a:solidFill>
                  <a:srgbClr val="000000"/>
                </a:solidFill>
                <a:latin typeface="Calibri"/>
                <a:ea typeface="Calibri"/>
                <a:cs typeface="Calibri"/>
                <a:sym typeface="Calibri"/>
              </a:rPr>
              <a:t>:</a:t>
            </a:r>
            <a:r>
              <a:rPr lang="fr-FR" sz="1800" b="1" i="0" u="none" strike="noStrike" dirty="0">
                <a:solidFill>
                  <a:srgbClr val="000000"/>
                </a:solidFill>
                <a:latin typeface="Calibri"/>
                <a:ea typeface="Calibri"/>
                <a:cs typeface="Calibri"/>
                <a:sym typeface="Calibri"/>
              </a:rPr>
              <a:t> </a:t>
            </a:r>
            <a:endParaRPr dirty="0"/>
          </a:p>
          <a:p>
            <a:pPr marL="0" marR="0" lvl="0" indent="-228600" algn="l" rtl="0">
              <a:lnSpc>
                <a:spcPct val="100000"/>
              </a:lnSpc>
              <a:spcBef>
                <a:spcPts val="0"/>
              </a:spcBef>
              <a:spcAft>
                <a:spcPts val="0"/>
              </a:spcAft>
              <a:buClr>
                <a:srgbClr val="000000"/>
              </a:buClr>
              <a:buSzPts val="1400"/>
              <a:buFont typeface="Arial"/>
              <a:buNone/>
            </a:pPr>
            <a:r>
              <a:rPr lang="fr-FR" sz="1800" b="0" i="0" u="none" strike="noStrike" dirty="0">
                <a:solidFill>
                  <a:srgbClr val="000000"/>
                </a:solidFill>
                <a:latin typeface="Calibri"/>
                <a:ea typeface="Calibri"/>
                <a:cs typeface="Calibri"/>
                <a:sym typeface="Calibri"/>
              </a:rPr>
              <a:t>5 </a:t>
            </a:r>
            <a:r>
              <a:rPr lang="fr-FR" sz="2800" b="0" i="0" u="none" strike="noStrike" cap="none" dirty="0">
                <a:solidFill>
                  <a:srgbClr val="000000"/>
                </a:solidFill>
                <a:latin typeface="Calibri"/>
                <a:ea typeface="Calibri"/>
                <a:cs typeface="Calibri"/>
                <a:sym typeface="Calibri"/>
              </a:rPr>
              <a:t>× 1 702 = (5</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b="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1</a:t>
            </a:r>
            <a:r>
              <a:rPr lang="fr-FR" sz="1800" b="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000) + (5</a:t>
            </a:r>
            <a:r>
              <a:rPr lang="fr-FR" sz="1800" b="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b="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700) + (5</a:t>
            </a:r>
            <a:r>
              <a:rPr lang="fr-FR" sz="1800" b="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b="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2)</a:t>
            </a:r>
            <a:endParaRPr sz="1800" b="0" i="0" dirty="0"/>
          </a:p>
          <a:p>
            <a:pPr marL="0" lvl="0" indent="-228600" algn="l" rtl="0">
              <a:lnSpc>
                <a:spcPct val="100000"/>
              </a:lnSpc>
              <a:spcBef>
                <a:spcPts val="0"/>
              </a:spcBef>
              <a:spcAft>
                <a:spcPts val="0"/>
              </a:spcAft>
              <a:buSzPts val="1400"/>
              <a:buNone/>
            </a:pPr>
            <a:r>
              <a:rPr lang="fr-FR" sz="1200" b="0" i="0" u="none" strike="noStrike" dirty="0">
                <a:solidFill>
                  <a:srgbClr val="000000"/>
                </a:solidFill>
                <a:latin typeface="Calibri"/>
                <a:ea typeface="Calibri"/>
                <a:cs typeface="Calibri"/>
                <a:sym typeface="Calibri"/>
              </a:rPr>
              <a:t>5 </a:t>
            </a:r>
            <a:r>
              <a:rPr lang="fr-FR" sz="1800" b="0" i="0" u="none" strike="noStrike" cap="none" dirty="0">
                <a:solidFill>
                  <a:srgbClr val="000000"/>
                </a:solidFill>
                <a:latin typeface="Calibri"/>
                <a:ea typeface="Calibri"/>
                <a:cs typeface="Calibri"/>
                <a:sym typeface="Calibri"/>
              </a:rPr>
              <a:t>× 1 702 = 5</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000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3</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500</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a:t>
            </a:r>
            <a:r>
              <a:rPr lang="fr-FR" sz="1800" i="1" dirty="0">
                <a:latin typeface="Calibri"/>
                <a:ea typeface="Calibri"/>
                <a:cs typeface="Calibri"/>
                <a:sym typeface="Calibri"/>
              </a:rPr>
              <a:t> </a:t>
            </a:r>
            <a:r>
              <a:rPr lang="fr-FR" sz="1800" b="0" i="0" u="none" strike="noStrike" cap="none" dirty="0">
                <a:solidFill>
                  <a:srgbClr val="000000"/>
                </a:solidFill>
                <a:latin typeface="Calibri"/>
                <a:ea typeface="Calibri"/>
                <a:cs typeface="Calibri"/>
                <a:sym typeface="Calibri"/>
              </a:rPr>
              <a:t>10</a:t>
            </a:r>
            <a:endParaRPr i="0" dirty="0"/>
          </a:p>
          <a:p>
            <a:pPr marL="0" lvl="0" indent="-228600" algn="l" rtl="0">
              <a:lnSpc>
                <a:spcPct val="100000"/>
              </a:lnSpc>
              <a:spcBef>
                <a:spcPts val="0"/>
              </a:spcBef>
              <a:spcAft>
                <a:spcPts val="0"/>
              </a:spcAft>
              <a:buSzPts val="1400"/>
              <a:buNone/>
            </a:pPr>
            <a:r>
              <a:rPr lang="fr-FR" sz="1000" b="0" i="0" u="none" strike="noStrike" dirty="0">
                <a:solidFill>
                  <a:srgbClr val="000000"/>
                </a:solidFill>
                <a:latin typeface="Calibri"/>
                <a:ea typeface="Calibri"/>
                <a:cs typeface="Calibri"/>
                <a:sym typeface="Calibri"/>
              </a:rPr>
              <a:t>5 </a:t>
            </a:r>
            <a:r>
              <a:rPr lang="fr-FR" sz="1200" b="0" i="0" u="none" strike="noStrike" cap="none" dirty="0">
                <a:solidFill>
                  <a:srgbClr val="000000"/>
                </a:solidFill>
                <a:latin typeface="Calibri"/>
                <a:ea typeface="Calibri"/>
                <a:cs typeface="Calibri"/>
                <a:sym typeface="Calibri"/>
              </a:rPr>
              <a:t>× 1 702 = 8</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510.</a:t>
            </a:r>
            <a:endParaRPr sz="1800" i="0" dirty="0"/>
          </a:p>
          <a:p>
            <a:pPr marL="0" lvl="0" indent="-228600" algn="l" rtl="0">
              <a:lnSpc>
                <a:spcPct val="100000"/>
              </a:lnSpc>
              <a:spcBef>
                <a:spcPts val="0"/>
              </a:spcBef>
              <a:spcAft>
                <a:spcPts val="0"/>
              </a:spcAft>
              <a:buSzPts val="1400"/>
              <a:buNone/>
            </a:pPr>
            <a:endParaRPr sz="1800" b="0" i="0" u="none" strike="noStrike" cap="none" dirty="0">
              <a:solidFill>
                <a:srgbClr val="000000"/>
              </a:solidFill>
              <a:latin typeface="Calibri"/>
              <a:ea typeface="Calibri"/>
              <a:cs typeface="Calibri"/>
              <a:sym typeface="Calibri"/>
            </a:endParaRPr>
          </a:p>
          <a:p>
            <a:pPr marL="0" lvl="0" indent="-228600" algn="l" rtl="0">
              <a:lnSpc>
                <a:spcPct val="100000"/>
              </a:lnSpc>
              <a:spcBef>
                <a:spcPts val="0"/>
              </a:spcBef>
              <a:spcAft>
                <a:spcPts val="0"/>
              </a:spcAft>
              <a:buSzPts val="1400"/>
              <a:buNone/>
            </a:pPr>
            <a:endParaRPr i="1" dirty="0"/>
          </a:p>
        </p:txBody>
      </p:sp>
      <p:sp>
        <p:nvSpPr>
          <p:cNvPr id="1563" name="Google Shape;1563;p1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146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8"/>
        <p:cNvGrpSpPr/>
        <p:nvPr/>
      </p:nvGrpSpPr>
      <p:grpSpPr>
        <a:xfrm>
          <a:off x="0" y="0"/>
          <a:ext cx="0" cy="0"/>
          <a:chOff x="0" y="0"/>
          <a:chExt cx="0" cy="0"/>
        </a:xfrm>
      </p:grpSpPr>
      <p:sp>
        <p:nvSpPr>
          <p:cNvPr id="1569" name="Google Shape;1569;p1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0" name="Google Shape;1570;p1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dirty="0"/>
              <a:t>Aujourd’hui, vous allez devoir trouver le nombre représenté par les cartes. Nous avons déjà fait cette activité. Je vous rappelle que les cartes représentent ensemble le même nombre. </a:t>
            </a:r>
            <a:endParaRPr dirty="0"/>
          </a:p>
          <a:p>
            <a:pPr marL="0" marR="0" lvl="0" indent="0" algn="l" rtl="0">
              <a:lnSpc>
                <a:spcPct val="100000"/>
              </a:lnSpc>
              <a:spcBef>
                <a:spcPts val="0"/>
              </a:spcBef>
              <a:spcAft>
                <a:spcPts val="0"/>
              </a:spcAft>
              <a:buClr>
                <a:schemeClr val="dk1"/>
              </a:buClr>
              <a:buSzPts val="1400"/>
              <a:buFont typeface="Calibri"/>
              <a:buNone/>
            </a:pPr>
            <a:endParaRPr dirty="0"/>
          </a:p>
        </p:txBody>
      </p:sp>
      <p:sp>
        <p:nvSpPr>
          <p:cNvPr id="1571" name="Google Shape;1571;p1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147</a:t>
            </a:fld>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6"/>
        <p:cNvGrpSpPr/>
        <p:nvPr/>
      </p:nvGrpSpPr>
      <p:grpSpPr>
        <a:xfrm>
          <a:off x="0" y="0"/>
          <a:ext cx="0" cy="0"/>
          <a:chOff x="0" y="0"/>
          <a:chExt cx="0" cy="0"/>
        </a:xfrm>
      </p:grpSpPr>
      <p:sp>
        <p:nvSpPr>
          <p:cNvPr id="1577" name="Google Shape;1577;p1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8" name="Google Shape;1578;p1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dirty="0"/>
              <a:t>Sur votre ardoise, vous devez écrire le nombre qui est représenté par les 4 cartes.</a:t>
            </a:r>
            <a:endParaRPr dirty="0"/>
          </a:p>
          <a:p>
            <a:pPr marL="0" marR="0" lvl="0" indent="0" algn="l" rtl="0">
              <a:lnSpc>
                <a:spcPct val="100000"/>
              </a:lnSpc>
              <a:spcBef>
                <a:spcPts val="0"/>
              </a:spcBef>
              <a:spcAft>
                <a:spcPts val="0"/>
              </a:spcAft>
              <a:buClr>
                <a:srgbClr val="000000"/>
              </a:buClr>
              <a:buSzPts val="1400"/>
              <a:buFont typeface="Arial"/>
              <a:buNone/>
            </a:pPr>
            <a:r>
              <a:rPr lang="fr-FR" i="0" dirty="0"/>
              <a:t>Laisser un temps de travail individuel.  </a:t>
            </a:r>
            <a:endParaRPr dirty="0"/>
          </a:p>
          <a:p>
            <a:pPr marL="0" lvl="0" indent="0" algn="l" rtl="0">
              <a:lnSpc>
                <a:spcPct val="100000"/>
              </a:lnSpc>
              <a:spcBef>
                <a:spcPts val="0"/>
              </a:spcBef>
              <a:spcAft>
                <a:spcPts val="0"/>
              </a:spcAft>
              <a:buSzPts val="1400"/>
              <a:buNone/>
            </a:pPr>
            <a:r>
              <a:rPr lang="fr-FR" b="1" dirty="0"/>
              <a:t>Réponse attendue </a:t>
            </a:r>
            <a:r>
              <a:rPr lang="fr-FR" b="0" dirty="0"/>
              <a:t>:</a:t>
            </a:r>
            <a:r>
              <a:rPr lang="fr-FR" b="1" dirty="0"/>
              <a:t> </a:t>
            </a:r>
            <a:r>
              <a:rPr lang="fr-FR" dirty="0"/>
              <a:t>965.</a:t>
            </a:r>
            <a:endParaRPr dirty="0"/>
          </a:p>
          <a:p>
            <a:pPr marL="0" marR="0" lvl="0" indent="0" algn="l" rtl="0">
              <a:lnSpc>
                <a:spcPct val="100000"/>
              </a:lnSpc>
              <a:spcBef>
                <a:spcPts val="0"/>
              </a:spcBef>
              <a:spcAft>
                <a:spcPts val="0"/>
              </a:spcAft>
              <a:buClr>
                <a:srgbClr val="000000"/>
              </a:buClr>
              <a:buSzPts val="1400"/>
              <a:buFont typeface="Arial"/>
              <a:buNone/>
            </a:pPr>
            <a:r>
              <a:rPr lang="fr-FR" i="0" dirty="0"/>
              <a:t>Circuler pour repérer les différentes réponses données. Faire expliciter les différentes propositions de réponses (Vous pouvez les écrire au tableau dans les espaces vides</a:t>
            </a:r>
            <a:r>
              <a:rPr lang="fr-FR" dirty="0"/>
              <a:t>)</a:t>
            </a:r>
            <a:r>
              <a:rPr lang="fr-FR" i="0" dirty="0"/>
              <a:t> et les faire justifier par les élèves. </a:t>
            </a:r>
            <a:r>
              <a:rPr lang="fr-FR" i="0" u="none" dirty="0"/>
              <a:t>L’objectif est de faire émerger que l’on doit regrouper les cartes qui vont ensemble (ici, les unités avec les unités), puis que les cartes ne sont pas dans l’ordre de lecture (centaine, dizaine puis unité) et qu’il faut donc les remettre « dans l’ordre » pour obtenir le nombre.</a:t>
            </a:r>
            <a:endParaRPr dirty="0"/>
          </a:p>
          <a:p>
            <a:pPr marL="0" marR="0" lvl="0" indent="0" algn="l" rtl="0">
              <a:lnSpc>
                <a:spcPct val="100000"/>
              </a:lnSpc>
              <a:spcBef>
                <a:spcPts val="0"/>
              </a:spcBef>
              <a:spcAft>
                <a:spcPts val="0"/>
              </a:spcAft>
              <a:buClr>
                <a:srgbClr val="000000"/>
              </a:buClr>
              <a:buSzPts val="1400"/>
              <a:buFont typeface="Arial"/>
              <a:buNone/>
            </a:pPr>
            <a:r>
              <a:rPr lang="fr-FR" i="0" u="none" dirty="0"/>
              <a:t>Vous pouvez utiliser un tableau de numération pour positionner la valeur de chaque carte. Les 8 unités seront écrites sous les 7 unités dans la même colonne</a:t>
            </a:r>
            <a:r>
              <a:rPr lang="fr-FR" i="0" u="sng" dirty="0"/>
              <a:t>.</a:t>
            </a:r>
            <a:r>
              <a:rPr lang="fr-FR" i="0" u="none" dirty="0"/>
              <a:t> </a:t>
            </a:r>
            <a:r>
              <a:rPr lang="fr-FR" i="1" u="none" dirty="0"/>
              <a:t>7 et 8 unités restantes font 15 unités donc 1 nouvelle dizaine et 5 unités restantes. On ajoute cette nouvelle dizaine aux 5 déjà présentes</a:t>
            </a:r>
            <a:r>
              <a:rPr lang="fr-FR" i="0" u="none" dirty="0"/>
              <a:t> (pointer la carte des dizaines), </a:t>
            </a:r>
            <a:r>
              <a:rPr lang="fr-FR" i="1" u="none" dirty="0"/>
              <a:t>on a donc 6 dizaines restantes</a:t>
            </a:r>
            <a:r>
              <a:rPr lang="fr-FR" i="0" u="none" dirty="0"/>
              <a:t>. </a:t>
            </a:r>
            <a:r>
              <a:rPr lang="fr-FR" i="1" u="none" dirty="0"/>
              <a:t>Il y a aussi 9 centaines donc le nombre est 965.</a:t>
            </a:r>
            <a:endParaRPr i="0" u="none" dirty="0"/>
          </a:p>
          <a:p>
            <a:pPr marL="0" marR="0" lvl="0" indent="0" algn="l" rtl="0">
              <a:lnSpc>
                <a:spcPct val="100000"/>
              </a:lnSpc>
              <a:spcBef>
                <a:spcPts val="0"/>
              </a:spcBef>
              <a:spcAft>
                <a:spcPts val="0"/>
              </a:spcAft>
              <a:buClr>
                <a:srgbClr val="000000"/>
              </a:buClr>
              <a:buSzPts val="1400"/>
              <a:buFont typeface="Arial"/>
              <a:buNone/>
            </a:pPr>
            <a:r>
              <a:rPr lang="fr-FR" i="0" u="none" dirty="0"/>
              <a:t>Écrire la réponse sur les pointillés.</a:t>
            </a:r>
            <a:endParaRPr dirty="0"/>
          </a:p>
        </p:txBody>
      </p:sp>
      <p:sp>
        <p:nvSpPr>
          <p:cNvPr id="1579" name="Google Shape;1579;p1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8"/>
        <p:cNvGrpSpPr/>
        <p:nvPr/>
      </p:nvGrpSpPr>
      <p:grpSpPr>
        <a:xfrm>
          <a:off x="0" y="0"/>
          <a:ext cx="0" cy="0"/>
          <a:chOff x="0" y="0"/>
          <a:chExt cx="0" cy="0"/>
        </a:xfrm>
      </p:grpSpPr>
      <p:sp>
        <p:nvSpPr>
          <p:cNvPr id="1589" name="Google Shape;1589;p1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0" name="Google Shape;1590;p1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Réponse attendue </a:t>
            </a:r>
            <a:r>
              <a:rPr lang="fr-FR" b="0" dirty="0"/>
              <a:t>:</a:t>
            </a:r>
            <a:r>
              <a:rPr lang="fr-FR" b="1" dirty="0"/>
              <a:t> </a:t>
            </a:r>
            <a:r>
              <a:rPr lang="fr-FR" dirty="0"/>
              <a:t>4</a:t>
            </a:r>
            <a:r>
              <a:rPr lang="fr-FR" sz="1200" i="1" dirty="0">
                <a:latin typeface="Calibri"/>
                <a:ea typeface="Calibri"/>
                <a:cs typeface="Calibri"/>
                <a:sym typeface="Calibri"/>
              </a:rPr>
              <a:t> </a:t>
            </a:r>
            <a:r>
              <a:rPr lang="fr-FR" dirty="0"/>
              <a:t>178.</a:t>
            </a:r>
            <a:endParaRPr dirty="0"/>
          </a:p>
          <a:p>
            <a:pPr marL="0" lvl="0" indent="0" algn="l" rtl="0">
              <a:lnSpc>
                <a:spcPct val="100000"/>
              </a:lnSpc>
              <a:spcBef>
                <a:spcPts val="0"/>
              </a:spcBef>
              <a:spcAft>
                <a:spcPts val="0"/>
              </a:spcAft>
              <a:buSzPts val="1400"/>
              <a:buNone/>
            </a:pPr>
            <a:r>
              <a:rPr lang="fr-FR" dirty="0"/>
              <a:t>Laisser un temps de travail individuel, circuler pour repérer des réponses d’élèves à discuter en collectif. Interroger un ou plusieurs élèves. Faire émerger, lors de la phase collective, la présence de la carte des milliers. Puis corriger sur les pointillés.</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1591" name="Google Shape;1591;p1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149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i="1" dirty="0"/>
              <a:t>Rappelez-vous, il faut réfléchir sur les milliers, les centaines restantes, les dizaines restantes et les unités restantes. On affiche ce pictogramme pour s’en souvenir. Vous </a:t>
            </a:r>
            <a:r>
              <a:rPr lang="fr-FR" i="1" dirty="0"/>
              <a:t>allez voir apparaitre la décomposition d’un nombre. Vous allez devoir trouver le nombre qui correspond à cette décomposition. </a:t>
            </a:r>
            <a:endParaRPr lang="fr-FR" dirty="0"/>
          </a:p>
        </p:txBody>
      </p:sp>
      <p:sp>
        <p:nvSpPr>
          <p:cNvPr id="169" name="Google Shape;16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0"/>
        <p:cNvGrpSpPr/>
        <p:nvPr/>
      </p:nvGrpSpPr>
      <p:grpSpPr>
        <a:xfrm>
          <a:off x="0" y="0"/>
          <a:ext cx="0" cy="0"/>
          <a:chOff x="0" y="0"/>
          <a:chExt cx="0" cy="0"/>
        </a:xfrm>
      </p:grpSpPr>
      <p:sp>
        <p:nvSpPr>
          <p:cNvPr id="1601" name="Google Shape;1601;p1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2" name="Google Shape;1602;p1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Réponse attendue </a:t>
            </a:r>
            <a:r>
              <a:rPr lang="fr-FR" b="0" dirty="0"/>
              <a:t>:</a:t>
            </a:r>
            <a:r>
              <a:rPr lang="fr-FR" b="1" dirty="0"/>
              <a:t> </a:t>
            </a:r>
            <a:r>
              <a:rPr lang="fr-FR" dirty="0"/>
              <a:t>6</a:t>
            </a:r>
            <a:r>
              <a:rPr lang="fr-FR" sz="1200" i="1" dirty="0">
                <a:latin typeface="Calibri"/>
                <a:ea typeface="Calibri"/>
                <a:cs typeface="Calibri"/>
                <a:sym typeface="Calibri"/>
              </a:rPr>
              <a:t> </a:t>
            </a:r>
            <a:r>
              <a:rPr lang="fr-FR" dirty="0"/>
              <a:t>482.</a:t>
            </a:r>
            <a:endParaRPr dirty="0"/>
          </a:p>
          <a:p>
            <a:pPr marL="0" lvl="0" indent="0" algn="l" rtl="0">
              <a:lnSpc>
                <a:spcPct val="100000"/>
              </a:lnSpc>
              <a:spcBef>
                <a:spcPts val="0"/>
              </a:spcBef>
              <a:spcAft>
                <a:spcPts val="0"/>
              </a:spcAft>
              <a:buSzPts val="1400"/>
              <a:buNone/>
            </a:pPr>
            <a:r>
              <a:rPr lang="fr-FR" dirty="0"/>
              <a:t>Même démarche.</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1603" name="Google Shape;1603;p1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2"/>
        <p:cNvGrpSpPr/>
        <p:nvPr/>
      </p:nvGrpSpPr>
      <p:grpSpPr>
        <a:xfrm>
          <a:off x="0" y="0"/>
          <a:ext cx="0" cy="0"/>
          <a:chOff x="0" y="0"/>
          <a:chExt cx="0" cy="0"/>
        </a:xfrm>
      </p:grpSpPr>
      <p:sp>
        <p:nvSpPr>
          <p:cNvPr id="1613" name="Google Shape;1613;p1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4" name="Google Shape;1614;p1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Réponse attendue </a:t>
            </a:r>
            <a:r>
              <a:rPr lang="fr-FR" b="0" dirty="0"/>
              <a:t>:</a:t>
            </a:r>
            <a:r>
              <a:rPr lang="fr-FR" b="1" dirty="0"/>
              <a:t> </a:t>
            </a:r>
            <a:r>
              <a:rPr lang="fr-FR" dirty="0"/>
              <a:t>2</a:t>
            </a:r>
            <a:r>
              <a:rPr lang="fr-FR" sz="1200" i="1" dirty="0">
                <a:latin typeface="Calibri"/>
                <a:ea typeface="Calibri"/>
                <a:cs typeface="Calibri"/>
                <a:sym typeface="Calibri"/>
              </a:rPr>
              <a:t> </a:t>
            </a:r>
            <a:r>
              <a:rPr lang="fr-FR" dirty="0"/>
              <a:t>359.</a:t>
            </a:r>
            <a:endParaRPr dirty="0"/>
          </a:p>
          <a:p>
            <a:pPr marL="457200" marR="0" lvl="0" indent="-228600" algn="l" rtl="0">
              <a:lnSpc>
                <a:spcPct val="100000"/>
              </a:lnSpc>
              <a:spcBef>
                <a:spcPts val="0"/>
              </a:spcBef>
              <a:spcAft>
                <a:spcPts val="0"/>
              </a:spcAft>
              <a:buClr>
                <a:srgbClr val="000000"/>
              </a:buClr>
              <a:buSzPts val="1400"/>
              <a:buFont typeface="Arial"/>
              <a:buNone/>
            </a:pPr>
            <a:endParaRPr dirty="0"/>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1615" name="Google Shape;1615;p1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4"/>
        <p:cNvGrpSpPr/>
        <p:nvPr/>
      </p:nvGrpSpPr>
      <p:grpSpPr>
        <a:xfrm>
          <a:off x="0" y="0"/>
          <a:ext cx="0" cy="0"/>
          <a:chOff x="0" y="0"/>
          <a:chExt cx="0" cy="0"/>
        </a:xfrm>
      </p:grpSpPr>
      <p:sp>
        <p:nvSpPr>
          <p:cNvPr id="1625" name="Google Shape;1625;p1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6" name="Google Shape;1626;p1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Réponse attendue </a:t>
            </a:r>
            <a:r>
              <a:rPr lang="fr-FR" b="0" dirty="0"/>
              <a:t>:</a:t>
            </a:r>
            <a:r>
              <a:rPr lang="fr-FR" b="1" dirty="0"/>
              <a:t> </a:t>
            </a:r>
            <a:r>
              <a:rPr lang="fr-FR" dirty="0"/>
              <a:t>3</a:t>
            </a:r>
            <a:r>
              <a:rPr lang="fr-FR" sz="1200" i="1" dirty="0">
                <a:latin typeface="Calibri"/>
                <a:ea typeface="Calibri"/>
                <a:cs typeface="Calibri"/>
                <a:sym typeface="Calibri"/>
              </a:rPr>
              <a:t> </a:t>
            </a:r>
            <a:r>
              <a:rPr lang="fr-FR" dirty="0"/>
              <a:t>529.</a:t>
            </a:r>
            <a:endParaRPr dirty="0"/>
          </a:p>
          <a:p>
            <a:pPr marL="0" marR="0" lvl="0" indent="0" algn="l" rtl="0">
              <a:lnSpc>
                <a:spcPct val="100000"/>
              </a:lnSpc>
              <a:spcBef>
                <a:spcPts val="0"/>
              </a:spcBef>
              <a:spcAft>
                <a:spcPts val="0"/>
              </a:spcAft>
              <a:buClr>
                <a:srgbClr val="000000"/>
              </a:buClr>
              <a:buSzPts val="1400"/>
              <a:buFont typeface="Arial"/>
              <a:buNone/>
            </a:pPr>
            <a:r>
              <a:rPr lang="fr-FR" dirty="0"/>
              <a:t>Faire émerger dans la phase collective qu’après avoir ordonner les cartes milliers, centaines, dizaines et unités, dans cet item, il y a 2 cartes dizaines.</a:t>
            </a:r>
            <a:endParaRPr dirty="0"/>
          </a:p>
          <a:p>
            <a:pPr marL="0" marR="0" lvl="0" indent="0" algn="l" rtl="0">
              <a:lnSpc>
                <a:spcPct val="100000"/>
              </a:lnSpc>
              <a:spcBef>
                <a:spcPts val="0"/>
              </a:spcBef>
              <a:spcAft>
                <a:spcPts val="0"/>
              </a:spcAft>
              <a:buClr>
                <a:srgbClr val="000000"/>
              </a:buClr>
              <a:buSzPts val="1400"/>
              <a:buFont typeface="Arial"/>
              <a:buNone/>
            </a:pPr>
            <a:r>
              <a:rPr lang="fr-FR" i="1" dirty="0"/>
              <a:t>Dans cette série, il y a 2 cartes de dizaines 7 et 5. Il faut les mettre ensemble. On a donc 12 dizaines, c’est-à-dire 1 centaine et 2 dizaines restantes. On doit ajouter cette nouvelle centaine aux 4 centaines de la carte</a:t>
            </a:r>
            <a:r>
              <a:rPr lang="fr-FR" i="0" dirty="0"/>
              <a:t> (la pointer)</a:t>
            </a:r>
            <a:r>
              <a:rPr lang="fr-FR" i="1" dirty="0"/>
              <a:t>, on a donc 5 centaines en tout. On a 3 milliers, 5 centaines restantes, 2 dizaines restantes et 9 unités restantes, c’est-à-dire 3</a:t>
            </a:r>
            <a:r>
              <a:rPr lang="fr-FR" sz="1200" i="1" dirty="0">
                <a:latin typeface="Calibri"/>
                <a:ea typeface="Calibri"/>
                <a:cs typeface="Calibri"/>
                <a:sym typeface="Calibri"/>
              </a:rPr>
              <a:t> </a:t>
            </a:r>
            <a:r>
              <a:rPr lang="fr-FR" i="1" dirty="0"/>
              <a:t>529.</a:t>
            </a:r>
            <a:endParaRPr dirty="0"/>
          </a:p>
          <a:p>
            <a:pPr marL="457200" marR="0" lvl="0" indent="-228600" algn="l" rtl="0">
              <a:lnSpc>
                <a:spcPct val="100000"/>
              </a:lnSpc>
              <a:spcBef>
                <a:spcPts val="0"/>
              </a:spcBef>
              <a:spcAft>
                <a:spcPts val="0"/>
              </a:spcAft>
              <a:buClr>
                <a:srgbClr val="000000"/>
              </a:buClr>
              <a:buSzPts val="1400"/>
              <a:buFont typeface="Arial"/>
              <a:buNone/>
            </a:pPr>
            <a:endParaRPr dirty="0"/>
          </a:p>
        </p:txBody>
      </p:sp>
      <p:sp>
        <p:nvSpPr>
          <p:cNvPr id="1627" name="Google Shape;1627;p1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7"/>
        <p:cNvGrpSpPr/>
        <p:nvPr/>
      </p:nvGrpSpPr>
      <p:grpSpPr>
        <a:xfrm>
          <a:off x="0" y="0"/>
          <a:ext cx="0" cy="0"/>
          <a:chOff x="0" y="0"/>
          <a:chExt cx="0" cy="0"/>
        </a:xfrm>
      </p:grpSpPr>
      <p:sp>
        <p:nvSpPr>
          <p:cNvPr id="1638" name="Google Shape;1638;p1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9" name="Google Shape;1639;p1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Réponse attendue </a:t>
            </a:r>
            <a:r>
              <a:rPr lang="fr-FR" b="0" dirty="0"/>
              <a:t>:</a:t>
            </a:r>
            <a:r>
              <a:rPr lang="fr-FR" b="1" dirty="0"/>
              <a:t> </a:t>
            </a:r>
            <a:r>
              <a:rPr lang="fr-FR" dirty="0"/>
              <a:t>6</a:t>
            </a:r>
            <a:r>
              <a:rPr lang="fr-FR" sz="1200" i="1" dirty="0">
                <a:latin typeface="Calibri"/>
                <a:ea typeface="Calibri"/>
                <a:cs typeface="Calibri"/>
                <a:sym typeface="Calibri"/>
              </a:rPr>
              <a:t> </a:t>
            </a:r>
            <a:r>
              <a:rPr lang="fr-FR" dirty="0"/>
              <a:t>452.</a:t>
            </a:r>
            <a:endParaRPr dirty="0"/>
          </a:p>
          <a:p>
            <a:pPr marL="0" marR="0" lvl="0" indent="0" algn="l" rtl="0">
              <a:lnSpc>
                <a:spcPct val="100000"/>
              </a:lnSpc>
              <a:spcBef>
                <a:spcPts val="0"/>
              </a:spcBef>
              <a:spcAft>
                <a:spcPts val="0"/>
              </a:spcAft>
              <a:buClr>
                <a:srgbClr val="000000"/>
              </a:buClr>
              <a:buSzPts val="1400"/>
              <a:buFont typeface="Arial"/>
              <a:buNone/>
            </a:pPr>
            <a:r>
              <a:rPr lang="fr-FR" dirty="0"/>
              <a:t>Faire émerger dans la phase collective que, dans cet item, il y a 2 cartes de centaines, c’est-à-dire 14 centaines, soit 1 nouveau millier et 4 centaines restantes. </a:t>
            </a:r>
            <a:endParaRPr dirty="0"/>
          </a:p>
          <a:p>
            <a:pPr marL="0" marR="0" lvl="0" indent="0" algn="l" rtl="0">
              <a:lnSpc>
                <a:spcPct val="100000"/>
              </a:lnSpc>
              <a:spcBef>
                <a:spcPts val="0"/>
              </a:spcBef>
              <a:spcAft>
                <a:spcPts val="0"/>
              </a:spcAft>
              <a:buClr>
                <a:srgbClr val="000000"/>
              </a:buClr>
              <a:buSzPts val="1400"/>
              <a:buFont typeface="Arial"/>
              <a:buNone/>
            </a:pPr>
            <a:r>
              <a:rPr lang="fr-FR" i="1" dirty="0"/>
              <a:t>On a donc 6 milliers, 4 centaines restantes, 5 dizaines restantes et 2 unités restantes, c’est-à-dire 6</a:t>
            </a:r>
            <a:r>
              <a:rPr lang="fr-FR" sz="1200" i="1" dirty="0">
                <a:latin typeface="Calibri"/>
                <a:ea typeface="Calibri"/>
                <a:cs typeface="Calibri"/>
                <a:sym typeface="Calibri"/>
              </a:rPr>
              <a:t> </a:t>
            </a:r>
            <a:r>
              <a:rPr lang="fr-FR" i="1" dirty="0"/>
              <a:t>452.</a:t>
            </a:r>
            <a:endParaRPr i="1" dirty="0"/>
          </a:p>
        </p:txBody>
      </p:sp>
      <p:sp>
        <p:nvSpPr>
          <p:cNvPr id="1640" name="Google Shape;1640;p1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153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0"/>
        <p:cNvGrpSpPr/>
        <p:nvPr/>
      </p:nvGrpSpPr>
      <p:grpSpPr>
        <a:xfrm>
          <a:off x="0" y="0"/>
          <a:ext cx="0" cy="0"/>
          <a:chOff x="0" y="0"/>
          <a:chExt cx="0" cy="0"/>
        </a:xfrm>
      </p:grpSpPr>
      <p:sp>
        <p:nvSpPr>
          <p:cNvPr id="1651" name="Google Shape;1651;p10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2" name="Google Shape;1652;p10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alibri"/>
              <a:buNone/>
            </a:pPr>
            <a:r>
              <a:rPr lang="fr-FR" i="1" dirty="0"/>
              <a:t>Aujourd’hui, nous allons revoir la notion de multiples que nous avons découvert récemment en séance d’apprentissage</a:t>
            </a:r>
            <a:r>
              <a:rPr lang="fr-FR" i="0" dirty="0"/>
              <a:t>. </a:t>
            </a:r>
            <a:endParaRPr i="0" dirty="0"/>
          </a:p>
          <a:p>
            <a:pPr marL="0" lvl="0" indent="0" algn="l" rtl="0">
              <a:lnSpc>
                <a:spcPct val="100000"/>
              </a:lnSpc>
              <a:spcBef>
                <a:spcPts val="0"/>
              </a:spcBef>
              <a:spcAft>
                <a:spcPts val="0"/>
              </a:spcAft>
              <a:buSzPts val="1400"/>
              <a:buNone/>
            </a:pPr>
            <a:endParaRPr i="1" dirty="0"/>
          </a:p>
        </p:txBody>
      </p:sp>
      <p:sp>
        <p:nvSpPr>
          <p:cNvPr id="1653" name="Google Shape;1653;p10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154</a:t>
            </a:fld>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6"/>
        <p:cNvGrpSpPr/>
        <p:nvPr/>
      </p:nvGrpSpPr>
      <p:grpSpPr>
        <a:xfrm>
          <a:off x="0" y="0"/>
          <a:ext cx="0" cy="0"/>
          <a:chOff x="0" y="0"/>
          <a:chExt cx="0" cy="0"/>
        </a:xfrm>
      </p:grpSpPr>
      <p:sp>
        <p:nvSpPr>
          <p:cNvPr id="1657" name="Google Shape;1657;p1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8" name="Google Shape;1658;p1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Vous allez devoir compléter la suite des premiers multiples d’un nombre, dans l’ordre. </a:t>
            </a:r>
            <a:endParaRPr i="1"/>
          </a:p>
        </p:txBody>
      </p:sp>
      <p:sp>
        <p:nvSpPr>
          <p:cNvPr id="1659" name="Google Shape;1659;p1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155</a:t>
            </a:fld>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3"/>
        <p:cNvGrpSpPr/>
        <p:nvPr/>
      </p:nvGrpSpPr>
      <p:grpSpPr>
        <a:xfrm>
          <a:off x="0" y="0"/>
          <a:ext cx="0" cy="0"/>
          <a:chOff x="0" y="0"/>
          <a:chExt cx="0" cy="0"/>
        </a:xfrm>
      </p:grpSpPr>
      <p:sp>
        <p:nvSpPr>
          <p:cNvPr id="1664" name="Google Shape;1664;p1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5" name="Google Shape;1665;p1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Complétez la suite des premiers multiples de 4 dans l’ordre. Écrivez les nombres sur votre </a:t>
            </a:r>
            <a:r>
              <a:rPr lang="fr-FR" i="1" u="none" dirty="0"/>
              <a:t>ardoise en les séparant par un point-virgule. </a:t>
            </a:r>
            <a:endParaRPr u="none" dirty="0"/>
          </a:p>
          <a:p>
            <a:pPr marL="0" marR="0" lvl="0" indent="0" algn="l" rtl="0">
              <a:lnSpc>
                <a:spcPct val="100000"/>
              </a:lnSpc>
              <a:spcBef>
                <a:spcPts val="0"/>
              </a:spcBef>
              <a:spcAft>
                <a:spcPts val="0"/>
              </a:spcAft>
              <a:buClr>
                <a:schemeClr val="dk1"/>
              </a:buClr>
              <a:buSzPts val="1200"/>
              <a:buFont typeface="Calibri"/>
              <a:buNone/>
            </a:pPr>
            <a:r>
              <a:rPr lang="fr-FR" b="1" i="0" u="none" dirty="0"/>
              <a:t>Réponse attendue </a:t>
            </a:r>
            <a:r>
              <a:rPr lang="fr-FR" b="0" i="0" u="none" dirty="0"/>
              <a:t>: </a:t>
            </a:r>
            <a:r>
              <a:rPr lang="fr-FR" i="0" u="none" dirty="0"/>
              <a:t>4 ; 8 ; 12 ; 16 ; 20 ; 24 ; 28 ; 32. </a:t>
            </a:r>
            <a:endParaRPr u="none" dirty="0"/>
          </a:p>
          <a:p>
            <a:pPr marL="0" marR="0" lvl="0" indent="0" algn="l" rtl="0">
              <a:lnSpc>
                <a:spcPct val="100000"/>
              </a:lnSpc>
              <a:spcBef>
                <a:spcPts val="0"/>
              </a:spcBef>
              <a:spcAft>
                <a:spcPts val="0"/>
              </a:spcAft>
              <a:buClr>
                <a:schemeClr val="dk1"/>
              </a:buClr>
              <a:buSzPts val="1200"/>
              <a:buFont typeface="Calibri"/>
              <a:buNone/>
            </a:pPr>
            <a:r>
              <a:rPr lang="fr-FR" i="0" dirty="0"/>
              <a:t>Laisser une minute aux élèves. Valider les ardoises d’un signe discret de la tête au fur et à mesure que les élèves les lèvent.</a:t>
            </a:r>
            <a:endParaRPr dirty="0"/>
          </a:p>
          <a:p>
            <a:pPr marL="0" marR="0" lvl="0" indent="0" algn="l" rtl="0">
              <a:lnSpc>
                <a:spcPct val="100000"/>
              </a:lnSpc>
              <a:spcBef>
                <a:spcPts val="0"/>
              </a:spcBef>
              <a:spcAft>
                <a:spcPts val="0"/>
              </a:spcAft>
              <a:buClr>
                <a:schemeClr val="dk1"/>
              </a:buClr>
              <a:buSzPts val="1200"/>
              <a:buFont typeface="Calibri"/>
              <a:buNone/>
            </a:pPr>
            <a:r>
              <a:rPr lang="fr-FR" i="0" dirty="0"/>
              <a:t>Reprendre en collectif. Interroger les élèves pour donner les multiples dans l’ordre. </a:t>
            </a:r>
            <a:r>
              <a:rPr lang="fr-FR" i="1" dirty="0"/>
              <a:t>Ce sont les résultats que l’on trouve dans la table de multiplication de 4, mais on pourrait continuer encore 36, 40, 44, 48… la liste des multiples de 4 ne s’arrête pas à 10</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i="1" dirty="0"/>
              <a:t>4.  </a:t>
            </a:r>
            <a:endParaRPr i="1" dirty="0"/>
          </a:p>
        </p:txBody>
      </p:sp>
      <p:sp>
        <p:nvSpPr>
          <p:cNvPr id="1666" name="Google Shape;1666;p1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156</a:t>
            </a:fld>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3"/>
        <p:cNvGrpSpPr/>
        <p:nvPr/>
      </p:nvGrpSpPr>
      <p:grpSpPr>
        <a:xfrm>
          <a:off x="0" y="0"/>
          <a:ext cx="0" cy="0"/>
          <a:chOff x="0" y="0"/>
          <a:chExt cx="0" cy="0"/>
        </a:xfrm>
      </p:grpSpPr>
      <p:sp>
        <p:nvSpPr>
          <p:cNvPr id="1674" name="Google Shape;1674;p18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5" name="Google Shape;1675;p1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Complétez la suite des premiers multiples de 20 dans l’ordre.</a:t>
            </a:r>
            <a:endParaRPr dirty="0"/>
          </a:p>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b="0" i="0" dirty="0"/>
              <a:t>20 ; 40 ; 60 ; 80 ; 100 ; 120 ; 140 ; 160. </a:t>
            </a:r>
            <a:endParaRPr dirty="0"/>
          </a:p>
          <a:p>
            <a:pPr marL="0" marR="0" lvl="0" indent="0" algn="l" rtl="0">
              <a:lnSpc>
                <a:spcPct val="100000"/>
              </a:lnSpc>
              <a:spcBef>
                <a:spcPts val="0"/>
              </a:spcBef>
              <a:spcAft>
                <a:spcPts val="0"/>
              </a:spcAft>
              <a:buClr>
                <a:schemeClr val="dk1"/>
              </a:buClr>
              <a:buSzPts val="1200"/>
              <a:buFont typeface="Calibri"/>
              <a:buNone/>
            </a:pPr>
            <a:r>
              <a:rPr lang="fr-FR" i="0" dirty="0"/>
              <a:t>Même démarche.</a:t>
            </a:r>
            <a:endParaRPr dirty="0"/>
          </a:p>
          <a:p>
            <a:pPr marL="0" marR="0" lvl="0" indent="0" algn="l" rtl="0">
              <a:lnSpc>
                <a:spcPct val="100000"/>
              </a:lnSpc>
              <a:spcBef>
                <a:spcPts val="0"/>
              </a:spcBef>
              <a:spcAft>
                <a:spcPts val="0"/>
              </a:spcAft>
              <a:buClr>
                <a:schemeClr val="dk1"/>
              </a:buClr>
              <a:buSzPts val="1200"/>
              <a:buFont typeface="Calibri"/>
              <a:buNone/>
            </a:pPr>
            <a:endParaRPr i="0" dirty="0"/>
          </a:p>
        </p:txBody>
      </p:sp>
      <p:sp>
        <p:nvSpPr>
          <p:cNvPr id="1676" name="Google Shape;1676;p1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157</a:t>
            </a:fld>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p:cNvGrpSpPr/>
        <p:nvPr/>
      </p:nvGrpSpPr>
      <p:grpSpPr>
        <a:xfrm>
          <a:off x="0" y="0"/>
          <a:ext cx="0" cy="0"/>
          <a:chOff x="0" y="0"/>
          <a:chExt cx="0" cy="0"/>
        </a:xfrm>
      </p:grpSpPr>
      <p:sp>
        <p:nvSpPr>
          <p:cNvPr id="1686" name="Google Shape;1686;p1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7" name="Google Shape;1687;p1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Maintenant, vous allez voir apparaitre des nombres. Vous allez devoir écrire sur votre ardoise ceux qui sont à la fois multiples de 5 ET multiples de 6. </a:t>
            </a:r>
          </a:p>
          <a:p>
            <a:pPr marL="0" marR="0" lvl="0" indent="0" algn="l" rtl="0">
              <a:lnSpc>
                <a:spcPct val="100000"/>
              </a:lnSpc>
              <a:spcBef>
                <a:spcPts val="0"/>
              </a:spcBef>
              <a:spcAft>
                <a:spcPts val="0"/>
              </a:spcAft>
              <a:buClr>
                <a:schemeClr val="dk1"/>
              </a:buClr>
              <a:buSzPts val="1200"/>
              <a:buFont typeface="Calibri"/>
              <a:buNone/>
            </a:pPr>
            <a:r>
              <a:rPr lang="fr-FR" i="0" dirty="0"/>
              <a:t>Faire reformuler la consigne par un élève. </a:t>
            </a:r>
            <a:endParaRPr i="0" dirty="0"/>
          </a:p>
        </p:txBody>
      </p:sp>
      <p:sp>
        <p:nvSpPr>
          <p:cNvPr id="1688" name="Google Shape;1688;p1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158</a:t>
            </a:fld>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2"/>
        <p:cNvGrpSpPr/>
        <p:nvPr/>
      </p:nvGrpSpPr>
      <p:grpSpPr>
        <a:xfrm>
          <a:off x="0" y="0"/>
          <a:ext cx="0" cy="0"/>
          <a:chOff x="0" y="0"/>
          <a:chExt cx="0" cy="0"/>
        </a:xfrm>
      </p:grpSpPr>
      <p:sp>
        <p:nvSpPr>
          <p:cNvPr id="1693" name="Google Shape;1693;p18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4" name="Google Shape;1694;p1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Parmi ces nombres, lesquels sont multiples de 5 mais aussi multiples de 6</a:t>
            </a:r>
            <a:r>
              <a:rPr lang="fr-FR" sz="1200" i="1" dirty="0">
                <a:latin typeface="Calibri"/>
                <a:ea typeface="Calibri"/>
                <a:cs typeface="Calibri"/>
                <a:sym typeface="Calibri"/>
              </a:rPr>
              <a:t> </a:t>
            </a:r>
            <a:r>
              <a:rPr lang="fr-FR" i="1" dirty="0"/>
              <a:t>? </a:t>
            </a:r>
            <a:endParaRPr dirty="0"/>
          </a:p>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b="0" i="0" dirty="0"/>
              <a:t>30 ; 60. </a:t>
            </a:r>
            <a:endParaRPr i="1" dirty="0"/>
          </a:p>
          <a:p>
            <a:pPr marL="0" marR="0" lvl="0" indent="0" algn="l" rtl="0">
              <a:lnSpc>
                <a:spcPct val="100000"/>
              </a:lnSpc>
              <a:spcBef>
                <a:spcPts val="0"/>
              </a:spcBef>
              <a:spcAft>
                <a:spcPts val="0"/>
              </a:spcAft>
              <a:buClr>
                <a:schemeClr val="dk1"/>
              </a:buClr>
              <a:buSzPts val="1200"/>
              <a:buFont typeface="Calibri"/>
              <a:buNone/>
            </a:pPr>
            <a:r>
              <a:rPr lang="fr-FR" i="0" dirty="0"/>
              <a:t>Laisser une minute aux élèves. Valider les ardoises au fur et à mesure que les élèves les lèvent, d’un signe discret de la tête.</a:t>
            </a:r>
            <a:endParaRPr dirty="0"/>
          </a:p>
          <a:p>
            <a:pPr marL="0" marR="0" lvl="0" indent="0" algn="l" rtl="0">
              <a:lnSpc>
                <a:spcPct val="100000"/>
              </a:lnSpc>
              <a:spcBef>
                <a:spcPts val="0"/>
              </a:spcBef>
              <a:spcAft>
                <a:spcPts val="0"/>
              </a:spcAft>
              <a:buClr>
                <a:schemeClr val="dk1"/>
              </a:buClr>
              <a:buSzPts val="1200"/>
              <a:buFont typeface="Calibri"/>
              <a:buNone/>
            </a:pPr>
            <a:r>
              <a:rPr lang="fr-FR" i="0" dirty="0"/>
              <a:t>Reprendre en collectif. Interroger les élèves pour qu’ils justifient leurs réponses. </a:t>
            </a:r>
            <a:endParaRPr dirty="0"/>
          </a:p>
          <a:p>
            <a:pPr marL="0" marR="0" lvl="0" indent="0" algn="l" rtl="0">
              <a:lnSpc>
                <a:spcPct val="100000"/>
              </a:lnSpc>
              <a:spcBef>
                <a:spcPts val="0"/>
              </a:spcBef>
              <a:spcAft>
                <a:spcPts val="0"/>
              </a:spcAft>
              <a:buClr>
                <a:schemeClr val="dk1"/>
              </a:buClr>
              <a:buSzPts val="1200"/>
              <a:buFont typeface="Calibri"/>
              <a:buNone/>
            </a:pPr>
            <a:r>
              <a:rPr lang="fr-FR" i="1" dirty="0"/>
              <a:t>On peut déjà barrer les nombres qui ne finissent pas par 0 ou par 5 car on sait que c’est un moyen de déterminer les multiples de </a:t>
            </a:r>
            <a:r>
              <a:rPr lang="fr-FR" i="1" u="none" dirty="0"/>
              <a:t>5. On </a:t>
            </a:r>
            <a:r>
              <a:rPr lang="fr-FR" i="1" dirty="0"/>
              <a:t>élimine donc 36 ; 42 ; 56 ; 48. On élimine ensuite 25 et 50 car ils ne sont pas multiples de 6. Ils ne figurent pas dans la table de 6. On ne peut pas trouver un nombre pour écrire …</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i="1" dirty="0"/>
              <a:t>6 = 25 ou encore …</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i="1" dirty="0"/>
              <a:t>6 = 50. </a:t>
            </a:r>
            <a:endParaRPr dirty="0"/>
          </a:p>
          <a:p>
            <a:pPr marL="0" marR="0" lvl="0" indent="0" algn="l" rtl="0">
              <a:lnSpc>
                <a:spcPct val="100000"/>
              </a:lnSpc>
              <a:spcBef>
                <a:spcPts val="0"/>
              </a:spcBef>
              <a:spcAft>
                <a:spcPts val="0"/>
              </a:spcAft>
              <a:buClr>
                <a:schemeClr val="dk1"/>
              </a:buClr>
              <a:buSzPts val="1200"/>
              <a:buFont typeface="Calibri"/>
              <a:buNone/>
            </a:pPr>
            <a:r>
              <a:rPr lang="fr-FR" i="1" dirty="0"/>
              <a:t>Les deux nombres à garder sont 30 (car c’est 6</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i="1" dirty="0"/>
              <a:t>5, multiple de 5 et multiple de 6) ainsi que 60 (car c’est 12</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i="1" dirty="0"/>
              <a:t>5 et 10</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i="1" dirty="0"/>
              <a:t>6). </a:t>
            </a:r>
            <a:endParaRPr i="1" dirty="0"/>
          </a:p>
        </p:txBody>
      </p:sp>
      <p:sp>
        <p:nvSpPr>
          <p:cNvPr id="1695" name="Google Shape;1695;p1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159</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1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i="1" dirty="0"/>
              <a:t>(3 × 1 000) + (1 × 100) + (4 × 10) + (6 × 1) c’est quel nombre ? </a:t>
            </a:r>
            <a:endParaRPr dirty="0"/>
          </a:p>
          <a:p>
            <a:pPr marL="0" marR="0" lvl="0" indent="-228600" algn="l" rtl="0">
              <a:lnSpc>
                <a:spcPct val="100000"/>
              </a:lnSpc>
              <a:spcBef>
                <a:spcPts val="0"/>
              </a:spcBef>
              <a:spcAft>
                <a:spcPts val="0"/>
              </a:spcAft>
              <a:buClr>
                <a:srgbClr val="000000"/>
              </a:buClr>
              <a:buSzPts val="1400"/>
              <a:buFont typeface="Arial"/>
              <a:buNone/>
            </a:pPr>
            <a:r>
              <a:rPr lang="fr-FR" dirty="0"/>
              <a:t>Laisser quelques secondes. Les élèves lèvent leur ardoise. Valider ou invalider discrètement d’un signe de tête. </a:t>
            </a:r>
            <a:endParaRPr dirty="0"/>
          </a:p>
          <a:p>
            <a:pPr marL="0" marR="0" lvl="0" indent="-228600" algn="l" rtl="0">
              <a:lnSpc>
                <a:spcPct val="100000"/>
              </a:lnSpc>
              <a:spcBef>
                <a:spcPts val="0"/>
              </a:spcBef>
              <a:spcAft>
                <a:spcPts val="0"/>
              </a:spcAft>
              <a:buClr>
                <a:srgbClr val="000000"/>
              </a:buClr>
              <a:buSzPts val="1400"/>
              <a:buFont typeface="Arial"/>
              <a:buNone/>
            </a:pPr>
            <a:r>
              <a:rPr lang="fr-FR" b="1" dirty="0"/>
              <a:t>Réponse attendue </a:t>
            </a:r>
            <a:r>
              <a:rPr lang="fr-FR" b="0" dirty="0"/>
              <a:t>:</a:t>
            </a:r>
            <a:r>
              <a:rPr lang="fr-FR" b="1" dirty="0"/>
              <a:t> </a:t>
            </a:r>
            <a:r>
              <a:rPr lang="fr-FR" dirty="0"/>
              <a:t>3 146.</a:t>
            </a:r>
            <a:endParaRPr dirty="0"/>
          </a:p>
          <a:p>
            <a:pPr marL="0" marR="0" lvl="0" indent="-228600" algn="l" rtl="0">
              <a:lnSpc>
                <a:spcPct val="100000"/>
              </a:lnSpc>
              <a:spcBef>
                <a:spcPts val="0"/>
              </a:spcBef>
              <a:spcAft>
                <a:spcPts val="0"/>
              </a:spcAft>
              <a:buClr>
                <a:srgbClr val="000000"/>
              </a:buClr>
              <a:buSzPts val="1400"/>
              <a:buFont typeface="Arial"/>
              <a:buNone/>
            </a:pPr>
            <a:r>
              <a:rPr lang="fr-FR" dirty="0"/>
              <a:t>Puis, interroger un élève. </a:t>
            </a:r>
            <a:endParaRPr dirty="0"/>
          </a:p>
          <a:p>
            <a:pPr marL="0" marR="0" lvl="0" indent="-228600" algn="l" rtl="0">
              <a:lnSpc>
                <a:spcPct val="100000"/>
              </a:lnSpc>
              <a:spcBef>
                <a:spcPts val="0"/>
              </a:spcBef>
              <a:spcAft>
                <a:spcPts val="0"/>
              </a:spcAft>
              <a:buClr>
                <a:srgbClr val="000000"/>
              </a:buClr>
              <a:buSzPts val="1400"/>
              <a:buFont typeface="Arial"/>
              <a:buNone/>
            </a:pPr>
            <a:r>
              <a:rPr lang="fr-FR" dirty="0"/>
              <a:t>Illustration de l’item sur la diapositive suivante. </a:t>
            </a:r>
            <a:endParaRPr dirty="0"/>
          </a:p>
        </p:txBody>
      </p:sp>
      <p:sp>
        <p:nvSpPr>
          <p:cNvPr id="180" name="Google Shape;180;p1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7"/>
        <p:cNvGrpSpPr/>
        <p:nvPr/>
      </p:nvGrpSpPr>
      <p:grpSpPr>
        <a:xfrm>
          <a:off x="0" y="0"/>
          <a:ext cx="0" cy="0"/>
          <a:chOff x="0" y="0"/>
          <a:chExt cx="0" cy="0"/>
        </a:xfrm>
      </p:grpSpPr>
      <p:sp>
        <p:nvSpPr>
          <p:cNvPr id="1708" name="Google Shape;1708;p1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9" name="Google Shape;1709;p1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dirty="0"/>
              <a:t>Aujourd’hui, vous allez ajouter un nombre ayant 8 unités restantes à des nombres jusqu’à 10</a:t>
            </a:r>
            <a:r>
              <a:rPr lang="fr-FR" sz="1200" i="1" dirty="0">
                <a:latin typeface="Calibri"/>
                <a:ea typeface="Calibri"/>
                <a:cs typeface="Calibri"/>
                <a:sym typeface="Calibri"/>
              </a:rPr>
              <a:t> </a:t>
            </a:r>
            <a:r>
              <a:rPr lang="fr-FR" i="1" dirty="0"/>
              <a:t>000.</a:t>
            </a:r>
            <a:endParaRPr dirty="0"/>
          </a:p>
          <a:p>
            <a:pPr marL="0" lvl="0" indent="0" algn="l" rtl="0">
              <a:lnSpc>
                <a:spcPct val="100000"/>
              </a:lnSpc>
              <a:spcBef>
                <a:spcPts val="0"/>
              </a:spcBef>
              <a:spcAft>
                <a:spcPts val="0"/>
              </a:spcAft>
              <a:buSzPts val="1400"/>
              <a:buNone/>
            </a:pPr>
            <a:endParaRPr i="1" dirty="0"/>
          </a:p>
        </p:txBody>
      </p:sp>
      <p:sp>
        <p:nvSpPr>
          <p:cNvPr id="1710" name="Google Shape;1710;p1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160</a:t>
            </a:fld>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3"/>
        <p:cNvGrpSpPr/>
        <p:nvPr/>
      </p:nvGrpSpPr>
      <p:grpSpPr>
        <a:xfrm>
          <a:off x="0" y="0"/>
          <a:ext cx="0" cy="0"/>
          <a:chOff x="0" y="0"/>
          <a:chExt cx="0" cy="0"/>
        </a:xfrm>
      </p:grpSpPr>
      <p:sp>
        <p:nvSpPr>
          <p:cNvPr id="1714" name="Google Shape;1714;p18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5" name="Google Shape;1715;p1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Essayez d’être le plus rapide possible, il faudra expliquer la procédure que vous avez utilisée. Écrivez le résultat sur vos ardoises. </a:t>
            </a:r>
            <a:endParaRPr i="0"/>
          </a:p>
        </p:txBody>
      </p:sp>
      <p:sp>
        <p:nvSpPr>
          <p:cNvPr id="1716" name="Google Shape;1716;p1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161</a:t>
            </a:fld>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1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4" name="Google Shape;1724;p1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b="0" i="0" dirty="0"/>
              <a:t>525. </a:t>
            </a:r>
            <a:endParaRPr dirty="0"/>
          </a:p>
          <a:p>
            <a:pPr marL="0" marR="0" lvl="0" indent="0" algn="l" rtl="0">
              <a:lnSpc>
                <a:spcPct val="100000"/>
              </a:lnSpc>
              <a:spcBef>
                <a:spcPts val="0"/>
              </a:spcBef>
              <a:spcAft>
                <a:spcPts val="0"/>
              </a:spcAft>
              <a:buClr>
                <a:schemeClr val="dk1"/>
              </a:buClr>
              <a:buSzPts val="1200"/>
              <a:buFont typeface="Calibri"/>
              <a:buNone/>
            </a:pPr>
            <a:r>
              <a:rPr lang="fr-FR" i="0" dirty="0"/>
              <a:t>Laisser aux élèves un court temps de recherche individuelle. Interroger un élève très rapide afin qu’il explique sa procédure.</a:t>
            </a:r>
            <a:endParaRPr dirty="0"/>
          </a:p>
          <a:p>
            <a:pPr marL="0" marR="0" lvl="0" indent="0" algn="l" rtl="0">
              <a:lnSpc>
                <a:spcPct val="100000"/>
              </a:lnSpc>
              <a:spcBef>
                <a:spcPts val="0"/>
              </a:spcBef>
              <a:spcAft>
                <a:spcPts val="0"/>
              </a:spcAft>
              <a:buClr>
                <a:schemeClr val="dk1"/>
              </a:buClr>
              <a:buSzPts val="1200"/>
              <a:buFont typeface="Calibri"/>
              <a:buNone/>
            </a:pPr>
            <a:r>
              <a:rPr lang="fr-FR" sz="1200" dirty="0">
                <a:latin typeface="Arial"/>
                <a:ea typeface="Arial"/>
                <a:cs typeface="Arial"/>
                <a:sym typeface="Arial"/>
              </a:rPr>
              <a:t>→ </a:t>
            </a:r>
            <a:r>
              <a:rPr lang="fr-FR" sz="1200" i="1" dirty="0">
                <a:latin typeface="Arial"/>
                <a:ea typeface="Arial"/>
                <a:cs typeface="Arial"/>
                <a:sym typeface="Arial"/>
              </a:rPr>
              <a:t>Je peux utiliser un résultat connu par cœur 7</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15 donc 517</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510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15</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525.</a:t>
            </a:r>
            <a:endParaRP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725" name="Google Shape;1725;p1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162</a:t>
            </a:fld>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3"/>
        <p:cNvGrpSpPr/>
        <p:nvPr/>
      </p:nvGrpSpPr>
      <p:grpSpPr>
        <a:xfrm>
          <a:off x="0" y="0"/>
          <a:ext cx="0" cy="0"/>
          <a:chOff x="0" y="0"/>
          <a:chExt cx="0" cy="0"/>
        </a:xfrm>
      </p:grpSpPr>
      <p:sp>
        <p:nvSpPr>
          <p:cNvPr id="1734" name="Google Shape;1734;p1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5" name="Google Shape;1735;p1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latin typeface="Arial"/>
                <a:ea typeface="Arial"/>
                <a:cs typeface="Arial"/>
                <a:sym typeface="Arial"/>
              </a:rPr>
              <a:t>→ </a:t>
            </a:r>
            <a:r>
              <a:rPr lang="fr-FR" sz="1200" i="1" dirty="0">
                <a:latin typeface="Arial"/>
                <a:ea typeface="Arial"/>
                <a:cs typeface="Arial"/>
                <a:sym typeface="Arial"/>
              </a:rPr>
              <a:t>Je peux aussi utiliser la procédure des dizaines et unités</a:t>
            </a:r>
            <a:r>
              <a:rPr lang="fr-FR" sz="1200" i="1" dirty="0">
                <a:latin typeface="Calibri"/>
                <a:ea typeface="Calibri"/>
                <a:cs typeface="Calibri"/>
                <a:sym typeface="Calibri"/>
              </a:rPr>
              <a:t> </a:t>
            </a:r>
            <a:r>
              <a:rPr lang="fr-FR" sz="1200" i="1" dirty="0">
                <a:latin typeface="Arial"/>
                <a:ea typeface="Arial"/>
                <a:cs typeface="Arial"/>
                <a:sym typeface="Arial"/>
              </a:rPr>
              <a:t>: pour ajouter 8, j’ajoute une dizaine puis j’enlève 2 unités. 517</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527 puis 527</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525.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i="1" dirty="0">
                <a:latin typeface="Arial"/>
                <a:cs typeface="Arial"/>
                <a:sym typeface="Arial"/>
              </a:rPr>
              <a:t>C’est cette procédure que nous allons entrainer aujourd’hui. </a:t>
            </a:r>
            <a:endParaRPr lang="fr-FR" i="1" dirty="0"/>
          </a:p>
          <a:p>
            <a:pPr marL="0" marR="0" lvl="0" indent="0" algn="l" rtl="0">
              <a:lnSpc>
                <a:spcPct val="100000"/>
              </a:lnSpc>
              <a:spcBef>
                <a:spcPts val="0"/>
              </a:spcBef>
              <a:spcAft>
                <a:spcPts val="0"/>
              </a:spcAft>
              <a:buClr>
                <a:schemeClr val="dk1"/>
              </a:buClr>
              <a:buSzPts val="1200"/>
              <a:buFont typeface="Calibri"/>
              <a:buNone/>
            </a:pPr>
            <a:endParaRPr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736" name="Google Shape;1736;p1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163</a:t>
            </a:fld>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6">
          <a:extLst>
            <a:ext uri="{FF2B5EF4-FFF2-40B4-BE49-F238E27FC236}">
              <a16:creationId xmlns:a16="http://schemas.microsoft.com/office/drawing/2014/main" id="{7026986A-9492-0BDE-FB41-0B0A49F0F943}"/>
            </a:ext>
          </a:extLst>
        </p:cNvPr>
        <p:cNvGrpSpPr/>
        <p:nvPr/>
      </p:nvGrpSpPr>
      <p:grpSpPr>
        <a:xfrm>
          <a:off x="0" y="0"/>
          <a:ext cx="0" cy="0"/>
          <a:chOff x="0" y="0"/>
          <a:chExt cx="0" cy="0"/>
        </a:xfrm>
      </p:grpSpPr>
      <p:sp>
        <p:nvSpPr>
          <p:cNvPr id="1757" name="Google Shape;1757;p199:notes">
            <a:extLst>
              <a:ext uri="{FF2B5EF4-FFF2-40B4-BE49-F238E27FC236}">
                <a16:creationId xmlns:a16="http://schemas.microsoft.com/office/drawing/2014/main" id="{83D54A95-22BE-7B4E-D4BE-006C17DD4FD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8" name="Google Shape;1758;p199:notes">
            <a:extLst>
              <a:ext uri="{FF2B5EF4-FFF2-40B4-BE49-F238E27FC236}">
                <a16:creationId xmlns:a16="http://schemas.microsoft.com/office/drawing/2014/main" id="{E9B3A751-06FE-5809-EA13-5A099610DB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Laisser aux élèves un court temps de recherche individuelle.</a:t>
            </a:r>
          </a:p>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b="0" i="0" dirty="0"/>
              <a:t>882</a:t>
            </a:r>
            <a:r>
              <a:rPr lang="fr-FR" i="0" dirty="0"/>
              <a:t>. </a:t>
            </a:r>
            <a:endParaRPr lang="fr-F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759" name="Google Shape;1759;p199:notes">
            <a:extLst>
              <a:ext uri="{FF2B5EF4-FFF2-40B4-BE49-F238E27FC236}">
                <a16:creationId xmlns:a16="http://schemas.microsoft.com/office/drawing/2014/main" id="{592077FF-C023-6F22-C07A-2FC229F1CEA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164</a:t>
            </a:fld>
            <a:endParaRPr/>
          </a:p>
        </p:txBody>
      </p:sp>
    </p:spTree>
    <p:extLst>
      <p:ext uri="{BB962C8B-B14F-4D97-AF65-F5344CB8AC3E}">
        <p14:creationId xmlns:p14="http://schemas.microsoft.com/office/powerpoint/2010/main" val="31991403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6"/>
        <p:cNvGrpSpPr/>
        <p:nvPr/>
      </p:nvGrpSpPr>
      <p:grpSpPr>
        <a:xfrm>
          <a:off x="0" y="0"/>
          <a:ext cx="0" cy="0"/>
          <a:chOff x="0" y="0"/>
          <a:chExt cx="0" cy="0"/>
        </a:xfrm>
      </p:grpSpPr>
      <p:sp>
        <p:nvSpPr>
          <p:cNvPr id="1757" name="Google Shape;1757;p1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8" name="Google Shape;1758;p1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Interroger un élève.</a:t>
            </a:r>
          </a:p>
          <a:p>
            <a:pPr marL="0" marR="0" lvl="0" indent="0" algn="l" rtl="0">
              <a:lnSpc>
                <a:spcPct val="100000"/>
              </a:lnSpc>
              <a:spcBef>
                <a:spcPts val="0"/>
              </a:spcBef>
              <a:spcAft>
                <a:spcPts val="0"/>
              </a:spcAft>
              <a:buClr>
                <a:schemeClr val="dk1"/>
              </a:buClr>
              <a:buSzPts val="1200"/>
              <a:buFont typeface="Calibri"/>
              <a:buNone/>
            </a:pPr>
            <a:r>
              <a:rPr lang="fr-FR" sz="1200" dirty="0">
                <a:latin typeface="Arial"/>
                <a:ea typeface="Arial"/>
                <a:cs typeface="Arial"/>
                <a:sym typeface="Arial"/>
              </a:rPr>
              <a:t>→ </a:t>
            </a:r>
            <a:r>
              <a:rPr lang="fr-FR" sz="1200" i="1" dirty="0">
                <a:latin typeface="Arial"/>
                <a:ea typeface="Arial"/>
                <a:cs typeface="Arial"/>
                <a:sym typeface="Arial"/>
              </a:rPr>
              <a:t>J’utilise la procédure des dizaines et unités</a:t>
            </a:r>
            <a:r>
              <a:rPr lang="fr-FR" sz="1200" i="1" dirty="0">
                <a:latin typeface="Calibri"/>
                <a:ea typeface="Calibri"/>
                <a:cs typeface="Calibri"/>
                <a:sym typeface="Calibri"/>
              </a:rPr>
              <a:t> </a:t>
            </a:r>
            <a:r>
              <a:rPr lang="fr-FR" sz="1200" i="1" dirty="0">
                <a:latin typeface="Arial"/>
                <a:ea typeface="Arial"/>
                <a:cs typeface="Arial"/>
                <a:sym typeface="Arial"/>
              </a:rPr>
              <a:t>: pour ajouter 18, j’ajoute 2 dizaines puis j’enlève 2 unités. 864</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884 puis 884</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882.  </a:t>
            </a:r>
            <a:endParaRP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759" name="Google Shape;1759;p1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165</a:t>
            </a:fld>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9">
          <a:extLst>
            <a:ext uri="{FF2B5EF4-FFF2-40B4-BE49-F238E27FC236}">
              <a16:creationId xmlns:a16="http://schemas.microsoft.com/office/drawing/2014/main" id="{ABFB1BEE-1C2F-97F9-E4D9-885359BF93FD}"/>
            </a:ext>
          </a:extLst>
        </p:cNvPr>
        <p:cNvGrpSpPr/>
        <p:nvPr/>
      </p:nvGrpSpPr>
      <p:grpSpPr>
        <a:xfrm>
          <a:off x="0" y="0"/>
          <a:ext cx="0" cy="0"/>
          <a:chOff x="0" y="0"/>
          <a:chExt cx="0" cy="0"/>
        </a:xfrm>
      </p:grpSpPr>
      <p:sp>
        <p:nvSpPr>
          <p:cNvPr id="1780" name="Google Shape;1780;p202:notes">
            <a:extLst>
              <a:ext uri="{FF2B5EF4-FFF2-40B4-BE49-F238E27FC236}">
                <a16:creationId xmlns:a16="http://schemas.microsoft.com/office/drawing/2014/main" id="{6A2B7D30-7FFF-3AA9-C90A-BD94C46D8CA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1" name="Google Shape;1781;p202:notes">
            <a:extLst>
              <a:ext uri="{FF2B5EF4-FFF2-40B4-BE49-F238E27FC236}">
                <a16:creationId xmlns:a16="http://schemas.microsoft.com/office/drawing/2014/main" id="{64D24D26-D52E-6A84-BF1B-9ECF1E2BD84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1" i="0" dirty="0"/>
              <a:t>Réponse attendue </a:t>
            </a:r>
            <a:r>
              <a:rPr lang="fr-FR" b="0" i="0" dirty="0"/>
              <a:t>:</a:t>
            </a:r>
            <a:r>
              <a:rPr lang="fr-FR" b="1" i="0" dirty="0"/>
              <a:t> </a:t>
            </a:r>
            <a:r>
              <a:rPr lang="fr-FR" i="0" dirty="0"/>
              <a:t>1</a:t>
            </a:r>
            <a:r>
              <a:rPr lang="fr-FR" sz="1200" i="1" dirty="0">
                <a:latin typeface="Calibri"/>
                <a:ea typeface="Calibri"/>
                <a:cs typeface="Calibri"/>
                <a:sym typeface="Calibri"/>
              </a:rPr>
              <a:t> </a:t>
            </a:r>
            <a:r>
              <a:rPr lang="fr-FR" i="0" dirty="0"/>
              <a:t>921. </a:t>
            </a:r>
            <a:endParaRPr lang="fr-F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782" name="Google Shape;1782;p202:notes">
            <a:extLst>
              <a:ext uri="{FF2B5EF4-FFF2-40B4-BE49-F238E27FC236}">
                <a16:creationId xmlns:a16="http://schemas.microsoft.com/office/drawing/2014/main" id="{1648A5A7-2901-6FFC-0B36-B000E838A20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166</a:t>
            </a:fld>
            <a:endParaRPr/>
          </a:p>
        </p:txBody>
      </p:sp>
    </p:spTree>
    <p:extLst>
      <p:ext uri="{BB962C8B-B14F-4D97-AF65-F5344CB8AC3E}">
        <p14:creationId xmlns:p14="http://schemas.microsoft.com/office/powerpoint/2010/main" val="94066988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9"/>
        <p:cNvGrpSpPr/>
        <p:nvPr/>
      </p:nvGrpSpPr>
      <p:grpSpPr>
        <a:xfrm>
          <a:off x="0" y="0"/>
          <a:ext cx="0" cy="0"/>
          <a:chOff x="0" y="0"/>
          <a:chExt cx="0" cy="0"/>
        </a:xfrm>
      </p:grpSpPr>
      <p:sp>
        <p:nvSpPr>
          <p:cNvPr id="1780" name="Google Shape;1780;p20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1" name="Google Shape;1781;p2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dirty="0">
                <a:latin typeface="Arial"/>
                <a:ea typeface="Arial"/>
                <a:cs typeface="Arial"/>
                <a:sym typeface="Arial"/>
              </a:rPr>
              <a:t>1</a:t>
            </a:r>
            <a:r>
              <a:rPr lang="fr-FR" sz="1200" i="1" dirty="0">
                <a:latin typeface="Calibri"/>
                <a:ea typeface="Calibri"/>
                <a:cs typeface="Calibri"/>
                <a:sym typeface="Calibri"/>
              </a:rPr>
              <a:t> </a:t>
            </a:r>
            <a:r>
              <a:rPr lang="fr-FR" sz="1200" dirty="0">
                <a:latin typeface="Arial"/>
                <a:ea typeface="Arial"/>
                <a:cs typeface="Arial"/>
                <a:sym typeface="Arial"/>
              </a:rPr>
              <a:t>903</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923, puis j’enlève 2 unités, 1</a:t>
            </a:r>
            <a:r>
              <a:rPr lang="fr-FR" sz="1200" i="1" dirty="0">
                <a:latin typeface="Calibri"/>
                <a:ea typeface="Calibri"/>
                <a:cs typeface="Calibri"/>
                <a:sym typeface="Calibri"/>
              </a:rPr>
              <a:t> </a:t>
            </a:r>
            <a:r>
              <a:rPr lang="fr-FR" sz="1200" i="1" dirty="0">
                <a:latin typeface="Arial"/>
                <a:ea typeface="Arial"/>
                <a:cs typeface="Arial"/>
                <a:sym typeface="Arial"/>
              </a:rPr>
              <a:t>923</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921. Donc 1</a:t>
            </a:r>
            <a:r>
              <a:rPr lang="fr-FR" sz="1200" i="1" dirty="0">
                <a:latin typeface="Calibri"/>
                <a:ea typeface="Calibri"/>
                <a:cs typeface="Calibri"/>
                <a:sym typeface="Calibri"/>
              </a:rPr>
              <a:t> </a:t>
            </a:r>
            <a:r>
              <a:rPr lang="fr-FR" sz="1200" i="1" dirty="0">
                <a:latin typeface="Arial"/>
                <a:ea typeface="Arial"/>
                <a:cs typeface="Arial"/>
                <a:sym typeface="Arial"/>
              </a:rPr>
              <a:t>903</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18</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921.</a:t>
            </a:r>
            <a:endParaRP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782" name="Google Shape;1782;p2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167</a:t>
            </a:fld>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2">
          <a:extLst>
            <a:ext uri="{FF2B5EF4-FFF2-40B4-BE49-F238E27FC236}">
              <a16:creationId xmlns:a16="http://schemas.microsoft.com/office/drawing/2014/main" id="{0221623A-CFD6-AD59-91C7-4BF8B7FBCBF6}"/>
            </a:ext>
          </a:extLst>
        </p:cNvPr>
        <p:cNvGrpSpPr/>
        <p:nvPr/>
      </p:nvGrpSpPr>
      <p:grpSpPr>
        <a:xfrm>
          <a:off x="0" y="0"/>
          <a:ext cx="0" cy="0"/>
          <a:chOff x="0" y="0"/>
          <a:chExt cx="0" cy="0"/>
        </a:xfrm>
      </p:grpSpPr>
      <p:sp>
        <p:nvSpPr>
          <p:cNvPr id="1803" name="Google Shape;1803;p204:notes">
            <a:extLst>
              <a:ext uri="{FF2B5EF4-FFF2-40B4-BE49-F238E27FC236}">
                <a16:creationId xmlns:a16="http://schemas.microsoft.com/office/drawing/2014/main" id="{2ECBA75B-3B88-3A9D-31E1-AD35AC490B8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4" name="Google Shape;1804;p204:notes">
            <a:extLst>
              <a:ext uri="{FF2B5EF4-FFF2-40B4-BE49-F238E27FC236}">
                <a16:creationId xmlns:a16="http://schemas.microsoft.com/office/drawing/2014/main" id="{1FBF39C0-6124-16DB-A9C3-58633E484D2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b="0" i="0" dirty="0"/>
              <a:t>3</a:t>
            </a:r>
            <a:r>
              <a:rPr lang="fr-FR" sz="1200" i="1" dirty="0">
                <a:latin typeface="Calibri"/>
                <a:ea typeface="Calibri"/>
                <a:cs typeface="Calibri"/>
                <a:sym typeface="Calibri"/>
              </a:rPr>
              <a:t> </a:t>
            </a:r>
            <a:r>
              <a:rPr lang="fr-FR" b="0" i="0" dirty="0"/>
              <a:t>073. </a:t>
            </a:r>
            <a:endParaRPr lang="fr-FR" dirty="0"/>
          </a:p>
          <a:p>
            <a:pPr marL="0" marR="0" lvl="0" indent="0" algn="l" rtl="0">
              <a:lnSpc>
                <a:spcPct val="100000"/>
              </a:lnSpc>
              <a:spcBef>
                <a:spcPts val="0"/>
              </a:spcBef>
              <a:spcAft>
                <a:spcPts val="0"/>
              </a:spcAft>
              <a:buClr>
                <a:schemeClr val="dk1"/>
              </a:buClr>
              <a:buSzPts val="1200"/>
              <a:buFont typeface="Calibri"/>
              <a:buNone/>
            </a:pPr>
            <a:r>
              <a:rPr lang="fr-FR" sz="1200" i="0" dirty="0">
                <a:latin typeface="Arial"/>
                <a:ea typeface="Arial"/>
                <a:cs typeface="Arial"/>
                <a:sym typeface="Arial"/>
              </a:rPr>
              <a:t>Après avoir fait constater aux élèves qu’on changeait l’ordre des nombres (commutativité de l’addition), faire remarquer aux élèves que c’est la même procédure mais que l’on ajoute ici 3 dizaines puis qu’on enlève 2 unités. </a:t>
            </a:r>
            <a:endParaRPr lang="fr-FR" i="0" dirty="0"/>
          </a:p>
        </p:txBody>
      </p:sp>
      <p:sp>
        <p:nvSpPr>
          <p:cNvPr id="1805" name="Google Shape;1805;p204:notes">
            <a:extLst>
              <a:ext uri="{FF2B5EF4-FFF2-40B4-BE49-F238E27FC236}">
                <a16:creationId xmlns:a16="http://schemas.microsoft.com/office/drawing/2014/main" id="{D9278F09-B918-75F6-326B-4B2D36AF53C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168</a:t>
            </a:fld>
            <a:endParaRPr/>
          </a:p>
        </p:txBody>
      </p:sp>
    </p:spTree>
    <p:extLst>
      <p:ext uri="{BB962C8B-B14F-4D97-AF65-F5344CB8AC3E}">
        <p14:creationId xmlns:p14="http://schemas.microsoft.com/office/powerpoint/2010/main" val="280202573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2"/>
        <p:cNvGrpSpPr/>
        <p:nvPr/>
      </p:nvGrpSpPr>
      <p:grpSpPr>
        <a:xfrm>
          <a:off x="0" y="0"/>
          <a:ext cx="0" cy="0"/>
          <a:chOff x="0" y="0"/>
          <a:chExt cx="0" cy="0"/>
        </a:xfrm>
      </p:grpSpPr>
      <p:sp>
        <p:nvSpPr>
          <p:cNvPr id="1803" name="Google Shape;1803;p2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4" name="Google Shape;1804;p2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latin typeface="Arial"/>
                <a:ea typeface="Arial"/>
                <a:cs typeface="Arial"/>
                <a:sym typeface="Arial"/>
              </a:rPr>
              <a:t>3</a:t>
            </a:r>
            <a:r>
              <a:rPr lang="fr-FR" sz="1200" i="1" dirty="0">
                <a:latin typeface="Calibri"/>
                <a:ea typeface="Calibri"/>
                <a:cs typeface="Calibri"/>
                <a:sym typeface="Calibri"/>
              </a:rPr>
              <a:t> </a:t>
            </a:r>
            <a:r>
              <a:rPr lang="fr-FR" sz="1200" dirty="0">
                <a:latin typeface="Arial"/>
                <a:ea typeface="Arial"/>
                <a:cs typeface="Arial"/>
                <a:sym typeface="Arial"/>
              </a:rPr>
              <a:t>045</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30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3</a:t>
            </a:r>
            <a:r>
              <a:rPr lang="fr-FR" sz="1200" i="1" dirty="0">
                <a:latin typeface="Calibri"/>
                <a:ea typeface="Calibri"/>
                <a:cs typeface="Calibri"/>
                <a:sym typeface="Calibri"/>
              </a:rPr>
              <a:t> </a:t>
            </a:r>
            <a:r>
              <a:rPr lang="fr-FR" sz="1200" i="1" dirty="0">
                <a:latin typeface="Arial"/>
                <a:ea typeface="Arial"/>
                <a:cs typeface="Arial"/>
                <a:sym typeface="Arial"/>
              </a:rPr>
              <a:t>075, puis j’enlève 2 unités, 3</a:t>
            </a:r>
            <a:r>
              <a:rPr lang="fr-FR" sz="1200" i="1" dirty="0">
                <a:latin typeface="Calibri"/>
                <a:ea typeface="Calibri"/>
                <a:cs typeface="Calibri"/>
                <a:sym typeface="Calibri"/>
              </a:rPr>
              <a:t> </a:t>
            </a:r>
            <a:r>
              <a:rPr lang="fr-FR" sz="1200" i="1" dirty="0">
                <a:latin typeface="Arial"/>
                <a:ea typeface="Arial"/>
                <a:cs typeface="Arial"/>
                <a:sym typeface="Arial"/>
              </a:rPr>
              <a:t>075</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3</a:t>
            </a:r>
            <a:r>
              <a:rPr lang="fr-FR" sz="1200" i="1" dirty="0">
                <a:latin typeface="Calibri"/>
                <a:ea typeface="Calibri"/>
                <a:cs typeface="Calibri"/>
                <a:sym typeface="Calibri"/>
              </a:rPr>
              <a:t> </a:t>
            </a:r>
            <a:r>
              <a:rPr lang="fr-FR" sz="1200" i="1" dirty="0">
                <a:latin typeface="Arial"/>
                <a:ea typeface="Arial"/>
                <a:cs typeface="Arial"/>
                <a:sym typeface="Arial"/>
              </a:rPr>
              <a:t>073. </a:t>
            </a:r>
            <a:endParaRPr sz="1200" i="1" dirty="0">
              <a:latin typeface="Arial"/>
              <a:ea typeface="Arial"/>
              <a:cs typeface="Arial"/>
              <a:sym typeface="Arial"/>
            </a:endParaRPr>
          </a:p>
        </p:txBody>
      </p:sp>
      <p:sp>
        <p:nvSpPr>
          <p:cNvPr id="1805" name="Google Shape;1805;p2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169</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i="0" dirty="0"/>
              <a:t>Lors du retour collectif, f</a:t>
            </a:r>
            <a:r>
              <a:rPr lang="fr-FR" sz="1800" dirty="0">
                <a:latin typeface="Quattrocento Sans"/>
                <a:ea typeface="Quattrocento Sans"/>
                <a:cs typeface="Quattrocento Sans"/>
                <a:sym typeface="Quattrocento Sans"/>
              </a:rPr>
              <a:t>aire le lien entre </a:t>
            </a:r>
            <a:r>
              <a:rPr lang="fr-FR" sz="1800" dirty="0">
                <a:latin typeface="Calibri"/>
                <a:ea typeface="Calibri"/>
                <a:cs typeface="Calibri"/>
                <a:sym typeface="Calibri"/>
              </a:rPr>
              <a:t>l’écriture chiffrée du nombre et le matériel base 10</a:t>
            </a:r>
            <a:r>
              <a:rPr lang="fr-FR" sz="1800" dirty="0"/>
              <a:t> </a:t>
            </a:r>
            <a:r>
              <a:rPr lang="fr-FR" sz="1800" dirty="0">
                <a:latin typeface="Calibri"/>
                <a:ea typeface="Calibri"/>
                <a:cs typeface="Calibri"/>
                <a:sym typeface="Calibri"/>
              </a:rPr>
              <a:t>:</a:t>
            </a:r>
            <a:r>
              <a:rPr lang="fr-FR" sz="1800" dirty="0">
                <a:latin typeface="Quattrocento Sans"/>
                <a:ea typeface="Quattrocento Sans"/>
                <a:cs typeface="Quattrocento Sans"/>
                <a:sym typeface="Quattrocento Sans"/>
              </a:rPr>
              <a:t> </a:t>
            </a:r>
            <a:r>
              <a:rPr lang="fr-FR" sz="1800" i="1" dirty="0">
                <a:latin typeface="Quattrocento Sans"/>
                <a:ea typeface="Quattrocento Sans"/>
                <a:cs typeface="Quattrocento Sans"/>
                <a:sym typeface="Quattrocento Sans"/>
              </a:rPr>
              <a:t>3</a:t>
            </a:r>
            <a:r>
              <a:rPr lang="fr-FR" sz="1800" dirty="0"/>
              <a:t> × </a:t>
            </a:r>
            <a:r>
              <a:rPr lang="fr-FR" sz="1800" i="1" dirty="0">
                <a:latin typeface="Quattrocento Sans"/>
                <a:ea typeface="Quattrocento Sans"/>
                <a:cs typeface="Quattrocento Sans"/>
                <a:sym typeface="Quattrocento Sans"/>
              </a:rPr>
              <a:t>1</a:t>
            </a:r>
            <a:r>
              <a:rPr lang="fr-FR" sz="1800" dirty="0"/>
              <a:t> </a:t>
            </a:r>
            <a:r>
              <a:rPr lang="fr-FR" sz="1800" i="1" dirty="0">
                <a:latin typeface="Quattrocento Sans"/>
                <a:ea typeface="Quattrocento Sans"/>
                <a:cs typeface="Quattrocento Sans"/>
                <a:sym typeface="Quattrocento Sans"/>
              </a:rPr>
              <a:t>000, c’est 3 cubes de mille, 1 × 100, c’est une </a:t>
            </a:r>
            <a:r>
              <a:rPr lang="fr-FR" i="1" dirty="0"/>
              <a:t>plaque de 100 </a:t>
            </a:r>
            <a:r>
              <a:rPr lang="fr-FR" b="0" i="1" u="none" dirty="0"/>
              <a:t>donc</a:t>
            </a:r>
            <a:r>
              <a:rPr lang="fr-FR" i="1" dirty="0"/>
              <a:t> une centaine, 4</a:t>
            </a:r>
            <a:r>
              <a:rPr lang="fr-FR" dirty="0"/>
              <a:t> × </a:t>
            </a:r>
            <a:r>
              <a:rPr lang="fr-FR" i="1" dirty="0"/>
              <a:t>10, c’est 4 barres de dizaines donc 40 et 6</a:t>
            </a:r>
            <a:r>
              <a:rPr lang="fr-FR" dirty="0"/>
              <a:t> × </a:t>
            </a:r>
            <a:r>
              <a:rPr lang="fr-FR" i="1" dirty="0"/>
              <a:t>1, c’est 6 carrés d’unités restantes, c’est-à-dire 6. On a donc 3m 1c 4d 6u, c’est le nombre 3</a:t>
            </a:r>
            <a:r>
              <a:rPr lang="fr-FR" dirty="0"/>
              <a:t> </a:t>
            </a:r>
            <a:r>
              <a:rPr lang="fr-FR" i="1" dirty="0"/>
              <a:t>146. </a:t>
            </a:r>
            <a:r>
              <a:rPr lang="fr-FR" i="0" dirty="0"/>
              <a:t>L’écrire sur les pointillés. Rappeler également que les parenthèses ne sont pas obligatoires ici mais qu’elles permettent de mieux voir les unités de numération. </a:t>
            </a:r>
            <a:endParaRPr dirty="0"/>
          </a:p>
        </p:txBody>
      </p:sp>
      <p:sp>
        <p:nvSpPr>
          <p:cNvPr id="191" name="Google Shape;19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17</a:t>
            </a:fld>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5">
          <a:extLst>
            <a:ext uri="{FF2B5EF4-FFF2-40B4-BE49-F238E27FC236}">
              <a16:creationId xmlns:a16="http://schemas.microsoft.com/office/drawing/2014/main" id="{CD4E570E-4FA7-C90F-8BC8-8B519E2E5FEC}"/>
            </a:ext>
          </a:extLst>
        </p:cNvPr>
        <p:cNvGrpSpPr/>
        <p:nvPr/>
      </p:nvGrpSpPr>
      <p:grpSpPr>
        <a:xfrm>
          <a:off x="0" y="0"/>
          <a:ext cx="0" cy="0"/>
          <a:chOff x="0" y="0"/>
          <a:chExt cx="0" cy="0"/>
        </a:xfrm>
      </p:grpSpPr>
      <p:sp>
        <p:nvSpPr>
          <p:cNvPr id="1826" name="Google Shape;1826;p206:notes">
            <a:extLst>
              <a:ext uri="{FF2B5EF4-FFF2-40B4-BE49-F238E27FC236}">
                <a16:creationId xmlns:a16="http://schemas.microsoft.com/office/drawing/2014/main" id="{888770CC-3ABC-098E-E932-EE7ED11D8A5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7" name="Google Shape;1827;p206:notes">
            <a:extLst>
              <a:ext uri="{FF2B5EF4-FFF2-40B4-BE49-F238E27FC236}">
                <a16:creationId xmlns:a16="http://schemas.microsoft.com/office/drawing/2014/main" id="{2154541F-50E6-3064-C375-C345BCA3D14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dirty="0"/>
              <a:t>Réponse attendue </a:t>
            </a:r>
            <a:r>
              <a:rPr lang="fr-FR" b="0" i="0" dirty="0"/>
              <a:t>:</a:t>
            </a:r>
            <a:r>
              <a:rPr lang="fr-FR" b="1" i="0" dirty="0"/>
              <a:t> </a:t>
            </a:r>
            <a:r>
              <a:rPr lang="fr-FR" b="0" i="0" dirty="0"/>
              <a:t>4</a:t>
            </a:r>
            <a:r>
              <a:rPr lang="fr-FR" sz="1200" i="1" dirty="0">
                <a:latin typeface="Calibri"/>
                <a:ea typeface="Calibri"/>
                <a:cs typeface="Calibri"/>
                <a:sym typeface="Calibri"/>
              </a:rPr>
              <a:t> </a:t>
            </a:r>
            <a:r>
              <a:rPr lang="fr-FR" b="0" i="0" dirty="0"/>
              <a:t>244. </a:t>
            </a:r>
            <a:endParaRPr lang="fr-F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828" name="Google Shape;1828;p206:notes">
            <a:extLst>
              <a:ext uri="{FF2B5EF4-FFF2-40B4-BE49-F238E27FC236}">
                <a16:creationId xmlns:a16="http://schemas.microsoft.com/office/drawing/2014/main" id="{3E198A3D-60CD-CC51-9CC9-DFC157D2B04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170</a:t>
            </a:fld>
            <a:endParaRPr/>
          </a:p>
        </p:txBody>
      </p:sp>
    </p:spTree>
    <p:extLst>
      <p:ext uri="{BB962C8B-B14F-4D97-AF65-F5344CB8AC3E}">
        <p14:creationId xmlns:p14="http://schemas.microsoft.com/office/powerpoint/2010/main" val="3317128898"/>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5"/>
        <p:cNvGrpSpPr/>
        <p:nvPr/>
      </p:nvGrpSpPr>
      <p:grpSpPr>
        <a:xfrm>
          <a:off x="0" y="0"/>
          <a:ext cx="0" cy="0"/>
          <a:chOff x="0" y="0"/>
          <a:chExt cx="0" cy="0"/>
        </a:xfrm>
      </p:grpSpPr>
      <p:sp>
        <p:nvSpPr>
          <p:cNvPr id="1826" name="Google Shape;1826;p20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7" name="Google Shape;1827;p20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latin typeface="Arial"/>
                <a:ea typeface="Arial"/>
                <a:cs typeface="Arial"/>
                <a:sym typeface="Arial"/>
              </a:rPr>
              <a:t>4</a:t>
            </a:r>
            <a:r>
              <a:rPr lang="fr-FR" sz="1200" i="1" dirty="0">
                <a:latin typeface="Calibri"/>
                <a:ea typeface="Calibri"/>
                <a:cs typeface="Calibri"/>
                <a:sym typeface="Calibri"/>
              </a:rPr>
              <a:t> </a:t>
            </a:r>
            <a:r>
              <a:rPr lang="fr-FR" sz="1200" dirty="0">
                <a:latin typeface="Arial"/>
                <a:ea typeface="Arial"/>
                <a:cs typeface="Arial"/>
                <a:sym typeface="Arial"/>
              </a:rPr>
              <a:t>206</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40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4</a:t>
            </a:r>
            <a:r>
              <a:rPr lang="fr-FR" sz="1200" i="1" dirty="0">
                <a:latin typeface="Calibri"/>
                <a:ea typeface="Calibri"/>
                <a:cs typeface="Calibri"/>
                <a:sym typeface="Calibri"/>
              </a:rPr>
              <a:t> </a:t>
            </a:r>
            <a:r>
              <a:rPr lang="fr-FR" sz="1200" i="1" dirty="0">
                <a:latin typeface="Arial"/>
                <a:ea typeface="Arial"/>
                <a:cs typeface="Arial"/>
                <a:sym typeface="Arial"/>
              </a:rPr>
              <a:t>246, puis j’enlève 2 unités, 4</a:t>
            </a:r>
            <a:r>
              <a:rPr lang="fr-FR" sz="1200" i="1" dirty="0">
                <a:latin typeface="Calibri"/>
                <a:ea typeface="Calibri"/>
                <a:cs typeface="Calibri"/>
                <a:sym typeface="Calibri"/>
              </a:rPr>
              <a:t> </a:t>
            </a:r>
            <a:r>
              <a:rPr lang="fr-FR" sz="1200" i="1" dirty="0">
                <a:latin typeface="Arial"/>
                <a:ea typeface="Arial"/>
                <a:cs typeface="Arial"/>
                <a:sym typeface="Arial"/>
              </a:rPr>
              <a:t>246</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4</a:t>
            </a:r>
            <a:r>
              <a:rPr lang="fr-FR" sz="1200" i="1" dirty="0">
                <a:latin typeface="Calibri"/>
                <a:ea typeface="Calibri"/>
                <a:cs typeface="Calibri"/>
                <a:sym typeface="Calibri"/>
              </a:rPr>
              <a:t> </a:t>
            </a:r>
            <a:r>
              <a:rPr lang="fr-FR" sz="1200" i="1" dirty="0">
                <a:latin typeface="Arial"/>
                <a:ea typeface="Arial"/>
                <a:cs typeface="Arial"/>
                <a:sym typeface="Arial"/>
              </a:rPr>
              <a:t>244. </a:t>
            </a:r>
            <a:endParaRP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1828" name="Google Shape;1828;p20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171</a:t>
            </a:fld>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7"/>
        <p:cNvGrpSpPr/>
        <p:nvPr/>
      </p:nvGrpSpPr>
      <p:grpSpPr>
        <a:xfrm>
          <a:off x="0" y="0"/>
          <a:ext cx="0" cy="0"/>
          <a:chOff x="0" y="0"/>
          <a:chExt cx="0" cy="0"/>
        </a:xfrm>
      </p:grpSpPr>
      <p:sp>
        <p:nvSpPr>
          <p:cNvPr id="1838" name="Google Shape;1838;p1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9" name="Google Shape;1839;p1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alibri"/>
              <a:buNone/>
            </a:pPr>
            <a:r>
              <a:rPr lang="fr-FR" i="1" dirty="0"/>
              <a:t>Aujourd’hui, nous allons revoir le lien qui existe entre multiplication et division. </a:t>
            </a:r>
            <a:endParaRPr dirty="0"/>
          </a:p>
          <a:p>
            <a:pPr marL="0" lvl="0" indent="0" algn="l" rtl="0">
              <a:lnSpc>
                <a:spcPct val="100000"/>
              </a:lnSpc>
              <a:spcBef>
                <a:spcPts val="0"/>
              </a:spcBef>
              <a:spcAft>
                <a:spcPts val="0"/>
              </a:spcAft>
              <a:buSzPts val="1400"/>
              <a:buNone/>
            </a:pPr>
            <a:endParaRPr i="1" dirty="0"/>
          </a:p>
        </p:txBody>
      </p:sp>
      <p:sp>
        <p:nvSpPr>
          <p:cNvPr id="1840" name="Google Shape;1840;p1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172</a:t>
            </a:fld>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7">
          <a:extLst>
            <a:ext uri="{FF2B5EF4-FFF2-40B4-BE49-F238E27FC236}">
              <a16:creationId xmlns:a16="http://schemas.microsoft.com/office/drawing/2014/main" id="{07AA08AF-C3B6-8405-B35D-45DA1BB79673}"/>
            </a:ext>
          </a:extLst>
        </p:cNvPr>
        <p:cNvGrpSpPr/>
        <p:nvPr/>
      </p:nvGrpSpPr>
      <p:grpSpPr>
        <a:xfrm>
          <a:off x="0" y="0"/>
          <a:ext cx="0" cy="0"/>
          <a:chOff x="0" y="0"/>
          <a:chExt cx="0" cy="0"/>
        </a:xfrm>
      </p:grpSpPr>
      <p:sp>
        <p:nvSpPr>
          <p:cNvPr id="1888" name="Google Shape;1888;p116:notes">
            <a:extLst>
              <a:ext uri="{FF2B5EF4-FFF2-40B4-BE49-F238E27FC236}">
                <a16:creationId xmlns:a16="http://schemas.microsoft.com/office/drawing/2014/main" id="{071D7DF3-0DDE-0D90-B4C7-41A8AD5A157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9" name="Google Shape;1889;p116:notes">
            <a:extLst>
              <a:ext uri="{FF2B5EF4-FFF2-40B4-BE49-F238E27FC236}">
                <a16:creationId xmlns:a16="http://schemas.microsoft.com/office/drawing/2014/main" id="{ABE543B2-B4A6-978C-1AB8-3A8E33FA59E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On va utiliser le lien multiplication/division. Vous allez devoir compléter les 2 égalités sur votre ardoise. </a:t>
            </a:r>
            <a:r>
              <a:rPr lang="fr-FR" i="1" u="none" dirty="0"/>
              <a:t>Écrivez les 2 égalités en entier et pas uniquement le nombre manquant. </a:t>
            </a:r>
            <a:endParaRPr u="none" dirty="0"/>
          </a:p>
        </p:txBody>
      </p:sp>
      <p:sp>
        <p:nvSpPr>
          <p:cNvPr id="1890" name="Google Shape;1890;p116:notes">
            <a:extLst>
              <a:ext uri="{FF2B5EF4-FFF2-40B4-BE49-F238E27FC236}">
                <a16:creationId xmlns:a16="http://schemas.microsoft.com/office/drawing/2014/main" id="{0990A017-8393-69A0-D3BF-042B9DA1104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173</a:t>
            </a:fld>
            <a:endParaRPr/>
          </a:p>
        </p:txBody>
      </p:sp>
    </p:spTree>
    <p:extLst>
      <p:ext uri="{BB962C8B-B14F-4D97-AF65-F5344CB8AC3E}">
        <p14:creationId xmlns:p14="http://schemas.microsoft.com/office/powerpoint/2010/main" val="1284991370"/>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7"/>
        <p:cNvGrpSpPr/>
        <p:nvPr/>
      </p:nvGrpSpPr>
      <p:grpSpPr>
        <a:xfrm>
          <a:off x="0" y="0"/>
          <a:ext cx="0" cy="0"/>
          <a:chOff x="0" y="0"/>
          <a:chExt cx="0" cy="0"/>
        </a:xfrm>
      </p:grpSpPr>
      <p:sp>
        <p:nvSpPr>
          <p:cNvPr id="1888" name="Google Shape;1888;p1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889" name="Google Shape;1889;p1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3</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dirty="0"/>
                  <a:t>7 = 21 et 21</a:t>
                </a:r>
                <a:r>
                  <a:rPr lang="fr-FR" i="1" dirty="0">
                    <a:sym typeface="Symbol" panose="05050102010706020507" pitchFamily="18" charset="2"/>
                  </a:rPr>
                  <a:t> </a:t>
                </a:r>
                <a:r>
                  <a:rPr lang="fr-FR" sz="1200" b="0" i="0" u="none" strike="noStrike" cap="none" dirty="0">
                    <a:solidFill>
                      <a:schemeClr val="dk1"/>
                    </a:solidFill>
                    <a:effectLst/>
                    <a:latin typeface="Calibri"/>
                    <a:ea typeface="Calibri"/>
                    <a:cs typeface="Calibri"/>
                    <a:sym typeface="Calibri"/>
                  </a:rPr>
                  <a:t>÷</a:t>
                </a:r>
                <a:r>
                  <a:rPr lang="fr-FR" i="1" dirty="0">
                    <a:latin typeface="Verdana" panose="020B0604030504040204" pitchFamily="34" charset="0"/>
                    <a:ea typeface="Verdana" panose="020B0604030504040204" pitchFamily="34" charset="0"/>
                    <a:sym typeface="Symbol" panose="05050102010706020507" pitchFamily="18" charset="2"/>
                  </a:rPr>
                  <a:t> </a:t>
                </a:r>
                <a:r>
                  <a:rPr lang="fr-FR" dirty="0"/>
                  <a:t>3 = 7.</a:t>
                </a:r>
                <a:endParaRPr dirty="0"/>
              </a:p>
              <a:p>
                <a:pPr marL="0" marR="0" lvl="0" indent="0" algn="l" rtl="0">
                  <a:lnSpc>
                    <a:spcPct val="100000"/>
                  </a:lnSpc>
                  <a:spcBef>
                    <a:spcPts val="0"/>
                  </a:spcBef>
                  <a:spcAft>
                    <a:spcPts val="0"/>
                  </a:spcAft>
                  <a:buClr>
                    <a:schemeClr val="dk1"/>
                  </a:buClr>
                  <a:buSzPts val="1200"/>
                  <a:buFont typeface="Calibri"/>
                  <a:buNone/>
                </a:pPr>
                <a:r>
                  <a:rPr lang="fr-FR" dirty="0"/>
                  <a:t>Interroger un élève qui donne la réponse. Puis reformuler</a:t>
                </a:r>
                <a:r>
                  <a:rPr lang="fr-FR" sz="1200" i="1" dirty="0">
                    <a:latin typeface="Calibri"/>
                    <a:ea typeface="Calibri"/>
                    <a:cs typeface="Calibri"/>
                    <a:sym typeface="Calibri"/>
                  </a:rPr>
                  <a:t> </a:t>
                </a:r>
                <a:r>
                  <a:rPr lang="fr-FR" dirty="0"/>
                  <a:t>: </a:t>
                </a:r>
                <a:r>
                  <a:rPr lang="fr-FR" i="1" dirty="0"/>
                  <a:t>on peut transformer une multiplication à trou en division, on trouve le même résultat. Comme vous savez depuis le CP que l’addition et la soustraction sont liée</a:t>
                </a:r>
                <a:r>
                  <a:rPr lang="fr-FR" i="1" u="none" dirty="0"/>
                  <a:t>s et comme on l’a vu dans la séance n° 66 du fichier, il en est de même pour la multiplication et la division. Pour chercher 3 fois quel </a:t>
                </a:r>
                <a:r>
                  <a:rPr lang="fr-FR" i="1" dirty="0"/>
                  <a:t>nombre est égal à 21, on peut aussi chercher 21 partagés en 3 parts égales, cela fait combien</a:t>
                </a:r>
                <a:r>
                  <a:rPr lang="fr-FR" sz="1200" i="1" dirty="0">
                    <a:latin typeface="Calibri"/>
                    <a:ea typeface="Calibri"/>
                    <a:cs typeface="Calibri"/>
                    <a:sym typeface="Calibri"/>
                  </a:rPr>
                  <a:t> </a:t>
                </a:r>
                <a:r>
                  <a:rPr lang="fr-FR" i="1" dirty="0"/>
                  <a:t>? </a:t>
                </a:r>
                <a:endParaRPr i="1" dirty="0"/>
              </a:p>
            </p:txBody>
          </p:sp>
        </mc:Choice>
        <mc:Fallback xmlns="">
          <p:sp>
            <p:nvSpPr>
              <p:cNvPr id="1889" name="Google Shape;1889;p1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 </a:t>
                </a:r>
                <a:r>
                  <a:rPr lang="fr-FR" dirty="0"/>
                  <a:t>3 x 7 = 21 et 21 </a:t>
                </a:r>
                <a:r>
                  <a:rPr lang="fr-FR" i="0">
                    <a:latin typeface="Cambria Math" panose="02040503050406030204" pitchFamily="18" charset="0"/>
                    <a:ea typeface="Cambria Math" panose="02040503050406030204" pitchFamily="18" charset="0"/>
                  </a:rPr>
                  <a:t>÷</a:t>
                </a:r>
                <a:r>
                  <a:rPr lang="fr-FR" dirty="0"/>
                  <a:t> 3 = 7</a:t>
                </a:r>
                <a:endParaRPr dirty="0"/>
              </a:p>
              <a:p>
                <a:pPr marL="0" marR="0" lvl="0" indent="0" algn="l" rtl="0">
                  <a:lnSpc>
                    <a:spcPct val="100000"/>
                  </a:lnSpc>
                  <a:spcBef>
                    <a:spcPts val="0"/>
                  </a:spcBef>
                  <a:spcAft>
                    <a:spcPts val="0"/>
                  </a:spcAft>
                  <a:buClr>
                    <a:schemeClr val="dk1"/>
                  </a:buClr>
                  <a:buSzPts val="1200"/>
                  <a:buFont typeface="Calibri"/>
                  <a:buNone/>
                </a:pPr>
                <a:r>
                  <a:rPr lang="fr-FR" dirty="0"/>
                  <a:t>Interroger un élève qui donne la réponse. Puis reformuler : </a:t>
                </a:r>
                <a:r>
                  <a:rPr lang="fr-FR" i="1" dirty="0"/>
                  <a:t>on peut transformer une multiplication à trou en division, on trouve le même résultat. Comme vous savez depuis le CP que l’addition et la soustraction sont liées et bien il en est de même pour la multiplication et la division. Pour chercher 3 fois quel nombre est égal à 21, on peut aussi chercher 21 partagés en 3 parts égales, cela fait combien ? </a:t>
                </a:r>
                <a:endParaRPr i="1" dirty="0"/>
              </a:p>
            </p:txBody>
          </p:sp>
        </mc:Fallback>
      </mc:AlternateContent>
      <p:sp>
        <p:nvSpPr>
          <p:cNvPr id="1890" name="Google Shape;1890;p1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174</a:t>
            </a:fld>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1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899" name="Google Shape;1899;p1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6</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dirty="0"/>
                  <a:t>9 = 54 et 54</a:t>
                </a:r>
                <a:r>
                  <a:rPr lang="fr-FR" i="1" dirty="0">
                    <a:sym typeface="Symbol" panose="05050102010706020507" pitchFamily="18" charset="2"/>
                  </a:rPr>
                  <a:t> </a:t>
                </a:r>
                <a:r>
                  <a:rPr lang="fr-FR" sz="1200" b="0" i="0" u="none" strike="noStrike" cap="none" dirty="0">
                    <a:solidFill>
                      <a:schemeClr val="dk1"/>
                    </a:solidFill>
                    <a:effectLst/>
                    <a:latin typeface="Calibri"/>
                    <a:ea typeface="Calibri"/>
                    <a:cs typeface="Calibri"/>
                    <a:sym typeface="Calibri"/>
                  </a:rPr>
                  <a:t>÷</a:t>
                </a:r>
                <a:r>
                  <a:rPr lang="fr-FR" i="1" dirty="0">
                    <a:latin typeface="Verdana" panose="020B0604030504040204" pitchFamily="34" charset="0"/>
                    <a:ea typeface="Verdana" panose="020B0604030504040204" pitchFamily="34" charset="0"/>
                    <a:sym typeface="Symbol" panose="05050102010706020507" pitchFamily="18" charset="2"/>
                  </a:rPr>
                  <a:t> </a:t>
                </a:r>
                <a:r>
                  <a:rPr lang="fr-FR" dirty="0"/>
                  <a:t>9 = 6.</a:t>
                </a:r>
                <a:endParaRPr dirty="0"/>
              </a:p>
            </p:txBody>
          </p:sp>
        </mc:Choice>
        <mc:Fallback xmlns="">
          <p:sp>
            <p:nvSpPr>
              <p:cNvPr id="1899" name="Google Shape;1899;p1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 </a:t>
                </a:r>
                <a:r>
                  <a:rPr lang="fr-FR" dirty="0"/>
                  <a:t>6 x 9 = 54 et 54 </a:t>
                </a:r>
                <a:r>
                  <a:rPr lang="fr-FR" i="0">
                    <a:latin typeface="Cambria Math" panose="02040503050406030204" pitchFamily="18" charset="0"/>
                    <a:ea typeface="Cambria Math" panose="02040503050406030204" pitchFamily="18" charset="0"/>
                  </a:rPr>
                  <a:t>÷</a:t>
                </a:r>
                <a:r>
                  <a:rPr lang="fr-FR" b="0" i="0">
                    <a:latin typeface="Cambria Math" panose="02040503050406030204" pitchFamily="18" charset="0"/>
                    <a:ea typeface="Cambria Math" panose="02040503050406030204" pitchFamily="18" charset="0"/>
                  </a:rPr>
                  <a:t> </a:t>
                </a:r>
                <a:r>
                  <a:rPr lang="fr-FR" dirty="0"/>
                  <a:t>9 = 6 </a:t>
                </a:r>
                <a:endParaRPr dirty="0"/>
              </a:p>
            </p:txBody>
          </p:sp>
        </mc:Fallback>
      </mc:AlternateContent>
      <p:sp>
        <p:nvSpPr>
          <p:cNvPr id="1900" name="Google Shape;1900;p1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175</a:t>
            </a:fld>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a:extLst>
            <a:ext uri="{FF2B5EF4-FFF2-40B4-BE49-F238E27FC236}">
              <a16:creationId xmlns:a16="http://schemas.microsoft.com/office/drawing/2014/main" id="{CE606CFD-1FAA-2F37-A0DA-08B61885E451}"/>
            </a:ext>
          </a:extLst>
        </p:cNvPr>
        <p:cNvGrpSpPr/>
        <p:nvPr/>
      </p:nvGrpSpPr>
      <p:grpSpPr>
        <a:xfrm>
          <a:off x="0" y="0"/>
          <a:ext cx="0" cy="0"/>
          <a:chOff x="0" y="0"/>
          <a:chExt cx="0" cy="0"/>
        </a:xfrm>
      </p:grpSpPr>
      <p:sp>
        <p:nvSpPr>
          <p:cNvPr id="1898" name="Google Shape;1898;p117:notes">
            <a:extLst>
              <a:ext uri="{FF2B5EF4-FFF2-40B4-BE49-F238E27FC236}">
                <a16:creationId xmlns:a16="http://schemas.microsoft.com/office/drawing/2014/main" id="{0F0FE4C8-1D8C-9383-6F71-C2DFCEBB57E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899" name="Google Shape;1899;p117:notes">
                <a:extLst>
                  <a:ext uri="{FF2B5EF4-FFF2-40B4-BE49-F238E27FC236}">
                    <a16:creationId xmlns:a16="http://schemas.microsoft.com/office/drawing/2014/main" id="{503DB4D8-92A3-DC5B-91BE-01CC6F4B370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5</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dirty="0"/>
                  <a:t>8 = 40 et 40</a:t>
                </a:r>
                <a:r>
                  <a:rPr lang="fr-FR" i="1" dirty="0">
                    <a:sym typeface="Symbol" panose="05050102010706020507" pitchFamily="18" charset="2"/>
                  </a:rPr>
                  <a:t> </a:t>
                </a:r>
                <a:r>
                  <a:rPr lang="fr-FR" sz="1200" b="0" i="0" u="none" strike="noStrike" cap="none" dirty="0">
                    <a:solidFill>
                      <a:schemeClr val="dk1"/>
                    </a:solidFill>
                    <a:effectLst/>
                    <a:latin typeface="Calibri"/>
                    <a:ea typeface="Calibri"/>
                    <a:cs typeface="Calibri"/>
                    <a:sym typeface="Calibri"/>
                  </a:rPr>
                  <a:t>÷</a:t>
                </a:r>
                <a:r>
                  <a:rPr lang="fr-FR" i="1" dirty="0">
                    <a:latin typeface="Verdana" panose="020B0604030504040204" pitchFamily="34" charset="0"/>
                    <a:ea typeface="Verdana" panose="020B0604030504040204" pitchFamily="34" charset="0"/>
                    <a:sym typeface="Symbol" panose="05050102010706020507" pitchFamily="18" charset="2"/>
                  </a:rPr>
                  <a:t> </a:t>
                </a:r>
                <a:r>
                  <a:rPr lang="fr-FR" dirty="0"/>
                  <a:t>5 = 8.</a:t>
                </a:r>
                <a:endParaRPr dirty="0"/>
              </a:p>
            </p:txBody>
          </p:sp>
        </mc:Choice>
        <mc:Fallback xmlns="">
          <p:sp>
            <p:nvSpPr>
              <p:cNvPr id="1899" name="Google Shape;1899;p117:notes">
                <a:extLst>
                  <a:ext uri="{FF2B5EF4-FFF2-40B4-BE49-F238E27FC236}">
                    <a16:creationId xmlns:a16="http://schemas.microsoft.com/office/drawing/2014/main" id="{503DB4D8-92A3-DC5B-91BE-01CC6F4B370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 </a:t>
                </a:r>
                <a:r>
                  <a:rPr lang="fr-FR" b="0" dirty="0"/>
                  <a:t>5</a:t>
                </a:r>
                <a:r>
                  <a:rPr lang="fr-FR" dirty="0"/>
                  <a:t> x 8 = 40 et 40 </a:t>
                </a:r>
                <a:r>
                  <a:rPr lang="fr-FR" i="0">
                    <a:latin typeface="Cambria Math" panose="02040503050406030204" pitchFamily="18" charset="0"/>
                    <a:ea typeface="Cambria Math" panose="02040503050406030204" pitchFamily="18" charset="0"/>
                  </a:rPr>
                  <a:t>÷</a:t>
                </a:r>
                <a:r>
                  <a:rPr lang="fr-FR" b="0" i="0">
                    <a:latin typeface="Cambria Math" panose="02040503050406030204" pitchFamily="18" charset="0"/>
                    <a:ea typeface="Cambria Math" panose="02040503050406030204" pitchFamily="18" charset="0"/>
                  </a:rPr>
                  <a:t>5</a:t>
                </a:r>
                <a:r>
                  <a:rPr lang="fr-FR" dirty="0"/>
                  <a:t> = 8 </a:t>
                </a:r>
                <a:endParaRPr dirty="0"/>
              </a:p>
            </p:txBody>
          </p:sp>
        </mc:Fallback>
      </mc:AlternateContent>
      <p:sp>
        <p:nvSpPr>
          <p:cNvPr id="1900" name="Google Shape;1900;p117:notes">
            <a:extLst>
              <a:ext uri="{FF2B5EF4-FFF2-40B4-BE49-F238E27FC236}">
                <a16:creationId xmlns:a16="http://schemas.microsoft.com/office/drawing/2014/main" id="{D2E531ED-23AB-4DE6-E674-CB71D4F6706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176</a:t>
            </a:fld>
            <a:endParaRPr/>
          </a:p>
        </p:txBody>
      </p:sp>
    </p:spTree>
    <p:extLst>
      <p:ext uri="{BB962C8B-B14F-4D97-AF65-F5344CB8AC3E}">
        <p14:creationId xmlns:p14="http://schemas.microsoft.com/office/powerpoint/2010/main" val="327860465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a:extLst>
            <a:ext uri="{FF2B5EF4-FFF2-40B4-BE49-F238E27FC236}">
              <a16:creationId xmlns:a16="http://schemas.microsoft.com/office/drawing/2014/main" id="{2135CCCE-4052-18BC-20B2-B86A195ADF5D}"/>
            </a:ext>
          </a:extLst>
        </p:cNvPr>
        <p:cNvGrpSpPr/>
        <p:nvPr/>
      </p:nvGrpSpPr>
      <p:grpSpPr>
        <a:xfrm>
          <a:off x="0" y="0"/>
          <a:ext cx="0" cy="0"/>
          <a:chOff x="0" y="0"/>
          <a:chExt cx="0" cy="0"/>
        </a:xfrm>
      </p:grpSpPr>
      <p:sp>
        <p:nvSpPr>
          <p:cNvPr id="1898" name="Google Shape;1898;p117:notes">
            <a:extLst>
              <a:ext uri="{FF2B5EF4-FFF2-40B4-BE49-F238E27FC236}">
                <a16:creationId xmlns:a16="http://schemas.microsoft.com/office/drawing/2014/main" id="{52687526-24C5-D53E-AAC1-F950A8B901E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899" name="Google Shape;1899;p117:notes">
                <a:extLst>
                  <a:ext uri="{FF2B5EF4-FFF2-40B4-BE49-F238E27FC236}">
                    <a16:creationId xmlns:a16="http://schemas.microsoft.com/office/drawing/2014/main" id="{687A4CAA-7D30-9E65-DAAF-A448F90B512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4</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dirty="0"/>
                  <a:t>6 = 24 et 24</a:t>
                </a:r>
                <a:r>
                  <a:rPr lang="fr-FR" i="1" dirty="0">
                    <a:sym typeface="Symbol" panose="05050102010706020507" pitchFamily="18" charset="2"/>
                  </a:rPr>
                  <a:t> </a:t>
                </a:r>
                <a:r>
                  <a:rPr lang="fr-FR" sz="1200" b="0" i="0" u="none" strike="noStrike" cap="none" dirty="0">
                    <a:solidFill>
                      <a:schemeClr val="dk1"/>
                    </a:solidFill>
                    <a:effectLst/>
                    <a:latin typeface="Calibri"/>
                    <a:ea typeface="Calibri"/>
                    <a:cs typeface="Calibri"/>
                    <a:sym typeface="Calibri"/>
                  </a:rPr>
                  <a:t>÷</a:t>
                </a:r>
                <a:r>
                  <a:rPr lang="fr-FR" i="1" dirty="0">
                    <a:latin typeface="Verdana" panose="020B0604030504040204" pitchFamily="34" charset="0"/>
                    <a:ea typeface="Verdana" panose="020B0604030504040204" pitchFamily="34" charset="0"/>
                    <a:sym typeface="Symbol" panose="05050102010706020507" pitchFamily="18" charset="2"/>
                  </a:rPr>
                  <a:t> </a:t>
                </a:r>
                <a:r>
                  <a:rPr lang="fr-FR" dirty="0"/>
                  <a:t>6</a:t>
                </a:r>
                <a:r>
                  <a:rPr lang="fr-FR" baseline="0" dirty="0"/>
                  <a:t> =</a:t>
                </a:r>
                <a:r>
                  <a:rPr lang="fr-FR" dirty="0"/>
                  <a:t> 4.</a:t>
                </a:r>
                <a:endParaRPr dirty="0"/>
              </a:p>
            </p:txBody>
          </p:sp>
        </mc:Choice>
        <mc:Fallback xmlns="">
          <p:sp>
            <p:nvSpPr>
              <p:cNvPr id="1899" name="Google Shape;1899;p117:notes">
                <a:extLst>
                  <a:ext uri="{FF2B5EF4-FFF2-40B4-BE49-F238E27FC236}">
                    <a16:creationId xmlns:a16="http://schemas.microsoft.com/office/drawing/2014/main" id="{687A4CAA-7D30-9E65-DAAF-A448F90B512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 </a:t>
                </a:r>
                <a:r>
                  <a:rPr lang="fr-FR" b="0" dirty="0"/>
                  <a:t>4</a:t>
                </a:r>
                <a:r>
                  <a:rPr lang="fr-FR" dirty="0"/>
                  <a:t> x 6 = 24 et 24 </a:t>
                </a:r>
                <a:r>
                  <a:rPr lang="fr-FR" i="0">
                    <a:latin typeface="Cambria Math" panose="02040503050406030204" pitchFamily="18" charset="0"/>
                    <a:ea typeface="Cambria Math" panose="02040503050406030204" pitchFamily="18" charset="0"/>
                  </a:rPr>
                  <a:t>÷</a:t>
                </a:r>
                <a:r>
                  <a:rPr lang="fr-FR" b="0" i="0">
                    <a:latin typeface="Cambria Math" panose="02040503050406030204" pitchFamily="18" charset="0"/>
                    <a:ea typeface="Cambria Math" panose="02040503050406030204" pitchFamily="18" charset="0"/>
                  </a:rPr>
                  <a:t>6</a:t>
                </a:r>
                <a:r>
                  <a:rPr lang="fr-FR" dirty="0"/>
                  <a:t> = 4 </a:t>
                </a:r>
                <a:endParaRPr dirty="0"/>
              </a:p>
            </p:txBody>
          </p:sp>
        </mc:Fallback>
      </mc:AlternateContent>
      <p:sp>
        <p:nvSpPr>
          <p:cNvPr id="1900" name="Google Shape;1900;p117:notes">
            <a:extLst>
              <a:ext uri="{FF2B5EF4-FFF2-40B4-BE49-F238E27FC236}">
                <a16:creationId xmlns:a16="http://schemas.microsoft.com/office/drawing/2014/main" id="{E4BF0297-B130-DB21-AF8E-E1FA1AFAF0C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177</a:t>
            </a:fld>
            <a:endParaRPr/>
          </a:p>
        </p:txBody>
      </p:sp>
    </p:spTree>
    <p:extLst>
      <p:ext uri="{BB962C8B-B14F-4D97-AF65-F5344CB8AC3E}">
        <p14:creationId xmlns:p14="http://schemas.microsoft.com/office/powerpoint/2010/main" val="179366121"/>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a:extLst>
            <a:ext uri="{FF2B5EF4-FFF2-40B4-BE49-F238E27FC236}">
              <a16:creationId xmlns:a16="http://schemas.microsoft.com/office/drawing/2014/main" id="{C095F06E-D269-3D37-DBCA-AF220FAD3070}"/>
            </a:ext>
          </a:extLst>
        </p:cNvPr>
        <p:cNvGrpSpPr/>
        <p:nvPr/>
      </p:nvGrpSpPr>
      <p:grpSpPr>
        <a:xfrm>
          <a:off x="0" y="0"/>
          <a:ext cx="0" cy="0"/>
          <a:chOff x="0" y="0"/>
          <a:chExt cx="0" cy="0"/>
        </a:xfrm>
      </p:grpSpPr>
      <p:sp>
        <p:nvSpPr>
          <p:cNvPr id="1898" name="Google Shape;1898;p117:notes">
            <a:extLst>
              <a:ext uri="{FF2B5EF4-FFF2-40B4-BE49-F238E27FC236}">
                <a16:creationId xmlns:a16="http://schemas.microsoft.com/office/drawing/2014/main" id="{99E25D50-E225-7ADE-6266-A88B856F7FE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899" name="Google Shape;1899;p117:notes">
                <a:extLst>
                  <a:ext uri="{FF2B5EF4-FFF2-40B4-BE49-F238E27FC236}">
                    <a16:creationId xmlns:a16="http://schemas.microsoft.com/office/drawing/2014/main" id="{1C4DBE09-F34A-912F-A927-F3333AA6B70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10</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sz="1200" b="0" i="0" u="none" strike="noStrike" cap="none" dirty="0">
                    <a:solidFill>
                      <a:schemeClr val="dk1"/>
                    </a:solidFill>
                    <a:latin typeface="Calibri"/>
                    <a:ea typeface="Calibri"/>
                    <a:cs typeface="Calibri"/>
                    <a:sym typeface="Calibri"/>
                  </a:rPr>
                  <a:t>7 = 70 et 70</a:t>
                </a:r>
                <a:r>
                  <a:rPr lang="fr-FR" i="1" dirty="0">
                    <a:sym typeface="Symbol" panose="05050102010706020507" pitchFamily="18" charset="2"/>
                  </a:rPr>
                  <a:t> </a:t>
                </a:r>
                <a:r>
                  <a:rPr lang="fr-FR" sz="1200" b="0" i="0" u="none" strike="noStrike" cap="none" dirty="0">
                    <a:solidFill>
                      <a:schemeClr val="dk1"/>
                    </a:solidFill>
                    <a:effectLst/>
                    <a:latin typeface="Calibri"/>
                    <a:ea typeface="Calibri"/>
                    <a:cs typeface="Calibri"/>
                    <a:sym typeface="Calibri"/>
                  </a:rPr>
                  <a:t>÷</a:t>
                </a:r>
                <a:r>
                  <a:rPr lang="fr-FR" i="1" dirty="0">
                    <a:latin typeface="Verdana" panose="020B0604030504040204" pitchFamily="34" charset="0"/>
                    <a:ea typeface="Verdana" panose="020B0604030504040204" pitchFamily="34" charset="0"/>
                    <a:sym typeface="Symbol" panose="05050102010706020507" pitchFamily="18" charset="2"/>
                  </a:rPr>
                  <a:t> </a:t>
                </a:r>
                <a:r>
                  <a:rPr lang="fr-FR" sz="1200" b="0" i="0" u="none" strike="noStrike" cap="none" dirty="0">
                    <a:solidFill>
                      <a:schemeClr val="dk1"/>
                    </a:solidFill>
                    <a:latin typeface="Calibri"/>
                    <a:ea typeface="Calibri"/>
                    <a:cs typeface="Calibri"/>
                    <a:sym typeface="Calibri"/>
                  </a:rPr>
                  <a:t>10 = 7.</a:t>
                </a:r>
                <a:endParaRPr sz="1200" b="0" i="0" u="none" strike="noStrike" cap="none" dirty="0">
                  <a:solidFill>
                    <a:schemeClr val="dk1"/>
                  </a:solidFill>
                  <a:latin typeface="Calibri"/>
                  <a:ea typeface="Calibri"/>
                  <a:cs typeface="Calibri"/>
                  <a:sym typeface="Calibri"/>
                </a:endParaRPr>
              </a:p>
            </p:txBody>
          </p:sp>
        </mc:Choice>
        <mc:Fallback xmlns="">
          <p:sp>
            <p:nvSpPr>
              <p:cNvPr id="1899" name="Google Shape;1899;p117:notes">
                <a:extLst>
                  <a:ext uri="{FF2B5EF4-FFF2-40B4-BE49-F238E27FC236}">
                    <a16:creationId xmlns:a16="http://schemas.microsoft.com/office/drawing/2014/main" id="{1C4DBE09-F34A-912F-A927-F3333AA6B70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 </a:t>
                </a:r>
                <a:r>
                  <a:rPr lang="fr-FR" b="0" dirty="0"/>
                  <a:t>10</a:t>
                </a:r>
                <a:r>
                  <a:rPr lang="fr-FR" dirty="0"/>
                  <a:t> x 7 = 70 et 70 </a:t>
                </a:r>
                <a:r>
                  <a:rPr lang="fr-FR" i="0">
                    <a:latin typeface="Cambria Math" panose="02040503050406030204" pitchFamily="18" charset="0"/>
                    <a:ea typeface="Cambria Math" panose="02040503050406030204" pitchFamily="18" charset="0"/>
                  </a:rPr>
                  <a:t>÷</a:t>
                </a:r>
                <a:r>
                  <a:rPr lang="fr-FR" b="0" i="0">
                    <a:latin typeface="Cambria Math" panose="02040503050406030204" pitchFamily="18" charset="0"/>
                    <a:ea typeface="Cambria Math" panose="02040503050406030204" pitchFamily="18" charset="0"/>
                  </a:rPr>
                  <a:t>10</a:t>
                </a:r>
                <a:r>
                  <a:rPr lang="fr-FR" dirty="0"/>
                  <a:t> = 7 </a:t>
                </a:r>
                <a:endParaRPr dirty="0"/>
              </a:p>
            </p:txBody>
          </p:sp>
        </mc:Fallback>
      </mc:AlternateContent>
      <p:sp>
        <p:nvSpPr>
          <p:cNvPr id="1900" name="Google Shape;1900;p117:notes">
            <a:extLst>
              <a:ext uri="{FF2B5EF4-FFF2-40B4-BE49-F238E27FC236}">
                <a16:creationId xmlns:a16="http://schemas.microsoft.com/office/drawing/2014/main" id="{0F769A7D-647F-CA47-43ED-90977B0DC2A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178</a:t>
            </a:fld>
            <a:endParaRPr/>
          </a:p>
        </p:txBody>
      </p:sp>
    </p:spTree>
    <p:extLst>
      <p:ext uri="{BB962C8B-B14F-4D97-AF65-F5344CB8AC3E}">
        <p14:creationId xmlns:p14="http://schemas.microsoft.com/office/powerpoint/2010/main" val="2610852674"/>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a:extLst>
            <a:ext uri="{FF2B5EF4-FFF2-40B4-BE49-F238E27FC236}">
              <a16:creationId xmlns:a16="http://schemas.microsoft.com/office/drawing/2014/main" id="{EE625567-6EA1-CE69-EC29-5592E436E601}"/>
            </a:ext>
          </a:extLst>
        </p:cNvPr>
        <p:cNvGrpSpPr/>
        <p:nvPr/>
      </p:nvGrpSpPr>
      <p:grpSpPr>
        <a:xfrm>
          <a:off x="0" y="0"/>
          <a:ext cx="0" cy="0"/>
          <a:chOff x="0" y="0"/>
          <a:chExt cx="0" cy="0"/>
        </a:xfrm>
      </p:grpSpPr>
      <p:sp>
        <p:nvSpPr>
          <p:cNvPr id="1898" name="Google Shape;1898;p117:notes">
            <a:extLst>
              <a:ext uri="{FF2B5EF4-FFF2-40B4-BE49-F238E27FC236}">
                <a16:creationId xmlns:a16="http://schemas.microsoft.com/office/drawing/2014/main" id="{665188BF-C8ED-24FD-BAC7-EEC98FA46D9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899" name="Google Shape;1899;p117:notes">
                <a:extLst>
                  <a:ext uri="{FF2B5EF4-FFF2-40B4-BE49-F238E27FC236}">
                    <a16:creationId xmlns:a16="http://schemas.microsoft.com/office/drawing/2014/main" id="{2A6002D2-9E7E-635F-B524-E9B4611297B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3</a:t>
                </a:r>
                <a:r>
                  <a:rPr lang="fr-FR" sz="1200" i="1" dirty="0">
                    <a:latin typeface="Calibri"/>
                    <a:ea typeface="Calibri"/>
                    <a:cs typeface="Calibri"/>
                    <a:sym typeface="Calibri"/>
                  </a:rPr>
                  <a:t> </a:t>
                </a:r>
                <a:r>
                  <a:rPr lang="fr-FR" sz="1200" b="0" i="0" u="none" strike="noStrike" cap="none" dirty="0">
                    <a:solidFill>
                      <a:srgbClr val="000000"/>
                    </a:solidFill>
                    <a:latin typeface="Calibri"/>
                    <a:ea typeface="Calibri"/>
                    <a:cs typeface="Calibri"/>
                    <a:sym typeface="Calibri"/>
                  </a:rPr>
                  <a:t>×</a:t>
                </a:r>
                <a:r>
                  <a:rPr lang="fr-FR" sz="1200" i="1" dirty="0">
                    <a:latin typeface="Calibri"/>
                    <a:ea typeface="Calibri"/>
                    <a:cs typeface="Calibri"/>
                    <a:sym typeface="Calibri"/>
                  </a:rPr>
                  <a:t> </a:t>
                </a:r>
                <a:r>
                  <a:rPr lang="fr-FR" dirty="0"/>
                  <a:t>9 = 27 et 27</a:t>
                </a:r>
                <a:r>
                  <a:rPr lang="fr-FR" i="1" dirty="0">
                    <a:sym typeface="Symbol" panose="05050102010706020507" pitchFamily="18" charset="2"/>
                  </a:rPr>
                  <a:t> </a:t>
                </a:r>
                <a:r>
                  <a:rPr lang="fr-FR" sz="1200" b="0" i="0" u="none" strike="noStrike" cap="none" dirty="0">
                    <a:solidFill>
                      <a:schemeClr val="dk1"/>
                    </a:solidFill>
                    <a:effectLst/>
                    <a:latin typeface="Calibri"/>
                    <a:ea typeface="Calibri"/>
                    <a:cs typeface="Calibri"/>
                    <a:sym typeface="Calibri"/>
                  </a:rPr>
                  <a:t>÷</a:t>
                </a:r>
                <a:r>
                  <a:rPr lang="fr-FR" i="1" dirty="0">
                    <a:latin typeface="Verdana" panose="020B0604030504040204" pitchFamily="34" charset="0"/>
                    <a:ea typeface="Verdana" panose="020B0604030504040204" pitchFamily="34" charset="0"/>
                    <a:sym typeface="Symbol" panose="05050102010706020507" pitchFamily="18" charset="2"/>
                  </a:rPr>
                  <a:t> </a:t>
                </a:r>
                <a:r>
                  <a:rPr lang="fr-FR" dirty="0"/>
                  <a:t>9 = 3.</a:t>
                </a:r>
                <a:endParaRPr dirty="0"/>
              </a:p>
            </p:txBody>
          </p:sp>
        </mc:Choice>
        <mc:Fallback xmlns="">
          <p:sp>
            <p:nvSpPr>
              <p:cNvPr id="1899" name="Google Shape;1899;p117:notes">
                <a:extLst>
                  <a:ext uri="{FF2B5EF4-FFF2-40B4-BE49-F238E27FC236}">
                    <a16:creationId xmlns:a16="http://schemas.microsoft.com/office/drawing/2014/main" id="{2A6002D2-9E7E-635F-B524-E9B4611297B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p>
              <a:p>
                <a:pPr marL="0" marR="0" lvl="0" indent="0" algn="l" rtl="0">
                  <a:lnSpc>
                    <a:spcPct val="100000"/>
                  </a:lnSpc>
                  <a:spcBef>
                    <a:spcPts val="0"/>
                  </a:spcBef>
                  <a:spcAft>
                    <a:spcPts val="0"/>
                  </a:spcAft>
                  <a:buClr>
                    <a:schemeClr val="dk1"/>
                  </a:buClr>
                  <a:buSzPts val="1200"/>
                  <a:buFont typeface="Calibri"/>
                  <a:buNone/>
                </a:pPr>
                <a:r>
                  <a:rPr lang="fr-FR" b="1" dirty="0"/>
                  <a:t>Réponse attendue : </a:t>
                </a:r>
                <a:r>
                  <a:rPr lang="fr-FR" b="0" dirty="0"/>
                  <a:t>3</a:t>
                </a:r>
                <a:r>
                  <a:rPr lang="fr-FR" dirty="0"/>
                  <a:t> x 9 = 27 et 27 </a:t>
                </a:r>
                <a:r>
                  <a:rPr lang="fr-FR" i="0">
                    <a:latin typeface="Cambria Math" panose="02040503050406030204" pitchFamily="18" charset="0"/>
                    <a:ea typeface="Cambria Math" panose="02040503050406030204" pitchFamily="18" charset="0"/>
                  </a:rPr>
                  <a:t>÷</a:t>
                </a:r>
                <a:r>
                  <a:rPr lang="fr-FR" b="0" i="0">
                    <a:latin typeface="Cambria Math" panose="02040503050406030204" pitchFamily="18" charset="0"/>
                    <a:ea typeface="Cambria Math" panose="02040503050406030204" pitchFamily="18" charset="0"/>
                  </a:rPr>
                  <a:t>9</a:t>
                </a:r>
                <a:r>
                  <a:rPr lang="fr-FR" dirty="0"/>
                  <a:t> = 3 </a:t>
                </a:r>
                <a:endParaRPr dirty="0"/>
              </a:p>
            </p:txBody>
          </p:sp>
        </mc:Fallback>
      </mc:AlternateContent>
      <p:sp>
        <p:nvSpPr>
          <p:cNvPr id="1900" name="Google Shape;1900;p117:notes">
            <a:extLst>
              <a:ext uri="{FF2B5EF4-FFF2-40B4-BE49-F238E27FC236}">
                <a16:creationId xmlns:a16="http://schemas.microsoft.com/office/drawing/2014/main" id="{801677BC-2F42-0090-F4F5-187E8A39833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179</a:t>
            </a:fld>
            <a:endParaRPr/>
          </a:p>
        </p:txBody>
      </p:sp>
    </p:spTree>
    <p:extLst>
      <p:ext uri="{BB962C8B-B14F-4D97-AF65-F5344CB8AC3E}">
        <p14:creationId xmlns:p14="http://schemas.microsoft.com/office/powerpoint/2010/main" val="1588641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1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dirty="0"/>
              <a:t>Même démarche.</a:t>
            </a:r>
            <a:endParaRPr dirty="0"/>
          </a:p>
          <a:p>
            <a:pPr marL="0" marR="0" lvl="0" indent="-228600" algn="l" rtl="0">
              <a:lnSpc>
                <a:spcPct val="100000"/>
              </a:lnSpc>
              <a:spcBef>
                <a:spcPts val="0"/>
              </a:spcBef>
              <a:spcAft>
                <a:spcPts val="0"/>
              </a:spcAft>
              <a:buClr>
                <a:srgbClr val="000000"/>
              </a:buClr>
              <a:buSzPts val="1400"/>
              <a:buFont typeface="Arial"/>
              <a:buNone/>
            </a:pPr>
            <a:r>
              <a:rPr lang="fr-FR" b="1" dirty="0"/>
              <a:t>Réponse attendue </a:t>
            </a:r>
            <a:r>
              <a:rPr lang="fr-FR" b="0" dirty="0"/>
              <a:t>:</a:t>
            </a:r>
            <a:r>
              <a:rPr lang="fr-FR" b="1" dirty="0"/>
              <a:t> </a:t>
            </a:r>
            <a:r>
              <a:rPr lang="fr-FR" dirty="0"/>
              <a:t>5 829.</a:t>
            </a:r>
            <a:endParaRPr dirty="0"/>
          </a:p>
          <a:p>
            <a:pPr marL="0" marR="0" lvl="0" indent="-228600" algn="l" rtl="0">
              <a:lnSpc>
                <a:spcPct val="100000"/>
              </a:lnSpc>
              <a:spcBef>
                <a:spcPts val="0"/>
              </a:spcBef>
              <a:spcAft>
                <a:spcPts val="0"/>
              </a:spcAft>
              <a:buClr>
                <a:srgbClr val="000000"/>
              </a:buClr>
              <a:buSzPts val="1400"/>
              <a:buFont typeface="Arial"/>
              <a:buNone/>
            </a:pPr>
            <a:r>
              <a:rPr lang="fr-FR" dirty="0"/>
              <a:t>Utiliser le matériel base 10 aimanté si besoin. </a:t>
            </a:r>
            <a:endParaRPr dirty="0"/>
          </a:p>
          <a:p>
            <a:pPr marL="0" marR="0" lvl="0" indent="-228600" algn="l" rtl="0">
              <a:lnSpc>
                <a:spcPct val="100000"/>
              </a:lnSpc>
              <a:spcBef>
                <a:spcPts val="0"/>
              </a:spcBef>
              <a:spcAft>
                <a:spcPts val="0"/>
              </a:spcAft>
              <a:buClr>
                <a:srgbClr val="000000"/>
              </a:buClr>
              <a:buSzPts val="1400"/>
              <a:buFont typeface="Arial"/>
              <a:buNone/>
            </a:pPr>
            <a:r>
              <a:rPr lang="fr-FR" dirty="0"/>
              <a:t>Faire observer aux élèves que les unités de numération ne sont pas données dans l’ordre habituel mais que cela importe peu dans une addition.</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On a 8c 9u 5m 2d. On peut, si nécessaire, réécrire la décomposition dans le bon ordre 5m 8c 2d 9u. C’est le nombre 5</a:t>
            </a:r>
            <a:r>
              <a:rPr lang="fr-FR" dirty="0"/>
              <a:t> </a:t>
            </a:r>
            <a:r>
              <a:rPr lang="fr-FR" i="1" dirty="0"/>
              <a:t>829. </a:t>
            </a:r>
            <a:endParaRPr i="1" dirty="0"/>
          </a:p>
        </p:txBody>
      </p:sp>
      <p:sp>
        <p:nvSpPr>
          <p:cNvPr id="217" name="Google Shape;217;p1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6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b="1" dirty="0"/>
              <a:t>Réponse attendue </a:t>
            </a:r>
            <a:r>
              <a:rPr lang="fr-FR" b="0" dirty="0"/>
              <a:t>:</a:t>
            </a:r>
            <a:r>
              <a:rPr lang="fr-FR" b="1" dirty="0"/>
              <a:t> </a:t>
            </a:r>
            <a:r>
              <a:rPr lang="fr-FR" dirty="0"/>
              <a:t>9 704.</a:t>
            </a:r>
            <a:endParaRPr dirty="0"/>
          </a:p>
          <a:p>
            <a:pPr marL="0" marR="0" lvl="0" indent="-228600" algn="l" rtl="0">
              <a:lnSpc>
                <a:spcPct val="100000"/>
              </a:lnSpc>
              <a:spcBef>
                <a:spcPts val="0"/>
              </a:spcBef>
              <a:spcAft>
                <a:spcPts val="0"/>
              </a:spcAft>
              <a:buClr>
                <a:srgbClr val="000000"/>
              </a:buClr>
              <a:buSzPts val="1400"/>
              <a:buFont typeface="Arial"/>
              <a:buNone/>
            </a:pPr>
            <a:r>
              <a:rPr lang="fr-FR" dirty="0"/>
              <a:t>Utiliser le matériel base 10 aimanté si besoin. </a:t>
            </a:r>
            <a:endParaRPr dirty="0"/>
          </a:p>
          <a:p>
            <a:pPr marL="0" marR="0" lvl="0" indent="-228600" algn="l" rtl="0">
              <a:lnSpc>
                <a:spcPct val="100000"/>
              </a:lnSpc>
              <a:spcBef>
                <a:spcPts val="0"/>
              </a:spcBef>
              <a:spcAft>
                <a:spcPts val="0"/>
              </a:spcAft>
              <a:buClr>
                <a:srgbClr val="000000"/>
              </a:buClr>
              <a:buSzPts val="1400"/>
              <a:buFont typeface="Arial"/>
              <a:buNone/>
            </a:pPr>
            <a:r>
              <a:rPr lang="fr-FR" i="1" dirty="0"/>
              <a:t>On a 9m 4u 7c. C’est le nombre 9</a:t>
            </a:r>
            <a:r>
              <a:rPr lang="fr-FR" dirty="0"/>
              <a:t> </a:t>
            </a:r>
            <a:r>
              <a:rPr lang="fr-FR" i="1" dirty="0"/>
              <a:t>704. Il y a des dizaines mais elles sont toutes contenues dans les milliers et les centaines. Il n’y a pas de dizaines restantes, on met 0 au chiffre des dizaines.  </a:t>
            </a:r>
            <a:endParaRPr i="1" dirty="0"/>
          </a:p>
          <a:p>
            <a:pPr marL="0" marR="0" lvl="0" indent="-228600" algn="l" rtl="0">
              <a:lnSpc>
                <a:spcPct val="100000"/>
              </a:lnSpc>
              <a:spcBef>
                <a:spcPts val="0"/>
              </a:spcBef>
              <a:spcAft>
                <a:spcPts val="0"/>
              </a:spcAft>
              <a:buClr>
                <a:srgbClr val="000000"/>
              </a:buClr>
              <a:buSzPts val="1400"/>
              <a:buFont typeface="Arial"/>
              <a:buNone/>
            </a:pPr>
            <a:endParaRPr dirty="0"/>
          </a:p>
        </p:txBody>
      </p:sp>
      <p:sp>
        <p:nvSpPr>
          <p:cNvPr id="228" name="Google Shape;228;p1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p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dirty="0"/>
              <a:t>Aujourd’hui, nous allons revoir les nombres jusqu’à 10 000.</a:t>
            </a:r>
            <a:endParaRPr i="1" dirty="0"/>
          </a:p>
        </p:txBody>
      </p:sp>
      <p:sp>
        <p:nvSpPr>
          <p:cNvPr id="51" name="Google Shape;51;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i="1" dirty="0"/>
              <a:t>Un nombre va s’afficher, vous devrez le décomposer comme nous venons de le revoir, en milliers, centaines restantes, dizaines restantes et unités restantes. </a:t>
            </a:r>
            <a:endParaRPr dirty="0"/>
          </a:p>
        </p:txBody>
      </p:sp>
      <p:sp>
        <p:nvSpPr>
          <p:cNvPr id="239" name="Google Shape;23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i="1" dirty="0"/>
              <a:t>Décomposez le nombre 2</a:t>
            </a:r>
            <a:r>
              <a:rPr lang="fr-FR" dirty="0"/>
              <a:t> </a:t>
            </a:r>
            <a:r>
              <a:rPr lang="fr-FR" i="1" dirty="0"/>
              <a:t>381 en utilisant la multiplication. Pensez à mettre les parenthèses pour mieux voir les différents éléments.  </a:t>
            </a:r>
            <a:endParaRPr dirty="0"/>
          </a:p>
          <a:p>
            <a:pPr marL="0" marR="0" lvl="0" indent="-228600" algn="l" rtl="0">
              <a:lnSpc>
                <a:spcPct val="100000"/>
              </a:lnSpc>
              <a:spcBef>
                <a:spcPts val="0"/>
              </a:spcBef>
              <a:spcAft>
                <a:spcPts val="0"/>
              </a:spcAft>
              <a:buClr>
                <a:srgbClr val="000000"/>
              </a:buClr>
              <a:buSzPts val="1400"/>
              <a:buFont typeface="Arial"/>
              <a:buNone/>
            </a:pPr>
            <a:r>
              <a:rPr lang="fr-FR" dirty="0"/>
              <a:t>Laisser environ 30 secondes. Les élèves lèvent leur ardoise. Valider ou invalider discrètement d’un signe de tête. Puis, interroger un élève. </a:t>
            </a:r>
            <a:endParaRPr dirty="0"/>
          </a:p>
          <a:p>
            <a:pPr marL="0" marR="0" lvl="0" indent="-228600" algn="l" rtl="0">
              <a:lnSpc>
                <a:spcPct val="100000"/>
              </a:lnSpc>
              <a:spcBef>
                <a:spcPts val="0"/>
              </a:spcBef>
              <a:spcAft>
                <a:spcPts val="0"/>
              </a:spcAft>
              <a:buClr>
                <a:srgbClr val="000000"/>
              </a:buClr>
              <a:buSzPts val="1400"/>
              <a:buFont typeface="Arial"/>
              <a:buNone/>
            </a:pPr>
            <a:r>
              <a:rPr lang="fr-FR" b="1" dirty="0"/>
              <a:t>Réponse attendue </a:t>
            </a:r>
            <a:r>
              <a:rPr lang="fr-FR" b="0" dirty="0"/>
              <a:t>:</a:t>
            </a:r>
            <a:r>
              <a:rPr lang="fr-FR" b="1" dirty="0"/>
              <a:t> </a:t>
            </a:r>
            <a:r>
              <a:rPr lang="fr-FR" b="0" i="0" dirty="0"/>
              <a:t>(</a:t>
            </a:r>
            <a:r>
              <a:rPr lang="fr-FR" i="0" dirty="0"/>
              <a:t>2</a:t>
            </a:r>
            <a:r>
              <a:rPr lang="fr-FR" dirty="0"/>
              <a:t> </a:t>
            </a:r>
            <a:r>
              <a:rPr lang="fr-FR" i="0" dirty="0"/>
              <a:t>×</a:t>
            </a:r>
            <a:r>
              <a:rPr lang="fr-FR" dirty="0"/>
              <a:t> </a:t>
            </a:r>
            <a:r>
              <a:rPr lang="fr-FR" i="0" dirty="0"/>
              <a:t>1</a:t>
            </a:r>
            <a:r>
              <a:rPr lang="fr-FR" dirty="0"/>
              <a:t> </a:t>
            </a:r>
            <a:r>
              <a:rPr lang="fr-FR" i="0" dirty="0"/>
              <a:t>000) + (3</a:t>
            </a:r>
            <a:r>
              <a:rPr lang="fr-FR" dirty="0"/>
              <a:t> </a:t>
            </a:r>
            <a:r>
              <a:rPr lang="fr-FR" i="0" dirty="0"/>
              <a:t>×</a:t>
            </a:r>
            <a:r>
              <a:rPr lang="fr-FR" dirty="0"/>
              <a:t> </a:t>
            </a:r>
            <a:r>
              <a:rPr lang="fr-FR" i="0" dirty="0"/>
              <a:t>100) + (8</a:t>
            </a:r>
            <a:r>
              <a:rPr lang="fr-FR" dirty="0"/>
              <a:t> </a:t>
            </a:r>
            <a:r>
              <a:rPr lang="fr-FR" i="0" dirty="0"/>
              <a:t>×</a:t>
            </a:r>
            <a:r>
              <a:rPr lang="fr-FR" dirty="0"/>
              <a:t> </a:t>
            </a:r>
            <a:r>
              <a:rPr lang="fr-FR" i="0" dirty="0"/>
              <a:t>10) + (1</a:t>
            </a:r>
            <a:r>
              <a:rPr lang="fr-FR" dirty="0"/>
              <a:t> </a:t>
            </a:r>
            <a:r>
              <a:rPr lang="fr-FR" i="0" dirty="0"/>
              <a:t>×</a:t>
            </a:r>
            <a:r>
              <a:rPr lang="fr-FR" dirty="0"/>
              <a:t> </a:t>
            </a:r>
            <a:r>
              <a:rPr lang="fr-FR" i="0" dirty="0"/>
              <a:t>1).</a:t>
            </a:r>
            <a:endParaRPr i="0" dirty="0"/>
          </a:p>
          <a:p>
            <a:pPr marL="0" marR="0" lvl="0" indent="-228600" algn="l" rtl="0">
              <a:lnSpc>
                <a:spcPct val="100000"/>
              </a:lnSpc>
              <a:spcBef>
                <a:spcPts val="0"/>
              </a:spcBef>
              <a:spcAft>
                <a:spcPts val="0"/>
              </a:spcAft>
              <a:buClr>
                <a:srgbClr val="000000"/>
              </a:buClr>
              <a:buSzPts val="1400"/>
              <a:buFont typeface="Arial"/>
              <a:buNone/>
            </a:pPr>
            <a:r>
              <a:rPr lang="fr-FR" dirty="0"/>
              <a:t>Illustration de l’item sur la diapositive suivante. </a:t>
            </a:r>
            <a:endParaRPr dirty="0"/>
          </a:p>
        </p:txBody>
      </p:sp>
      <p:sp>
        <p:nvSpPr>
          <p:cNvPr id="250" name="Google Shape;250;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1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i="0" dirty="0"/>
              <a:t>Lors du retour collectif, f</a:t>
            </a:r>
            <a:r>
              <a:rPr lang="fr-FR" sz="1800" dirty="0">
                <a:latin typeface="Quattrocento Sans"/>
                <a:ea typeface="Quattrocento Sans"/>
                <a:cs typeface="Quattrocento Sans"/>
                <a:sym typeface="Quattrocento Sans"/>
              </a:rPr>
              <a:t>aire systématiquement le lien entre l'écriture chiffrée et le matériel base 10</a:t>
            </a:r>
            <a:r>
              <a:rPr lang="fr-FR" sz="1800" dirty="0"/>
              <a:t> </a:t>
            </a:r>
            <a:r>
              <a:rPr lang="fr-FR" sz="1800" dirty="0">
                <a:latin typeface="Calibri"/>
                <a:ea typeface="Calibri"/>
                <a:cs typeface="Calibri"/>
                <a:sym typeface="Calibri"/>
              </a:rPr>
              <a:t>:</a:t>
            </a:r>
            <a:r>
              <a:rPr lang="fr-FR" sz="1800" dirty="0">
                <a:latin typeface="Quattrocento Sans"/>
                <a:ea typeface="Quattrocento Sans"/>
                <a:cs typeface="Quattrocento Sans"/>
                <a:sym typeface="Quattrocento Sans"/>
              </a:rPr>
              <a:t> </a:t>
            </a:r>
            <a:r>
              <a:rPr lang="fr-FR" i="1" dirty="0"/>
              <a:t>dans 2</a:t>
            </a:r>
            <a:r>
              <a:rPr lang="fr-FR" dirty="0"/>
              <a:t> </a:t>
            </a:r>
            <a:r>
              <a:rPr lang="fr-FR" i="1" dirty="0"/>
              <a:t>381, le chiffre 2 est celui des milliers, cela correspond à 2 cubes de 1</a:t>
            </a:r>
            <a:r>
              <a:rPr lang="fr-FR" dirty="0"/>
              <a:t> </a:t>
            </a:r>
            <a:r>
              <a:rPr lang="fr-FR" i="1" dirty="0"/>
              <a:t>000, le chiffre 3 est celui des centaines restantes, cela correspond aux 3 plaques de 100 affichées ici </a:t>
            </a:r>
            <a:r>
              <a:rPr lang="fr-FR" i="0" dirty="0"/>
              <a:t>(les montrer)</a:t>
            </a:r>
            <a:r>
              <a:rPr lang="fr-FR" i="1" dirty="0"/>
              <a:t>, le chiffre 8 est celui des dizaines restantes, </a:t>
            </a:r>
            <a:r>
              <a:rPr lang="fr-FR" sz="1800" i="1" dirty="0">
                <a:latin typeface="Quattrocento Sans"/>
                <a:ea typeface="Quattrocento Sans"/>
                <a:cs typeface="Quattrocento Sans"/>
                <a:sym typeface="Quattrocento Sans"/>
              </a:rPr>
              <a:t>cela correspond aux 8 barres dizaines affichées ici </a:t>
            </a:r>
            <a:r>
              <a:rPr lang="fr-FR" sz="1800" dirty="0">
                <a:latin typeface="Quattrocento Sans"/>
                <a:ea typeface="Quattrocento Sans"/>
                <a:cs typeface="Quattrocento Sans"/>
                <a:sym typeface="Quattrocento Sans"/>
              </a:rPr>
              <a:t>(les montrer)</a:t>
            </a:r>
            <a:r>
              <a:rPr lang="fr-FR" sz="1800" i="1" dirty="0">
                <a:latin typeface="Quattrocento Sans"/>
                <a:ea typeface="Quattrocento Sans"/>
                <a:cs typeface="Quattrocento Sans"/>
                <a:sym typeface="Quattrocento Sans"/>
              </a:rPr>
              <a:t> et </a:t>
            </a:r>
            <a:r>
              <a:rPr lang="fr-FR" sz="1800" i="1" u="none" dirty="0">
                <a:latin typeface="Quattrocento Sans"/>
                <a:ea typeface="Quattrocento Sans"/>
                <a:cs typeface="Quattrocento Sans"/>
                <a:sym typeface="Quattrocento Sans"/>
              </a:rPr>
              <a:t>l</a:t>
            </a:r>
            <a:r>
              <a:rPr lang="fr-FR" i="1" u="none" dirty="0"/>
              <a:t>e chiffre 1 correspond aux unités restantes, c’est le carré unité représenté ici </a:t>
            </a:r>
            <a:r>
              <a:rPr lang="fr-FR" i="0" u="none" dirty="0"/>
              <a:t>(le montrer). </a:t>
            </a:r>
          </a:p>
          <a:p>
            <a:pPr marL="0" marR="0" lvl="0" indent="-228600" algn="l" rtl="0">
              <a:lnSpc>
                <a:spcPct val="100000"/>
              </a:lnSpc>
              <a:spcBef>
                <a:spcPts val="0"/>
              </a:spcBef>
              <a:spcAft>
                <a:spcPts val="0"/>
              </a:spcAft>
              <a:buClr>
                <a:srgbClr val="000000"/>
              </a:buClr>
              <a:buSzPts val="1400"/>
              <a:buFont typeface="Arial"/>
              <a:buNone/>
            </a:pPr>
            <a:r>
              <a:rPr lang="fr-FR" i="1" u="none" dirty="0"/>
              <a:t>2 milliers, c’est </a:t>
            </a:r>
            <a:r>
              <a:rPr lang="fr-FR" b="1" i="1" u="none" dirty="0"/>
              <a:t>2</a:t>
            </a:r>
            <a:r>
              <a:rPr lang="fr-FR" dirty="0"/>
              <a:t> </a:t>
            </a:r>
            <a:r>
              <a:rPr lang="fr-FR" i="1" u="none" dirty="0"/>
              <a:t>×</a:t>
            </a:r>
            <a:r>
              <a:rPr lang="fr-FR" dirty="0"/>
              <a:t> </a:t>
            </a:r>
            <a:r>
              <a:rPr lang="fr-FR" i="1" u="none" dirty="0"/>
              <a:t>1</a:t>
            </a:r>
            <a:r>
              <a:rPr lang="fr-FR" dirty="0"/>
              <a:t> </a:t>
            </a:r>
            <a:r>
              <a:rPr lang="fr-FR" i="1" u="none" dirty="0"/>
              <a:t>000 </a:t>
            </a:r>
            <a:r>
              <a:rPr lang="fr-FR" i="0" u="none" dirty="0"/>
              <a:t>(l’écrire sur les pointillés</a:t>
            </a:r>
            <a:r>
              <a:rPr lang="fr-FR" i="0" dirty="0"/>
              <a:t>)</a:t>
            </a:r>
            <a:r>
              <a:rPr lang="fr-FR" i="1" dirty="0"/>
              <a:t>, 3 centaines, c’est </a:t>
            </a:r>
            <a:r>
              <a:rPr lang="fr-FR" b="1" i="1" dirty="0"/>
              <a:t>3</a:t>
            </a:r>
            <a:r>
              <a:rPr lang="fr-FR" dirty="0"/>
              <a:t> </a:t>
            </a:r>
            <a:r>
              <a:rPr lang="fr-FR" i="1" dirty="0"/>
              <a:t>×</a:t>
            </a:r>
            <a:r>
              <a:rPr lang="fr-FR" dirty="0"/>
              <a:t> </a:t>
            </a:r>
            <a:r>
              <a:rPr lang="fr-FR" i="1" dirty="0"/>
              <a:t>100 </a:t>
            </a:r>
            <a:r>
              <a:rPr lang="fr-FR" i="0" dirty="0"/>
              <a:t>(l’écrire sur les pointillés)</a:t>
            </a:r>
            <a:r>
              <a:rPr lang="fr-FR" i="1" dirty="0"/>
              <a:t>, 8 dizaines, c’est </a:t>
            </a:r>
            <a:r>
              <a:rPr lang="fr-FR" b="1" i="1" dirty="0"/>
              <a:t>8</a:t>
            </a:r>
            <a:r>
              <a:rPr lang="fr-FR" dirty="0"/>
              <a:t> </a:t>
            </a:r>
            <a:r>
              <a:rPr lang="fr-FR" i="1" dirty="0"/>
              <a:t>×</a:t>
            </a:r>
            <a:r>
              <a:rPr lang="fr-FR" dirty="0"/>
              <a:t> </a:t>
            </a:r>
            <a:r>
              <a:rPr lang="fr-FR" i="1" dirty="0"/>
              <a:t>10 </a:t>
            </a:r>
            <a:r>
              <a:rPr lang="fr-FR" i="0" dirty="0"/>
              <a:t>(écrire 8 sur les pointillés) et </a:t>
            </a:r>
            <a:r>
              <a:rPr lang="fr-FR" i="1" dirty="0"/>
              <a:t>1 unité, c’est </a:t>
            </a:r>
            <a:r>
              <a:rPr lang="fr-FR" b="1" i="1" dirty="0"/>
              <a:t>1</a:t>
            </a:r>
            <a:r>
              <a:rPr lang="fr-FR" dirty="0"/>
              <a:t> </a:t>
            </a:r>
            <a:r>
              <a:rPr lang="fr-FR" i="1" dirty="0"/>
              <a:t>×</a:t>
            </a:r>
            <a:r>
              <a:rPr lang="fr-FR" dirty="0"/>
              <a:t> </a:t>
            </a:r>
            <a:r>
              <a:rPr lang="fr-FR" i="1" dirty="0"/>
              <a:t>1 </a:t>
            </a:r>
            <a:r>
              <a:rPr lang="fr-FR" i="0" dirty="0"/>
              <a:t>(écrire 1 sur les pointillés)</a:t>
            </a:r>
            <a:r>
              <a:rPr lang="fr-FR" i="1" dirty="0"/>
              <a:t>. </a:t>
            </a:r>
            <a:endParaRPr dirty="0"/>
          </a:p>
          <a:p>
            <a:pPr marL="0" marR="0" lvl="0" indent="-228600" algn="l" rtl="0">
              <a:lnSpc>
                <a:spcPct val="100000"/>
              </a:lnSpc>
              <a:spcBef>
                <a:spcPts val="0"/>
              </a:spcBef>
              <a:spcAft>
                <a:spcPts val="0"/>
              </a:spcAft>
              <a:buClr>
                <a:srgbClr val="000000"/>
              </a:buClr>
              <a:buSzPts val="1400"/>
              <a:buFont typeface="Arial"/>
              <a:buNone/>
            </a:pPr>
            <a:r>
              <a:rPr lang="fr-FR" dirty="0"/>
              <a:t>Si des élèves ont proposé des décompositions justes (par exemple : 2 381 = 2 300 + 81 ou encore l’écriture additive sans le signe </a:t>
            </a:r>
            <a:r>
              <a:rPr lang="fr-FR" i="1" dirty="0"/>
              <a:t>×</a:t>
            </a:r>
            <a:r>
              <a:rPr lang="fr-FR" dirty="0"/>
              <a:t>), dire que c’est tout à fait exact mais qu’ici, le but est d’identifier chaque unité de numération en utilisant la multiplication. </a:t>
            </a:r>
            <a:endParaRPr dirty="0"/>
          </a:p>
        </p:txBody>
      </p:sp>
      <p:sp>
        <p:nvSpPr>
          <p:cNvPr id="261" name="Google Shape;261;p1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dirty="0"/>
              <a:t>Même démarche. </a:t>
            </a:r>
            <a:endParaRPr dirty="0"/>
          </a:p>
          <a:p>
            <a:pPr marL="0" marR="0" lvl="0" indent="-228600" algn="l" rtl="0">
              <a:lnSpc>
                <a:spcPct val="100000"/>
              </a:lnSpc>
              <a:spcBef>
                <a:spcPts val="0"/>
              </a:spcBef>
              <a:spcAft>
                <a:spcPts val="0"/>
              </a:spcAft>
              <a:buClr>
                <a:srgbClr val="000000"/>
              </a:buClr>
              <a:buSzPts val="1400"/>
              <a:buFont typeface="Arial"/>
              <a:buNone/>
            </a:pPr>
            <a:r>
              <a:rPr lang="fr-FR" b="1" dirty="0"/>
              <a:t>Réponse attendue </a:t>
            </a:r>
            <a:r>
              <a:rPr lang="fr-FR" b="0" dirty="0"/>
              <a:t>:</a:t>
            </a:r>
            <a:r>
              <a:rPr lang="fr-FR" b="1" dirty="0"/>
              <a:t> </a:t>
            </a:r>
            <a:r>
              <a:rPr lang="fr-FR" i="0" dirty="0"/>
              <a:t>6</a:t>
            </a:r>
            <a:r>
              <a:rPr lang="fr-FR" dirty="0"/>
              <a:t> </a:t>
            </a:r>
            <a:r>
              <a:rPr lang="fr-FR" i="0" dirty="0"/>
              <a:t>075 = (6</a:t>
            </a:r>
            <a:r>
              <a:rPr lang="fr-FR" dirty="0"/>
              <a:t> </a:t>
            </a:r>
            <a:r>
              <a:rPr lang="fr-FR" i="0" dirty="0"/>
              <a:t>×</a:t>
            </a:r>
            <a:r>
              <a:rPr lang="fr-FR" dirty="0"/>
              <a:t> </a:t>
            </a:r>
            <a:r>
              <a:rPr lang="fr-FR" i="0" dirty="0"/>
              <a:t>1</a:t>
            </a:r>
            <a:r>
              <a:rPr lang="fr-FR" dirty="0"/>
              <a:t> </a:t>
            </a:r>
            <a:r>
              <a:rPr lang="fr-FR" i="0" dirty="0"/>
              <a:t>000) + (0</a:t>
            </a:r>
            <a:r>
              <a:rPr lang="fr-FR" dirty="0"/>
              <a:t> </a:t>
            </a:r>
            <a:r>
              <a:rPr lang="fr-FR" i="0" dirty="0"/>
              <a:t>×</a:t>
            </a:r>
            <a:r>
              <a:rPr lang="fr-FR" dirty="0"/>
              <a:t> </a:t>
            </a:r>
            <a:r>
              <a:rPr lang="fr-FR" i="0" dirty="0"/>
              <a:t>100) + (7</a:t>
            </a:r>
            <a:r>
              <a:rPr lang="fr-FR" dirty="0"/>
              <a:t> </a:t>
            </a:r>
            <a:r>
              <a:rPr lang="fr-FR" i="0" dirty="0"/>
              <a:t>×</a:t>
            </a:r>
            <a:r>
              <a:rPr lang="fr-FR" dirty="0"/>
              <a:t> </a:t>
            </a:r>
            <a:r>
              <a:rPr lang="fr-FR" i="0" dirty="0"/>
              <a:t>10) + (5</a:t>
            </a:r>
            <a:r>
              <a:rPr lang="fr-FR" dirty="0"/>
              <a:t> </a:t>
            </a:r>
            <a:r>
              <a:rPr lang="fr-FR" i="0" dirty="0"/>
              <a:t>×</a:t>
            </a:r>
            <a:r>
              <a:rPr lang="fr-FR" dirty="0"/>
              <a:t> </a:t>
            </a:r>
            <a:r>
              <a:rPr lang="fr-FR" i="0" dirty="0"/>
              <a:t>1). </a:t>
            </a:r>
            <a:endParaRPr i="0" dirty="0"/>
          </a:p>
          <a:p>
            <a:pPr marL="0" marR="0" lvl="0" indent="-228600" algn="l" rtl="0">
              <a:lnSpc>
                <a:spcPct val="100000"/>
              </a:lnSpc>
              <a:spcBef>
                <a:spcPts val="0"/>
              </a:spcBef>
              <a:spcAft>
                <a:spcPts val="0"/>
              </a:spcAft>
              <a:buClr>
                <a:srgbClr val="000000"/>
              </a:buClr>
              <a:buSzPts val="1400"/>
              <a:buFont typeface="Arial"/>
              <a:buNone/>
            </a:pPr>
            <a:r>
              <a:rPr lang="fr-FR" dirty="0"/>
              <a:t>Utiliser le matériel base 10 aimanté si besoin. </a:t>
            </a:r>
            <a:endParaRPr dirty="0"/>
          </a:p>
          <a:p>
            <a:pPr marL="0" marR="0" lvl="0" indent="-228600" algn="l" rtl="0">
              <a:lnSpc>
                <a:spcPct val="100000"/>
              </a:lnSpc>
              <a:spcBef>
                <a:spcPts val="0"/>
              </a:spcBef>
              <a:spcAft>
                <a:spcPts val="0"/>
              </a:spcAft>
              <a:buClr>
                <a:srgbClr val="000000"/>
              </a:buClr>
              <a:buSzPts val="1400"/>
              <a:buFont typeface="Arial"/>
              <a:buNone/>
            </a:pPr>
            <a:r>
              <a:rPr lang="fr-FR" dirty="0"/>
              <a:t>Faire observer aux élèves que dans cet item, il n’y a pas de centaines restantes. On pourrait ne pas écrire </a:t>
            </a:r>
            <a:r>
              <a:rPr lang="fr-FR" i="0" dirty="0"/>
              <a:t>0</a:t>
            </a:r>
            <a:r>
              <a:rPr lang="fr-FR" dirty="0"/>
              <a:t> </a:t>
            </a:r>
            <a:r>
              <a:rPr lang="fr-FR" i="0" dirty="0"/>
              <a:t>×</a:t>
            </a:r>
            <a:r>
              <a:rPr lang="fr-FR" dirty="0"/>
              <a:t> 1</a:t>
            </a:r>
            <a:r>
              <a:rPr lang="fr-FR" i="0" dirty="0"/>
              <a:t>00</a:t>
            </a:r>
            <a:r>
              <a:rPr lang="fr-FR" i="1" dirty="0"/>
              <a:t>. Il y a des centaines dans ce nombre mais elles sont toutes contenues dans les milliers. </a:t>
            </a:r>
            <a:endParaRPr i="1" dirty="0"/>
          </a:p>
          <a:p>
            <a:pPr marL="0" marR="0" lvl="0" indent="-228600" algn="l" rtl="0">
              <a:lnSpc>
                <a:spcPct val="100000"/>
              </a:lnSpc>
              <a:spcBef>
                <a:spcPts val="0"/>
              </a:spcBef>
              <a:spcAft>
                <a:spcPts val="0"/>
              </a:spcAft>
              <a:buClr>
                <a:srgbClr val="000000"/>
              </a:buClr>
              <a:buSzPts val="1400"/>
              <a:buFont typeface="Arial"/>
              <a:buNone/>
            </a:pPr>
            <a:endParaRPr dirty="0"/>
          </a:p>
          <a:p>
            <a:pPr marL="0" marR="0" lvl="0" indent="-228600" algn="l" rtl="0">
              <a:lnSpc>
                <a:spcPct val="100000"/>
              </a:lnSpc>
              <a:spcBef>
                <a:spcPts val="0"/>
              </a:spcBef>
              <a:spcAft>
                <a:spcPts val="0"/>
              </a:spcAft>
              <a:buClr>
                <a:srgbClr val="000000"/>
              </a:buClr>
              <a:buSzPts val="1400"/>
              <a:buFont typeface="Arial"/>
              <a:buNone/>
            </a:pPr>
            <a:endParaRPr dirty="0"/>
          </a:p>
        </p:txBody>
      </p:sp>
      <p:sp>
        <p:nvSpPr>
          <p:cNvPr id="286" name="Google Shape;286;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228600" algn="l" rtl="0">
              <a:lnSpc>
                <a:spcPct val="100000"/>
              </a:lnSpc>
              <a:spcBef>
                <a:spcPts val="0"/>
              </a:spcBef>
              <a:spcAft>
                <a:spcPts val="0"/>
              </a:spcAft>
              <a:buClr>
                <a:srgbClr val="000000"/>
              </a:buClr>
              <a:buSzPts val="1400"/>
              <a:buFont typeface="Arial"/>
              <a:buNone/>
            </a:pPr>
            <a:r>
              <a:rPr lang="fr-FR" sz="1200" b="0" i="1" u="none" strike="noStrike" cap="none" dirty="0">
                <a:solidFill>
                  <a:schemeClr val="dk1"/>
                </a:solidFill>
                <a:effectLst/>
                <a:latin typeface="Calibri"/>
                <a:ea typeface="Calibri"/>
                <a:cs typeface="Calibri"/>
                <a:sym typeface="Calibri"/>
              </a:rPr>
              <a:t>Maintenant, vous n’avez plus d’aide, vous devez écrire toute la décomposition seul.</a:t>
            </a:r>
            <a:endParaRPr lang="fr-FR" b="1" i="1" dirty="0"/>
          </a:p>
          <a:p>
            <a:pPr marL="0" marR="0" lvl="0" indent="-228600" algn="l" rtl="0">
              <a:lnSpc>
                <a:spcPct val="100000"/>
              </a:lnSpc>
              <a:spcBef>
                <a:spcPts val="0"/>
              </a:spcBef>
              <a:spcAft>
                <a:spcPts val="0"/>
              </a:spcAft>
              <a:buClr>
                <a:srgbClr val="000000"/>
              </a:buClr>
              <a:buSzPts val="1400"/>
              <a:buFont typeface="Arial"/>
              <a:buNone/>
            </a:pPr>
            <a:r>
              <a:rPr lang="fr-FR" b="1" dirty="0"/>
              <a:t>Réponse attendue </a:t>
            </a:r>
            <a:r>
              <a:rPr lang="fr-FR" b="0" dirty="0"/>
              <a:t>:</a:t>
            </a:r>
            <a:r>
              <a:rPr lang="fr-FR" b="1" dirty="0"/>
              <a:t> </a:t>
            </a:r>
            <a:r>
              <a:rPr lang="fr-FR" i="0" dirty="0"/>
              <a:t>8</a:t>
            </a:r>
            <a:r>
              <a:rPr lang="fr-FR" dirty="0"/>
              <a:t> </a:t>
            </a:r>
            <a:r>
              <a:rPr lang="fr-FR" i="0" dirty="0"/>
              <a:t>247 = (8</a:t>
            </a:r>
            <a:r>
              <a:rPr lang="fr-FR" dirty="0"/>
              <a:t> </a:t>
            </a:r>
            <a:r>
              <a:rPr lang="fr-FR" i="0" dirty="0"/>
              <a:t>×</a:t>
            </a:r>
            <a:r>
              <a:rPr lang="fr-FR" dirty="0"/>
              <a:t> </a:t>
            </a:r>
            <a:r>
              <a:rPr lang="fr-FR" i="0" dirty="0"/>
              <a:t>1</a:t>
            </a:r>
            <a:r>
              <a:rPr lang="fr-FR" dirty="0"/>
              <a:t> </a:t>
            </a:r>
            <a:r>
              <a:rPr lang="fr-FR" i="0" dirty="0"/>
              <a:t>000) + (2</a:t>
            </a:r>
            <a:r>
              <a:rPr lang="fr-FR" dirty="0"/>
              <a:t> </a:t>
            </a:r>
            <a:r>
              <a:rPr lang="fr-FR" i="0" dirty="0"/>
              <a:t>×</a:t>
            </a:r>
            <a:r>
              <a:rPr lang="fr-FR" dirty="0"/>
              <a:t> </a:t>
            </a:r>
            <a:r>
              <a:rPr lang="fr-FR" i="0" dirty="0"/>
              <a:t>100) + (4</a:t>
            </a:r>
            <a:r>
              <a:rPr lang="fr-FR" dirty="0"/>
              <a:t> </a:t>
            </a:r>
            <a:r>
              <a:rPr lang="fr-FR" i="0" dirty="0"/>
              <a:t>×</a:t>
            </a:r>
            <a:r>
              <a:rPr lang="fr-FR" dirty="0"/>
              <a:t> </a:t>
            </a:r>
            <a:r>
              <a:rPr lang="fr-FR" i="0" dirty="0"/>
              <a:t>10) + (7</a:t>
            </a:r>
            <a:r>
              <a:rPr lang="fr-FR" dirty="0"/>
              <a:t> </a:t>
            </a:r>
            <a:r>
              <a:rPr lang="fr-FR" i="0" dirty="0"/>
              <a:t>×</a:t>
            </a:r>
            <a:r>
              <a:rPr lang="fr-FR" dirty="0"/>
              <a:t> </a:t>
            </a:r>
            <a:r>
              <a:rPr lang="fr-FR" i="0" dirty="0"/>
              <a:t>1). </a:t>
            </a:r>
            <a:endParaRPr i="0" dirty="0"/>
          </a:p>
          <a:p>
            <a:pPr marL="0" marR="0" lvl="0" indent="-228600" algn="l" rtl="0">
              <a:lnSpc>
                <a:spcPct val="100000"/>
              </a:lnSpc>
              <a:spcBef>
                <a:spcPts val="0"/>
              </a:spcBef>
              <a:spcAft>
                <a:spcPts val="0"/>
              </a:spcAft>
              <a:buClr>
                <a:srgbClr val="000000"/>
              </a:buClr>
              <a:buSzPts val="1400"/>
              <a:buFont typeface="Arial"/>
              <a:buNone/>
            </a:pPr>
            <a:r>
              <a:rPr lang="fr-FR" dirty="0"/>
              <a:t>Utiliser le matériel base 10 aimanté si besoin. </a:t>
            </a:r>
            <a:endParaRPr dirty="0"/>
          </a:p>
          <a:p>
            <a:pPr marL="0" marR="0" lvl="0" indent="-228600" algn="l" rtl="0">
              <a:lnSpc>
                <a:spcPct val="100000"/>
              </a:lnSpc>
              <a:spcBef>
                <a:spcPts val="0"/>
              </a:spcBef>
              <a:spcAft>
                <a:spcPts val="0"/>
              </a:spcAft>
              <a:buClr>
                <a:srgbClr val="000000"/>
              </a:buClr>
              <a:buSzPts val="1400"/>
              <a:buFont typeface="Arial"/>
              <a:buNone/>
            </a:pPr>
            <a:endParaRPr dirty="0"/>
          </a:p>
        </p:txBody>
      </p:sp>
      <p:sp>
        <p:nvSpPr>
          <p:cNvPr id="297" name="Google Shape;297;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200" b="0" i="1" u="none" strike="noStrike" cap="none" dirty="0">
                <a:solidFill>
                  <a:schemeClr val="dk1"/>
                </a:solidFill>
                <a:latin typeface="Calibri"/>
                <a:ea typeface="Calibri"/>
                <a:cs typeface="Calibri"/>
                <a:sym typeface="Calibri"/>
              </a:rPr>
              <a:t>Aujourd’hui, nous allons revoir ce que nous avons appris dans la séance d’apprentissage n° 48 du fichier, multiplier un nombre par 10 ou par 100. </a:t>
            </a:r>
            <a:endParaRPr dirty="0"/>
          </a:p>
        </p:txBody>
      </p:sp>
      <p:sp>
        <p:nvSpPr>
          <p:cNvPr id="308" name="Google Shape;30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Pour calculer ces multiplications, vous allez devoir vous appuyer sur les unités de numération, car quand on multiplie par 10, on multiplie des dizaines et quand on multiplie par 100, on multiplie des centaines. </a:t>
            </a:r>
            <a:endParaRPr sz="1000" b="0" i="1" u="none" strike="noStrike" cap="none" dirty="0">
              <a:solidFill>
                <a:schemeClr val="dk1"/>
              </a:solidFill>
              <a:latin typeface="Calibri"/>
              <a:ea typeface="Calibri"/>
              <a:cs typeface="Calibri"/>
              <a:sym typeface="Calibri"/>
            </a:endParaRPr>
          </a:p>
        </p:txBody>
      </p:sp>
      <p:sp>
        <p:nvSpPr>
          <p:cNvPr id="316" name="Google Shape;31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60.</a:t>
            </a:r>
            <a:endParaRPr dirty="0"/>
          </a:p>
          <a:p>
            <a:pPr marL="0" marR="0" lvl="0" indent="0" algn="l" rtl="0">
              <a:lnSpc>
                <a:spcPct val="100000"/>
              </a:lnSpc>
              <a:spcBef>
                <a:spcPts val="0"/>
              </a:spcBef>
              <a:spcAft>
                <a:spcPts val="0"/>
              </a:spcAft>
              <a:buClr>
                <a:schemeClr val="dk1"/>
              </a:buClr>
              <a:buSzPts val="1200"/>
              <a:buFont typeface="Quattrocento Sans"/>
              <a:buNone/>
            </a:pPr>
            <a:r>
              <a:rPr lang="fr-FR" sz="1200" dirty="0">
                <a:latin typeface="Quattrocento Sans"/>
                <a:ea typeface="Quattrocento Sans"/>
                <a:cs typeface="Quattrocento Sans"/>
                <a:sym typeface="Quattrocento Sans"/>
              </a:rPr>
              <a:t>Laisser environ 10 secondes aux élèves pour répondre, puis interroger un élève en lui faisant verbaliser sa procédure. Faire valider ou non par un autre élève qui complètera l’explicitation si besoin. </a:t>
            </a:r>
            <a:r>
              <a:rPr lang="fr-FR" sz="1200" b="0" i="1" u="none" strike="noStrike" cap="none" dirty="0">
                <a:solidFill>
                  <a:schemeClr val="dk1"/>
                </a:solidFill>
                <a:latin typeface="Calibri"/>
                <a:ea typeface="Calibri"/>
                <a:cs typeface="Calibri"/>
                <a:sym typeface="Calibri"/>
              </a:rPr>
              <a:t>6 fois 10, c’est 6 dizaines, c’est donc 60</a:t>
            </a:r>
            <a:r>
              <a:rPr lang="fr-FR" i="1" dirty="0"/>
              <a:t>.</a:t>
            </a:r>
            <a:endParaRPr dirty="0"/>
          </a:p>
        </p:txBody>
      </p:sp>
      <p:sp>
        <p:nvSpPr>
          <p:cNvPr id="326" name="Google Shape;32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i="0" dirty="0"/>
              <a:t>Même démarche.</a:t>
            </a:r>
            <a:endParaRPr lang="fr-FR" dirty="0"/>
          </a:p>
          <a:p>
            <a:pPr marL="0" marR="0" lvl="0" indent="0" algn="l">
              <a:lnSpc>
                <a:spcPct val="100000"/>
              </a:lnSpc>
              <a:spcBef>
                <a:spcPts val="0"/>
              </a:spcBef>
              <a:spcAft>
                <a:spcPts val="0"/>
              </a:spcAft>
              <a:buSzPts val="1200"/>
              <a:buFont typeface="Calibri"/>
              <a:buNone/>
            </a:pPr>
            <a:r>
              <a:rPr lang="fr-FR" b="1" dirty="0"/>
              <a:t>Réponse attendue </a:t>
            </a:r>
            <a:r>
              <a:rPr lang="fr-FR" b="0" dirty="0"/>
              <a:t>:</a:t>
            </a:r>
            <a:r>
              <a:rPr lang="fr-FR" b="1" dirty="0"/>
              <a:t> </a:t>
            </a:r>
            <a:r>
              <a:rPr lang="fr-FR" dirty="0"/>
              <a:t>150.</a:t>
            </a:r>
            <a:endParaRPr lang="fr-FR" sz="1200" b="0" i="0" u="none" strike="noStrike" cap="none" dirty="0">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r>
              <a:rPr lang="fr-FR" sz="1200" b="0" i="1" u="none" strike="noStrike" cap="none" dirty="0">
                <a:solidFill>
                  <a:schemeClr val="dk1"/>
                </a:solidFill>
                <a:latin typeface="Calibri"/>
                <a:ea typeface="Calibri"/>
                <a:cs typeface="Calibri"/>
                <a:sym typeface="Calibri"/>
              </a:rPr>
              <a:t>15 fois 10, c’est 15 dizaines, c’est donc une centaine </a:t>
            </a:r>
            <a:r>
              <a:rPr lang="fr-FR" sz="1200" b="0" i="0" u="none" strike="noStrike" cap="none" dirty="0">
                <a:solidFill>
                  <a:schemeClr val="dk1"/>
                </a:solidFill>
                <a:latin typeface="Calibri"/>
                <a:ea typeface="Calibri"/>
                <a:cs typeface="Calibri"/>
                <a:sym typeface="Calibri"/>
              </a:rPr>
              <a:t>(entourer au tableau les 10 dizaines) </a:t>
            </a:r>
            <a:r>
              <a:rPr lang="fr-FR" sz="1200" b="0" i="1" u="none" strike="noStrike" cap="none" dirty="0">
                <a:solidFill>
                  <a:schemeClr val="dk1"/>
                </a:solidFill>
                <a:latin typeface="Calibri"/>
                <a:ea typeface="Calibri"/>
                <a:cs typeface="Calibri"/>
                <a:sym typeface="Calibri"/>
              </a:rPr>
              <a:t>et 5 dizaines restantes. C’est le nombre 150.  </a:t>
            </a:r>
            <a:endParaRPr i="0" dirty="0"/>
          </a:p>
        </p:txBody>
      </p:sp>
      <p:sp>
        <p:nvSpPr>
          <p:cNvPr id="337" name="Google Shape;33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300.</a:t>
            </a:r>
            <a:endParaRPr dirty="0"/>
          </a:p>
          <a:p>
            <a:pPr marL="0" marR="0" lvl="0" indent="0" algn="l" rtl="0">
              <a:lnSpc>
                <a:spcPct val="100000"/>
              </a:lnSpc>
              <a:spcBef>
                <a:spcPts val="0"/>
              </a:spcBef>
              <a:spcAft>
                <a:spcPts val="0"/>
              </a:spcAft>
              <a:buClr>
                <a:schemeClr val="dk1"/>
              </a:buClr>
              <a:buSzPts val="1200"/>
              <a:buFont typeface="Calibri"/>
              <a:buNone/>
            </a:pPr>
            <a:r>
              <a:rPr lang="fr-FR" sz="1200" b="0" i="1" u="none" strike="noStrike" cap="none" dirty="0">
                <a:solidFill>
                  <a:schemeClr val="dk1"/>
                </a:solidFill>
                <a:latin typeface="Calibri"/>
                <a:ea typeface="Calibri"/>
                <a:cs typeface="Calibri"/>
                <a:sym typeface="Calibri"/>
              </a:rPr>
              <a:t>3 fois 100, c’est 3 centaines, c’est donc 300</a:t>
            </a:r>
            <a:r>
              <a:rPr lang="fr-FR" i="1" dirty="0"/>
              <a:t>.</a:t>
            </a:r>
            <a:endParaRPr dirty="0"/>
          </a:p>
        </p:txBody>
      </p:sp>
      <p:sp>
        <p:nvSpPr>
          <p:cNvPr id="363" name="Google Shape;36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1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1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dirty="0"/>
              <a:t>Vous allez compter de 1 000 en 1 000 à partir de 531. Vous direz un nombre chacun.</a:t>
            </a:r>
            <a:br>
              <a:rPr lang="fr-FR" i="1" dirty="0"/>
            </a:br>
            <a:r>
              <a:rPr lang="fr-FR" i="0" dirty="0"/>
              <a:t>Aller de 1</a:t>
            </a:r>
            <a:r>
              <a:rPr lang="fr-FR" i="1" dirty="0"/>
              <a:t> </a:t>
            </a:r>
            <a:r>
              <a:rPr lang="fr-FR" i="0" dirty="0"/>
              <a:t>531 à 9</a:t>
            </a:r>
            <a:r>
              <a:rPr lang="fr-FR" i="1" dirty="0"/>
              <a:t> </a:t>
            </a:r>
            <a:r>
              <a:rPr lang="fr-FR" i="0" dirty="0"/>
              <a:t>531 puis recommencer avec d’autres </a:t>
            </a:r>
            <a:r>
              <a:rPr lang="fr-FR" i="0" u="none" dirty="0"/>
              <a:t>élèves à partir du nombre 249.</a:t>
            </a:r>
            <a:endParaRPr u="none" dirty="0"/>
          </a:p>
          <a:p>
            <a:pPr marL="0" lvl="0" indent="0" algn="l" rtl="0">
              <a:lnSpc>
                <a:spcPct val="100000"/>
              </a:lnSpc>
              <a:spcBef>
                <a:spcPts val="0"/>
              </a:spcBef>
              <a:spcAft>
                <a:spcPts val="0"/>
              </a:spcAft>
              <a:buSzPts val="1400"/>
              <a:buNone/>
            </a:pPr>
            <a:r>
              <a:rPr lang="fr-FR" i="0" dirty="0"/>
              <a:t>Verbaliser à la fin : </a:t>
            </a:r>
            <a:r>
              <a:rPr lang="fr-FR" i="1" dirty="0"/>
              <a:t>quand on ajoute 1 000, on ajoute 1 millier, donc on ajoute 1 au chiffre des milliers, les chiffres des centaines, des dizaines et des unités ne changent pas. </a:t>
            </a:r>
            <a:br>
              <a:rPr lang="fr-FR" i="1" dirty="0"/>
            </a:br>
            <a:endParaRPr i="1" dirty="0"/>
          </a:p>
        </p:txBody>
      </p:sp>
      <p:sp>
        <p:nvSpPr>
          <p:cNvPr id="59" name="Google Shape;59;p1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7 100.</a:t>
            </a:r>
            <a:endParaRPr dirty="0"/>
          </a:p>
          <a:p>
            <a:pPr marL="0" marR="0" lvl="0" indent="0" algn="l" rtl="0">
              <a:lnSpc>
                <a:spcPct val="100000"/>
              </a:lnSpc>
              <a:spcBef>
                <a:spcPts val="0"/>
              </a:spcBef>
              <a:spcAft>
                <a:spcPts val="0"/>
              </a:spcAft>
              <a:buClr>
                <a:schemeClr val="dk1"/>
              </a:buClr>
              <a:buSzPts val="1200"/>
              <a:buFont typeface="Calibri"/>
              <a:buNone/>
            </a:pPr>
            <a:r>
              <a:rPr lang="fr-FR" sz="1200" b="0" i="1" u="none" strike="noStrike" cap="none" dirty="0">
                <a:solidFill>
                  <a:schemeClr val="dk1"/>
                </a:solidFill>
                <a:latin typeface="Calibri"/>
                <a:ea typeface="Calibri"/>
                <a:cs typeface="Calibri"/>
                <a:sym typeface="Calibri"/>
              </a:rPr>
              <a:t>71 fois 100, c’est 71 centaines. On pourrait représenter 71 plaques de 100 mais ce serait très long. Comme on sait que 10 centaines = 1 millier alors 70 centaines = 7 milliers et il reste 1 centaine restante. On a donc 7</a:t>
            </a:r>
            <a:r>
              <a:rPr lang="fr-FR" dirty="0"/>
              <a:t> </a:t>
            </a:r>
            <a:r>
              <a:rPr lang="fr-FR" sz="1200" b="0" i="1" u="none" strike="noStrike" cap="none" dirty="0">
                <a:solidFill>
                  <a:schemeClr val="dk1"/>
                </a:solidFill>
                <a:latin typeface="Calibri"/>
                <a:ea typeface="Calibri"/>
                <a:cs typeface="Calibri"/>
                <a:sym typeface="Calibri"/>
              </a:rPr>
              <a:t>000</a:t>
            </a:r>
            <a:r>
              <a:rPr lang="fr-FR" dirty="0"/>
              <a:t> </a:t>
            </a:r>
            <a:r>
              <a:rPr lang="fr-FR" sz="1200" b="0" i="1" u="none" strike="noStrike" cap="none" dirty="0">
                <a:solidFill>
                  <a:schemeClr val="dk1"/>
                </a:solidFill>
                <a:latin typeface="Calibri"/>
                <a:ea typeface="Calibri"/>
                <a:cs typeface="Calibri"/>
                <a:sym typeface="Calibri"/>
              </a:rPr>
              <a:t>+</a:t>
            </a:r>
            <a:r>
              <a:rPr lang="fr-FR" dirty="0"/>
              <a:t> </a:t>
            </a:r>
            <a:r>
              <a:rPr lang="fr-FR" sz="1200" b="0" i="1" u="none" strike="noStrike" cap="none" dirty="0">
                <a:solidFill>
                  <a:schemeClr val="dk1"/>
                </a:solidFill>
                <a:latin typeface="Calibri"/>
                <a:ea typeface="Calibri"/>
                <a:cs typeface="Calibri"/>
                <a:sym typeface="Calibri"/>
              </a:rPr>
              <a:t>100</a:t>
            </a:r>
            <a:r>
              <a:rPr lang="fr-FR" dirty="0"/>
              <a:t> </a:t>
            </a:r>
            <a:r>
              <a:rPr lang="fr-FR" sz="1200" b="0" i="1" u="none" strike="noStrike" cap="none" dirty="0">
                <a:solidFill>
                  <a:schemeClr val="dk1"/>
                </a:solidFill>
                <a:latin typeface="Calibri"/>
                <a:ea typeface="Calibri"/>
                <a:cs typeface="Calibri"/>
                <a:sym typeface="Calibri"/>
              </a:rPr>
              <a:t>=</a:t>
            </a:r>
            <a:r>
              <a:rPr lang="fr-FR" dirty="0"/>
              <a:t> </a:t>
            </a:r>
            <a:r>
              <a:rPr lang="fr-FR" sz="1200" b="0" i="1" u="none" strike="noStrike" cap="none" dirty="0">
                <a:solidFill>
                  <a:schemeClr val="dk1"/>
                </a:solidFill>
                <a:latin typeface="Calibri"/>
                <a:ea typeface="Calibri"/>
                <a:cs typeface="Calibri"/>
                <a:sym typeface="Calibri"/>
              </a:rPr>
              <a:t>7</a:t>
            </a:r>
            <a:r>
              <a:rPr lang="fr-FR" dirty="0"/>
              <a:t> </a:t>
            </a:r>
            <a:r>
              <a:rPr lang="fr-FR" sz="1200" b="0" i="1" u="none" strike="noStrike" cap="none" dirty="0">
                <a:solidFill>
                  <a:schemeClr val="dk1"/>
                </a:solidFill>
                <a:latin typeface="Calibri"/>
                <a:ea typeface="Calibri"/>
                <a:cs typeface="Calibri"/>
                <a:sym typeface="Calibri"/>
              </a:rPr>
              <a:t>100. </a:t>
            </a:r>
            <a:endParaRPr lang="fr-FR" i="1" dirty="0"/>
          </a:p>
        </p:txBody>
      </p:sp>
      <p:sp>
        <p:nvSpPr>
          <p:cNvPr id="374" name="Google Shape;37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6 040.</a:t>
            </a:r>
            <a:endParaRPr dirty="0"/>
          </a:p>
          <a:p>
            <a:pPr marL="0" marR="0" lvl="0" indent="0" algn="l" rtl="0">
              <a:lnSpc>
                <a:spcPct val="100000"/>
              </a:lnSpc>
              <a:spcBef>
                <a:spcPts val="0"/>
              </a:spcBef>
              <a:spcAft>
                <a:spcPts val="0"/>
              </a:spcAft>
              <a:buClr>
                <a:schemeClr val="dk1"/>
              </a:buClr>
              <a:buSzPts val="1200"/>
              <a:buFont typeface="Calibri"/>
              <a:buNone/>
            </a:pPr>
            <a:r>
              <a:rPr lang="fr-FR" sz="1200" b="0" i="1" u="none" strike="noStrike" cap="none" dirty="0">
                <a:solidFill>
                  <a:schemeClr val="dk1"/>
                </a:solidFill>
                <a:latin typeface="Calibri"/>
                <a:ea typeface="Calibri"/>
                <a:cs typeface="Calibri"/>
                <a:sym typeface="Calibri"/>
              </a:rPr>
              <a:t>604 fois 10, c’est 604 dizaines. On peut faire de nouveaux groupements. On sait que 10 dizaines = 1 centaine donc 600 dizaines = 60 centaines. On peut ensuite grouper 10 centaines en un millier. Donc 60 centaines deviennent 6 milliers. Il reste 4 dizaines restantes donc 40. Donc on a 6</a:t>
            </a:r>
            <a:r>
              <a:rPr lang="fr-FR" dirty="0"/>
              <a:t> </a:t>
            </a:r>
            <a:r>
              <a:rPr lang="fr-FR" sz="1200" b="0" i="1" u="none" strike="noStrike" cap="none" dirty="0">
                <a:solidFill>
                  <a:schemeClr val="dk1"/>
                </a:solidFill>
                <a:latin typeface="Calibri"/>
                <a:ea typeface="Calibri"/>
                <a:cs typeface="Calibri"/>
                <a:sym typeface="Calibri"/>
              </a:rPr>
              <a:t>000</a:t>
            </a:r>
            <a:r>
              <a:rPr lang="fr-FR" dirty="0"/>
              <a:t> </a:t>
            </a:r>
            <a:r>
              <a:rPr lang="fr-FR" sz="1200" b="0" i="1" u="none" strike="noStrike" cap="none" dirty="0">
                <a:solidFill>
                  <a:schemeClr val="dk1"/>
                </a:solidFill>
                <a:latin typeface="Calibri"/>
                <a:ea typeface="Calibri"/>
                <a:cs typeface="Calibri"/>
                <a:sym typeface="Calibri"/>
              </a:rPr>
              <a:t>+</a:t>
            </a:r>
            <a:r>
              <a:rPr lang="fr-FR" dirty="0"/>
              <a:t> </a:t>
            </a:r>
            <a:r>
              <a:rPr lang="fr-FR" sz="1200" b="0" i="1" u="none" strike="noStrike" cap="none" dirty="0">
                <a:solidFill>
                  <a:schemeClr val="dk1"/>
                </a:solidFill>
                <a:latin typeface="Calibri"/>
                <a:ea typeface="Calibri"/>
                <a:cs typeface="Calibri"/>
                <a:sym typeface="Calibri"/>
              </a:rPr>
              <a:t>40</a:t>
            </a:r>
            <a:r>
              <a:rPr lang="fr-FR" dirty="0"/>
              <a:t> </a:t>
            </a:r>
            <a:r>
              <a:rPr lang="fr-FR" sz="1200" b="0" i="1" u="none" strike="noStrike" cap="none" dirty="0">
                <a:solidFill>
                  <a:schemeClr val="dk1"/>
                </a:solidFill>
                <a:latin typeface="Calibri"/>
                <a:ea typeface="Calibri"/>
                <a:cs typeface="Calibri"/>
                <a:sym typeface="Calibri"/>
              </a:rPr>
              <a:t>=</a:t>
            </a:r>
            <a:r>
              <a:rPr lang="fr-FR" dirty="0"/>
              <a:t> </a:t>
            </a:r>
            <a:r>
              <a:rPr lang="fr-FR" sz="1200" b="0" i="1" u="none" strike="noStrike" cap="none" dirty="0">
                <a:solidFill>
                  <a:schemeClr val="dk1"/>
                </a:solidFill>
                <a:latin typeface="Calibri"/>
                <a:ea typeface="Calibri"/>
                <a:cs typeface="Calibri"/>
                <a:sym typeface="Calibri"/>
              </a:rPr>
              <a:t>6</a:t>
            </a:r>
            <a:r>
              <a:rPr lang="fr-FR" dirty="0"/>
              <a:t> </a:t>
            </a:r>
            <a:r>
              <a:rPr lang="fr-FR" sz="1200" b="0" i="1" u="none" strike="noStrike" cap="none" dirty="0">
                <a:solidFill>
                  <a:schemeClr val="dk1"/>
                </a:solidFill>
                <a:latin typeface="Calibri"/>
                <a:ea typeface="Calibri"/>
                <a:cs typeface="Calibri"/>
                <a:sym typeface="Calibri"/>
              </a:rPr>
              <a:t>040. </a:t>
            </a:r>
            <a:endParaRPr dirty="0"/>
          </a:p>
        </p:txBody>
      </p:sp>
      <p:sp>
        <p:nvSpPr>
          <p:cNvPr id="385" name="Google Shape;38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5" name="Google Shape;39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3</a:t>
            </a:r>
            <a:r>
              <a:rPr lang="fr-FR" dirty="0"/>
              <a:t> </a:t>
            </a:r>
            <a:r>
              <a:rPr lang="fr-FR" b="0" dirty="0"/>
              <a:t>800</a:t>
            </a:r>
            <a:r>
              <a:rPr lang="fr-FR" dirty="0"/>
              <a:t>.</a:t>
            </a:r>
            <a:endParaRPr dirty="0"/>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dirty="0">
                <a:solidFill>
                  <a:schemeClr val="dk1"/>
                </a:solidFill>
                <a:latin typeface="Calibri"/>
                <a:ea typeface="Calibri"/>
                <a:cs typeface="Calibri"/>
                <a:sym typeface="Calibri"/>
              </a:rPr>
              <a:t>Faire rappeler par un élève que 100</a:t>
            </a:r>
            <a:r>
              <a:rPr lang="fr-FR" dirty="0"/>
              <a:t> × </a:t>
            </a:r>
            <a:r>
              <a:rPr lang="fr-FR" sz="1200" b="0" i="0" u="none" strike="noStrike" cap="none" dirty="0">
                <a:solidFill>
                  <a:schemeClr val="dk1"/>
                </a:solidFill>
                <a:latin typeface="Calibri"/>
                <a:ea typeface="Calibri"/>
                <a:cs typeface="Calibri"/>
                <a:sym typeface="Calibri"/>
              </a:rPr>
              <a:t>38 = 38 ×</a:t>
            </a:r>
            <a:r>
              <a:rPr lang="fr-FR" dirty="0"/>
              <a:t> </a:t>
            </a:r>
            <a:r>
              <a:rPr lang="fr-FR" sz="1200" b="0" i="0" u="none" strike="noStrike" cap="none" dirty="0">
                <a:solidFill>
                  <a:schemeClr val="dk1"/>
                </a:solidFill>
                <a:latin typeface="Calibri"/>
                <a:ea typeface="Calibri"/>
                <a:cs typeface="Calibri"/>
                <a:sym typeface="Calibri"/>
              </a:rPr>
              <a:t>100 (propriété de la commutativité). </a:t>
            </a:r>
            <a:endParaRPr dirty="0"/>
          </a:p>
          <a:p>
            <a:pPr marL="0" marR="0" lvl="0" indent="0" algn="l" rtl="0">
              <a:lnSpc>
                <a:spcPct val="100000"/>
              </a:lnSpc>
              <a:spcBef>
                <a:spcPts val="0"/>
              </a:spcBef>
              <a:spcAft>
                <a:spcPts val="0"/>
              </a:spcAft>
              <a:buClr>
                <a:schemeClr val="dk1"/>
              </a:buClr>
              <a:buSzPts val="1200"/>
              <a:buFont typeface="Calibri"/>
              <a:buNone/>
            </a:pPr>
            <a:r>
              <a:rPr lang="fr-FR" sz="1200" b="0" i="1" u="none" strike="noStrike" cap="none" dirty="0">
                <a:solidFill>
                  <a:schemeClr val="dk1"/>
                </a:solidFill>
                <a:latin typeface="Calibri"/>
                <a:ea typeface="Calibri"/>
                <a:cs typeface="Calibri"/>
                <a:sym typeface="Calibri"/>
              </a:rPr>
              <a:t>38 fois 100, c’est 38 centaines. On sait que 10 centaines = 1 millier alors 30 centaines = 3 milliers et il reste 8 centaines restantes donc 800. On a donc 3</a:t>
            </a:r>
            <a:r>
              <a:rPr lang="fr-FR" dirty="0"/>
              <a:t> </a:t>
            </a:r>
            <a:r>
              <a:rPr lang="fr-FR" sz="1200" b="0" i="1" u="none" strike="noStrike" cap="none" dirty="0">
                <a:solidFill>
                  <a:schemeClr val="dk1"/>
                </a:solidFill>
                <a:latin typeface="Calibri"/>
                <a:ea typeface="Calibri"/>
                <a:cs typeface="Calibri"/>
                <a:sym typeface="Calibri"/>
              </a:rPr>
              <a:t>000</a:t>
            </a:r>
            <a:r>
              <a:rPr lang="fr-FR" dirty="0"/>
              <a:t> </a:t>
            </a:r>
            <a:r>
              <a:rPr lang="fr-FR" sz="1200" b="0" i="1" u="none" strike="noStrike" cap="none" dirty="0">
                <a:solidFill>
                  <a:schemeClr val="dk1"/>
                </a:solidFill>
                <a:latin typeface="Calibri"/>
                <a:ea typeface="Calibri"/>
                <a:cs typeface="Calibri"/>
                <a:sym typeface="Calibri"/>
              </a:rPr>
              <a:t>+</a:t>
            </a:r>
            <a:r>
              <a:rPr lang="fr-FR" dirty="0"/>
              <a:t> </a:t>
            </a:r>
            <a:r>
              <a:rPr lang="fr-FR" sz="1200" b="0" i="1" u="none" strike="noStrike" cap="none" dirty="0">
                <a:solidFill>
                  <a:schemeClr val="dk1"/>
                </a:solidFill>
                <a:latin typeface="Calibri"/>
                <a:ea typeface="Calibri"/>
                <a:cs typeface="Calibri"/>
                <a:sym typeface="Calibri"/>
              </a:rPr>
              <a:t>800</a:t>
            </a:r>
            <a:r>
              <a:rPr lang="fr-FR" dirty="0"/>
              <a:t> </a:t>
            </a:r>
            <a:r>
              <a:rPr lang="fr-FR" sz="1200" b="0" i="1" u="none" strike="noStrike" cap="none" dirty="0">
                <a:solidFill>
                  <a:schemeClr val="dk1"/>
                </a:solidFill>
                <a:latin typeface="Calibri"/>
                <a:ea typeface="Calibri"/>
                <a:cs typeface="Calibri"/>
                <a:sym typeface="Calibri"/>
              </a:rPr>
              <a:t>=</a:t>
            </a:r>
            <a:r>
              <a:rPr lang="fr-FR" dirty="0"/>
              <a:t> </a:t>
            </a:r>
            <a:r>
              <a:rPr lang="fr-FR" sz="1200" b="0" i="1" u="none" strike="noStrike" cap="none" dirty="0">
                <a:solidFill>
                  <a:schemeClr val="dk1"/>
                </a:solidFill>
                <a:latin typeface="Calibri"/>
                <a:ea typeface="Calibri"/>
                <a:cs typeface="Calibri"/>
                <a:sym typeface="Calibri"/>
              </a:rPr>
              <a:t>3</a:t>
            </a:r>
            <a:r>
              <a:rPr lang="fr-FR" dirty="0"/>
              <a:t> </a:t>
            </a:r>
            <a:r>
              <a:rPr lang="fr-FR" sz="1200" b="0" i="1" u="none" strike="noStrike" cap="none" dirty="0">
                <a:solidFill>
                  <a:schemeClr val="dk1"/>
                </a:solidFill>
                <a:latin typeface="Calibri"/>
                <a:ea typeface="Calibri"/>
                <a:cs typeface="Calibri"/>
                <a:sym typeface="Calibri"/>
              </a:rPr>
              <a:t>800. </a:t>
            </a: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396" name="Google Shape;39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200" b="0" i="1" u="none" strike="noStrike" cap="none" dirty="0">
                <a:solidFill>
                  <a:schemeClr val="dk1"/>
                </a:solidFill>
                <a:latin typeface="Calibri"/>
                <a:ea typeface="Calibri"/>
                <a:cs typeface="Calibri"/>
                <a:sym typeface="Calibri"/>
              </a:rPr>
              <a:t>Aujourd’hui, nous allons additionner des montants en euros. </a:t>
            </a:r>
            <a:endParaRPr dirty="0"/>
          </a:p>
        </p:txBody>
      </p:sp>
      <p:sp>
        <p:nvSpPr>
          <p:cNvPr id="408" name="Google Shape;40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000" b="0" i="1" u="none" strike="noStrike" cap="none" dirty="0">
                <a:solidFill>
                  <a:schemeClr val="dk1"/>
                </a:solidFill>
                <a:latin typeface="Calibri"/>
                <a:ea typeface="Calibri"/>
                <a:cs typeface="Calibri"/>
                <a:sym typeface="Calibri"/>
              </a:rPr>
              <a:t>Deux montants en euros vont s’afficher. On va les additionner pour calculer le montant total à payer. </a:t>
            </a:r>
            <a:endParaRPr lang="fr-FR" sz="1000" dirty="0"/>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Vous avez appris à poser des additions avec des nombres à virgules mais aujourd’hui, on va essayer de ne pas poser l’opération pour plutôt calculer de tête. </a:t>
            </a:r>
            <a:endParaRPr sz="1000" b="0" i="1" u="none" strike="noStrike" cap="none" dirty="0">
              <a:solidFill>
                <a:schemeClr val="dk1"/>
              </a:solidFill>
              <a:latin typeface="Calibri"/>
              <a:ea typeface="Calibri"/>
              <a:cs typeface="Calibri"/>
              <a:sym typeface="Calibri"/>
            </a:endParaRPr>
          </a:p>
        </p:txBody>
      </p:sp>
      <p:sp>
        <p:nvSpPr>
          <p:cNvPr id="416" name="Google Shape;41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dirty="0">
                <a:solidFill>
                  <a:schemeClr val="dk1"/>
                </a:solidFill>
                <a:latin typeface="Calibri"/>
                <a:ea typeface="Calibri"/>
                <a:cs typeface="Calibri"/>
                <a:sym typeface="Calibri"/>
              </a:rPr>
              <a:t>Réponse attendue </a:t>
            </a:r>
            <a:r>
              <a:rPr lang="fr-FR" sz="1000" b="0" i="0" u="none" strike="noStrike" cap="none" dirty="0">
                <a:solidFill>
                  <a:schemeClr val="dk1"/>
                </a:solidFill>
                <a:latin typeface="Calibri"/>
                <a:ea typeface="Calibri"/>
                <a:cs typeface="Calibri"/>
                <a:sym typeface="Calibri"/>
              </a:rPr>
              <a:t>:</a:t>
            </a:r>
            <a:r>
              <a:rPr lang="fr-FR" sz="1000" b="1" i="0" u="none" strike="noStrike" cap="none" dirty="0">
                <a:solidFill>
                  <a:schemeClr val="dk1"/>
                </a:solidFill>
                <a:latin typeface="Calibri"/>
                <a:ea typeface="Calibri"/>
                <a:cs typeface="Calibri"/>
                <a:sym typeface="Calibri"/>
              </a:rPr>
              <a:t> </a:t>
            </a:r>
            <a:r>
              <a:rPr lang="fr-FR" sz="1000" b="0" i="0" u="none" strike="noStrike" cap="none" dirty="0">
                <a:solidFill>
                  <a:schemeClr val="dk1"/>
                </a:solidFill>
                <a:latin typeface="Calibri"/>
                <a:ea typeface="Calibri"/>
                <a:cs typeface="Calibri"/>
                <a:sym typeface="Calibri"/>
              </a:rPr>
              <a:t>7,60</a:t>
            </a:r>
            <a:r>
              <a:rPr lang="fr-FR" sz="1000" dirty="0"/>
              <a:t> </a:t>
            </a:r>
            <a:r>
              <a:rPr lang="fr-FR" sz="1000" b="0" i="0"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r>
              <a:rPr lang="fr-FR" sz="1000" b="0" i="0" u="none" strike="noStrike" cap="none" dirty="0">
                <a:solidFill>
                  <a:schemeClr val="dk1"/>
                </a:solidFill>
                <a:latin typeface="Calibri"/>
                <a:ea typeface="Calibri"/>
                <a:cs typeface="Calibri"/>
                <a:sym typeface="Calibri"/>
              </a:rPr>
              <a:t>Après environ 30 secondes, procéder à la mise en commun. </a:t>
            </a:r>
            <a:endParaRPr dirty="0"/>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Le premier montant n’a pas de centimes. On a donc 5</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2</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7</a:t>
            </a:r>
            <a:r>
              <a:rPr lang="fr-FR" sz="1000" dirty="0"/>
              <a:t> </a:t>
            </a:r>
            <a:r>
              <a:rPr lang="fr-FR" sz="1000" b="0" i="1" u="none" strike="noStrike" cap="none" dirty="0">
                <a:solidFill>
                  <a:schemeClr val="dk1"/>
                </a:solidFill>
                <a:latin typeface="Calibri"/>
                <a:ea typeface="Calibri"/>
                <a:cs typeface="Calibri"/>
                <a:sym typeface="Calibri"/>
              </a:rPr>
              <a:t>€ et les 60 centimes restants. Donc 7,60</a:t>
            </a:r>
            <a:r>
              <a:rPr lang="fr-FR" sz="1000" dirty="0"/>
              <a:t> </a:t>
            </a:r>
            <a:r>
              <a:rPr lang="fr-FR" sz="1000" b="0" i="1" u="none" strike="noStrike" cap="none" dirty="0">
                <a:solidFill>
                  <a:schemeClr val="dk1"/>
                </a:solidFill>
                <a:latin typeface="Calibri"/>
                <a:ea typeface="Calibri"/>
                <a:cs typeface="Calibri"/>
                <a:sym typeface="Calibri"/>
              </a:rPr>
              <a:t>€. </a:t>
            </a:r>
            <a:endParaRPr sz="1000" b="0" i="1" u="none" strike="noStrike" cap="none" dirty="0">
              <a:solidFill>
                <a:schemeClr val="dk1"/>
              </a:solidFill>
              <a:latin typeface="Calibri"/>
              <a:ea typeface="Calibri"/>
              <a:cs typeface="Calibri"/>
              <a:sym typeface="Calibri"/>
            </a:endParaRPr>
          </a:p>
        </p:txBody>
      </p:sp>
      <p:sp>
        <p:nvSpPr>
          <p:cNvPr id="423" name="Google Shape;42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0" i="0" u="none" strike="noStrike" cap="none" dirty="0">
                <a:solidFill>
                  <a:schemeClr val="dk1"/>
                </a:solidFill>
                <a:latin typeface="Calibri"/>
                <a:ea typeface="Calibri"/>
                <a:cs typeface="Calibri"/>
                <a:sym typeface="Calibri"/>
              </a:rPr>
              <a:t>Même démarche. </a:t>
            </a:r>
            <a:endParaRPr dirty="0"/>
          </a:p>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dirty="0">
                <a:solidFill>
                  <a:schemeClr val="dk1"/>
                </a:solidFill>
                <a:latin typeface="Calibri"/>
                <a:ea typeface="Calibri"/>
                <a:cs typeface="Calibri"/>
                <a:sym typeface="Calibri"/>
              </a:rPr>
              <a:t>Réponse attendue </a:t>
            </a:r>
            <a:r>
              <a:rPr lang="fr-FR" sz="1000" b="0" i="0" u="none" strike="noStrike" cap="none" dirty="0">
                <a:solidFill>
                  <a:schemeClr val="dk1"/>
                </a:solidFill>
                <a:latin typeface="Calibri"/>
                <a:ea typeface="Calibri"/>
                <a:cs typeface="Calibri"/>
                <a:sym typeface="Calibri"/>
              </a:rPr>
              <a:t>:</a:t>
            </a:r>
            <a:r>
              <a:rPr lang="fr-FR" sz="1000" b="1" i="0" u="none" strike="noStrike" cap="none" dirty="0">
                <a:solidFill>
                  <a:schemeClr val="dk1"/>
                </a:solidFill>
                <a:latin typeface="Calibri"/>
                <a:ea typeface="Calibri"/>
                <a:cs typeface="Calibri"/>
                <a:sym typeface="Calibri"/>
              </a:rPr>
              <a:t> </a:t>
            </a:r>
            <a:r>
              <a:rPr lang="fr-FR" sz="1000" b="0" i="0" u="none" strike="noStrike" cap="none" dirty="0">
                <a:solidFill>
                  <a:schemeClr val="dk1"/>
                </a:solidFill>
                <a:latin typeface="Calibri"/>
                <a:ea typeface="Calibri"/>
                <a:cs typeface="Calibri"/>
                <a:sym typeface="Calibri"/>
              </a:rPr>
              <a:t>4,58 €. </a:t>
            </a:r>
            <a:endParaRPr dirty="0"/>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Ici, les deux montants ont des centimes. Il faut commencer par additionner les centimes pour voir si on peut reconstituer un euro. 50</a:t>
            </a:r>
            <a:r>
              <a:rPr lang="fr-FR" sz="1000" dirty="0"/>
              <a:t> </a:t>
            </a:r>
            <a:r>
              <a:rPr lang="fr-FR" sz="1000" b="0" i="1" u="none" strike="noStrike" cap="none" dirty="0">
                <a:solidFill>
                  <a:schemeClr val="dk1"/>
                </a:solidFill>
                <a:latin typeface="Calibri"/>
                <a:ea typeface="Calibri"/>
                <a:cs typeface="Calibri"/>
                <a:sym typeface="Calibri"/>
              </a:rPr>
              <a:t>ct</a:t>
            </a:r>
            <a:r>
              <a:rPr lang="fr-FR" sz="1000" dirty="0"/>
              <a:t> + </a:t>
            </a:r>
            <a:r>
              <a:rPr lang="fr-FR" sz="1000" b="0" i="1" u="none" strike="noStrike" cap="none" dirty="0">
                <a:solidFill>
                  <a:schemeClr val="dk1"/>
                </a:solidFill>
                <a:latin typeface="Calibri"/>
                <a:ea typeface="Calibri"/>
                <a:cs typeface="Calibri"/>
                <a:sym typeface="Calibri"/>
              </a:rPr>
              <a:t>8</a:t>
            </a:r>
            <a:r>
              <a:rPr lang="fr-FR" sz="1000" dirty="0"/>
              <a:t> </a:t>
            </a:r>
            <a:r>
              <a:rPr lang="fr-FR" sz="1000" b="0" i="1" u="none" strike="noStrike" cap="none" dirty="0">
                <a:solidFill>
                  <a:schemeClr val="dk1"/>
                </a:solidFill>
                <a:latin typeface="Calibri"/>
                <a:ea typeface="Calibri"/>
                <a:cs typeface="Calibri"/>
                <a:sym typeface="Calibri"/>
              </a:rPr>
              <a:t>ct</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58</a:t>
            </a:r>
            <a:r>
              <a:rPr lang="fr-FR" sz="1000" dirty="0"/>
              <a:t> </a:t>
            </a:r>
            <a:r>
              <a:rPr lang="fr-FR" sz="1000" b="0" i="1" u="none" strike="noStrike" cap="none" dirty="0">
                <a:solidFill>
                  <a:schemeClr val="dk1"/>
                </a:solidFill>
                <a:latin typeface="Calibri"/>
                <a:ea typeface="Calibri"/>
                <a:cs typeface="Calibri"/>
                <a:sym typeface="Calibri"/>
              </a:rPr>
              <a:t>ct. C’est inférieur à 100</a:t>
            </a:r>
            <a:r>
              <a:rPr lang="fr-FR" sz="1000" dirty="0"/>
              <a:t> </a:t>
            </a:r>
            <a:r>
              <a:rPr lang="fr-FR" sz="1000" b="0" i="1" u="none" strike="noStrike" cap="none" dirty="0">
                <a:solidFill>
                  <a:schemeClr val="dk1"/>
                </a:solidFill>
                <a:latin typeface="Calibri"/>
                <a:ea typeface="Calibri"/>
                <a:cs typeface="Calibri"/>
                <a:sym typeface="Calibri"/>
              </a:rPr>
              <a:t>ct donc on n’a pas constitué un euro. On ajoute ensuite les euros des parties entières 3</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1</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a:t>
            </a:r>
            <a:r>
              <a:rPr lang="fr-FR" sz="1000" dirty="0"/>
              <a:t> </a:t>
            </a:r>
            <a:r>
              <a:rPr lang="fr-FR" sz="1000" b="0" i="1" u="none" strike="noStrike" cap="none" dirty="0">
                <a:solidFill>
                  <a:schemeClr val="dk1"/>
                </a:solidFill>
                <a:latin typeface="Calibri"/>
                <a:ea typeface="Calibri"/>
                <a:cs typeface="Calibri"/>
                <a:sym typeface="Calibri"/>
              </a:rPr>
              <a:t>4</a:t>
            </a:r>
            <a:r>
              <a:rPr lang="fr-FR" sz="1000" dirty="0"/>
              <a:t> </a:t>
            </a:r>
            <a:r>
              <a:rPr lang="fr-FR" sz="1000" b="0" i="1" u="none" strike="noStrike" cap="none" dirty="0">
                <a:solidFill>
                  <a:schemeClr val="dk1"/>
                </a:solidFill>
                <a:latin typeface="Calibri"/>
                <a:ea typeface="Calibri"/>
                <a:cs typeface="Calibri"/>
                <a:sym typeface="Calibri"/>
              </a:rPr>
              <a:t>€. On a donc 4,58</a:t>
            </a:r>
            <a:r>
              <a:rPr lang="fr-FR" sz="1000" dirty="0"/>
              <a:t> </a:t>
            </a:r>
            <a:r>
              <a:rPr lang="fr-FR" sz="1000" b="0" i="1" u="none" strike="noStrike" cap="none"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endParaRPr sz="1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000" b="0" i="1" u="none" strike="noStrike" cap="none" dirty="0">
              <a:solidFill>
                <a:schemeClr val="dk1"/>
              </a:solidFill>
              <a:latin typeface="Calibri"/>
              <a:ea typeface="Calibri"/>
              <a:cs typeface="Calibri"/>
              <a:sym typeface="Calibri"/>
            </a:endParaRPr>
          </a:p>
        </p:txBody>
      </p:sp>
      <p:sp>
        <p:nvSpPr>
          <p:cNvPr id="431" name="Google Shape;43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dirty="0">
                <a:solidFill>
                  <a:schemeClr val="dk1"/>
                </a:solidFill>
                <a:latin typeface="Calibri"/>
                <a:ea typeface="Calibri"/>
                <a:cs typeface="Calibri"/>
                <a:sym typeface="Calibri"/>
              </a:rPr>
              <a:t>Réponse attendue </a:t>
            </a:r>
            <a:r>
              <a:rPr lang="fr-FR" sz="1000" b="0" i="0" u="none" strike="noStrike" cap="none" dirty="0">
                <a:solidFill>
                  <a:schemeClr val="dk1"/>
                </a:solidFill>
                <a:latin typeface="Calibri"/>
                <a:ea typeface="Calibri"/>
                <a:cs typeface="Calibri"/>
                <a:sym typeface="Calibri"/>
              </a:rPr>
              <a:t>:</a:t>
            </a:r>
            <a:r>
              <a:rPr lang="fr-FR" sz="1000" b="1" i="0" u="none" strike="noStrike" cap="none" dirty="0">
                <a:solidFill>
                  <a:schemeClr val="dk1"/>
                </a:solidFill>
                <a:latin typeface="Calibri"/>
                <a:ea typeface="Calibri"/>
                <a:cs typeface="Calibri"/>
                <a:sym typeface="Calibri"/>
              </a:rPr>
              <a:t> </a:t>
            </a:r>
            <a:r>
              <a:rPr lang="fr-FR" sz="1000" b="0" i="0" u="none" strike="noStrike" cap="none" dirty="0">
                <a:solidFill>
                  <a:schemeClr val="dk1"/>
                </a:solidFill>
                <a:latin typeface="Calibri"/>
                <a:ea typeface="Calibri"/>
                <a:cs typeface="Calibri"/>
                <a:sym typeface="Calibri"/>
              </a:rPr>
              <a:t>19,00</a:t>
            </a:r>
            <a:r>
              <a:rPr lang="fr-FR" sz="1000" u="none" dirty="0"/>
              <a:t> </a:t>
            </a:r>
            <a:r>
              <a:rPr lang="fr-FR" sz="1000" b="0" i="0" u="none" strike="noStrike" cap="none" dirty="0">
                <a:solidFill>
                  <a:schemeClr val="dk1"/>
                </a:solidFill>
                <a:latin typeface="Calibri"/>
                <a:ea typeface="Calibri"/>
                <a:cs typeface="Calibri"/>
                <a:sym typeface="Calibri"/>
              </a:rPr>
              <a:t>€. </a:t>
            </a:r>
            <a:endParaRPr u="none" dirty="0"/>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On commence par ajouter les centimes</a:t>
            </a:r>
            <a:r>
              <a:rPr lang="fr-FR" sz="1000" u="none" dirty="0"/>
              <a:t> </a:t>
            </a:r>
            <a:r>
              <a:rPr lang="fr-FR" sz="1000" b="0" i="1" u="none" strike="noStrike" cap="none" dirty="0">
                <a:solidFill>
                  <a:schemeClr val="dk1"/>
                </a:solidFill>
                <a:latin typeface="Calibri"/>
                <a:ea typeface="Calibri"/>
                <a:cs typeface="Calibri"/>
                <a:sym typeface="Calibri"/>
              </a:rPr>
              <a:t>: 50</a:t>
            </a:r>
            <a:r>
              <a:rPr lang="fr-FR" sz="1000" u="none" dirty="0"/>
              <a:t> </a:t>
            </a:r>
            <a:r>
              <a:rPr lang="fr-FR" sz="1000" b="0" i="1" u="none" strike="noStrike" cap="none" dirty="0">
                <a:solidFill>
                  <a:schemeClr val="dk1"/>
                </a:solidFill>
                <a:latin typeface="Calibri"/>
                <a:ea typeface="Calibri"/>
                <a:cs typeface="Calibri"/>
                <a:sym typeface="Calibri"/>
              </a:rPr>
              <a:t>ct</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50</a:t>
            </a:r>
            <a:r>
              <a:rPr lang="fr-FR" sz="1000" u="none" dirty="0"/>
              <a:t> </a:t>
            </a:r>
            <a:r>
              <a:rPr lang="fr-FR" sz="1000" b="0" i="1" u="none" strike="noStrike" cap="none" dirty="0">
                <a:solidFill>
                  <a:schemeClr val="dk1"/>
                </a:solidFill>
                <a:latin typeface="Calibri"/>
                <a:ea typeface="Calibri"/>
                <a:cs typeface="Calibri"/>
                <a:sym typeface="Calibri"/>
              </a:rPr>
              <a:t>ct</a:t>
            </a:r>
            <a:r>
              <a:rPr lang="fr-FR" sz="1000" u="none" dirty="0"/>
              <a:t> </a:t>
            </a:r>
            <a:r>
              <a:rPr lang="fr-FR" sz="1000" b="0" i="1" u="none" strike="noStrike" cap="none" dirty="0">
                <a:solidFill>
                  <a:schemeClr val="dk1"/>
                </a:solidFill>
                <a:latin typeface="Calibri"/>
                <a:ea typeface="Calibri"/>
                <a:cs typeface="Calibri"/>
                <a:sym typeface="Calibri"/>
              </a:rPr>
              <a:t>= 100</a:t>
            </a:r>
            <a:r>
              <a:rPr lang="fr-FR" sz="1000" u="none" dirty="0"/>
              <a:t> </a:t>
            </a:r>
            <a:r>
              <a:rPr lang="fr-FR" sz="1000" b="0" i="1" u="none" strike="noStrike" cap="none" dirty="0">
                <a:solidFill>
                  <a:schemeClr val="dk1"/>
                </a:solidFill>
                <a:latin typeface="Calibri"/>
                <a:ea typeface="Calibri"/>
                <a:cs typeface="Calibri"/>
                <a:sym typeface="Calibri"/>
              </a:rPr>
              <a:t>ct =</a:t>
            </a:r>
            <a:r>
              <a:rPr lang="fr-FR" sz="1000" u="none" dirty="0"/>
              <a:t> </a:t>
            </a:r>
            <a:r>
              <a:rPr lang="fr-FR" sz="1000" b="0" i="1" u="none" strike="noStrike" cap="none" dirty="0">
                <a:solidFill>
                  <a:schemeClr val="dk1"/>
                </a:solidFill>
                <a:latin typeface="Calibri"/>
                <a:ea typeface="Calibri"/>
                <a:cs typeface="Calibri"/>
                <a:sym typeface="Calibri"/>
              </a:rPr>
              <a:t>1</a:t>
            </a:r>
            <a:r>
              <a:rPr lang="fr-FR" sz="1000" u="none" dirty="0"/>
              <a:t> </a:t>
            </a:r>
            <a:r>
              <a:rPr lang="fr-FR" sz="1000" b="0" i="1" u="none" strike="noStrike" cap="none" dirty="0">
                <a:solidFill>
                  <a:schemeClr val="dk1"/>
                </a:solidFill>
                <a:latin typeface="Calibri"/>
                <a:ea typeface="Calibri"/>
                <a:cs typeface="Calibri"/>
                <a:sym typeface="Calibri"/>
              </a:rPr>
              <a:t>€. Lorsqu’on ajoute les centimes, on obtient exactement 1 euro qu’il faudra ajouter aux autres euros déjà présents, comme une retenue. On fait donc 11 € + 7 € = 18 €. Puis 18 € + 1 € (le nouvel euro constitué) = 19 €. On peut écrire 19</a:t>
            </a:r>
            <a:r>
              <a:rPr lang="fr-FR" sz="1000" u="none" dirty="0"/>
              <a:t> </a:t>
            </a:r>
            <a:r>
              <a:rPr lang="fr-FR" sz="1000" b="0" i="1" u="none" strike="noStrike" cap="none" dirty="0">
                <a:solidFill>
                  <a:schemeClr val="dk1"/>
                </a:solidFill>
                <a:latin typeface="Calibri"/>
                <a:ea typeface="Calibri"/>
                <a:cs typeface="Calibri"/>
                <a:sym typeface="Calibri"/>
              </a:rPr>
              <a:t>€ ou 19,00</a:t>
            </a:r>
            <a:r>
              <a:rPr lang="fr-FR" sz="1000" u="none" dirty="0"/>
              <a:t> </a:t>
            </a:r>
            <a:r>
              <a:rPr lang="fr-FR" sz="1000" b="0" i="1" u="none" strike="noStrike" cap="none" dirty="0">
                <a:solidFill>
                  <a:schemeClr val="dk1"/>
                </a:solidFill>
                <a:latin typeface="Calibri"/>
                <a:ea typeface="Calibri"/>
                <a:cs typeface="Calibri"/>
                <a:sym typeface="Calibri"/>
              </a:rPr>
              <a:t>€, les deux écritures sont correctes. </a:t>
            </a:r>
            <a:endParaRPr u="none" dirty="0"/>
          </a:p>
          <a:p>
            <a:pPr marL="0" marR="0" lvl="0" indent="0" algn="l" rtl="0">
              <a:lnSpc>
                <a:spcPct val="100000"/>
              </a:lnSpc>
              <a:spcBef>
                <a:spcPts val="0"/>
              </a:spcBef>
              <a:spcAft>
                <a:spcPts val="0"/>
              </a:spcAft>
              <a:buClr>
                <a:schemeClr val="dk1"/>
              </a:buClr>
              <a:buSzPts val="1200"/>
              <a:buFont typeface="Calibri"/>
              <a:buNone/>
            </a:pPr>
            <a:endParaRPr sz="1000" b="0" i="1" u="none" strike="noStrike" cap="none" dirty="0">
              <a:solidFill>
                <a:schemeClr val="dk1"/>
              </a:solidFill>
              <a:latin typeface="Calibri"/>
              <a:ea typeface="Calibri"/>
              <a:cs typeface="Calibri"/>
              <a:sym typeface="Calibri"/>
            </a:endParaRPr>
          </a:p>
        </p:txBody>
      </p:sp>
      <p:sp>
        <p:nvSpPr>
          <p:cNvPr id="439" name="Google Shape;43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dirty="0">
                <a:solidFill>
                  <a:schemeClr val="dk1"/>
                </a:solidFill>
                <a:latin typeface="Calibri"/>
                <a:ea typeface="Calibri"/>
                <a:cs typeface="Calibri"/>
                <a:sym typeface="Calibri"/>
              </a:rPr>
              <a:t>Réponse attendue </a:t>
            </a:r>
            <a:r>
              <a:rPr lang="fr-FR" sz="1000" b="0" i="0" u="none" strike="noStrike" cap="none" dirty="0">
                <a:solidFill>
                  <a:schemeClr val="dk1"/>
                </a:solidFill>
                <a:latin typeface="Calibri"/>
                <a:ea typeface="Calibri"/>
                <a:cs typeface="Calibri"/>
                <a:sym typeface="Calibri"/>
              </a:rPr>
              <a:t>:</a:t>
            </a:r>
            <a:r>
              <a:rPr lang="fr-FR" sz="1000" b="1" i="0" u="none" strike="noStrike" cap="none" dirty="0">
                <a:solidFill>
                  <a:schemeClr val="dk1"/>
                </a:solidFill>
                <a:latin typeface="Calibri"/>
                <a:ea typeface="Calibri"/>
                <a:cs typeface="Calibri"/>
                <a:sym typeface="Calibri"/>
              </a:rPr>
              <a:t> </a:t>
            </a:r>
            <a:r>
              <a:rPr lang="fr-FR" sz="1000" b="0" i="0" u="none" strike="noStrike" cap="none" dirty="0">
                <a:solidFill>
                  <a:schemeClr val="dk1"/>
                </a:solidFill>
                <a:latin typeface="Calibri"/>
                <a:ea typeface="Calibri"/>
                <a:cs typeface="Calibri"/>
                <a:sym typeface="Calibri"/>
              </a:rPr>
              <a:t>9,60</a:t>
            </a:r>
            <a:r>
              <a:rPr lang="fr-FR" sz="1000" u="none" dirty="0"/>
              <a:t> </a:t>
            </a:r>
            <a:r>
              <a:rPr lang="fr-FR" sz="1000" b="0" i="0" u="none" strike="noStrike" cap="none" dirty="0">
                <a:solidFill>
                  <a:schemeClr val="dk1"/>
                </a:solidFill>
                <a:latin typeface="Calibri"/>
                <a:ea typeface="Calibri"/>
                <a:cs typeface="Calibri"/>
                <a:sym typeface="Calibri"/>
              </a:rPr>
              <a:t>€. </a:t>
            </a:r>
            <a:endParaRPr u="none" dirty="0"/>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On commence par ajouter les centimes : 70 ct + 90 ct = 160 ct = 1 € 60. Lorsqu’on ajoute les centimes, on obtient 1 euro et 60 ct. Il faudra ajouter l’euro formé aux autres euros déjà présents, comme une retenue. Puis, on calcule 8</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0</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1</a:t>
            </a:r>
            <a:r>
              <a:rPr lang="fr-FR" sz="1000" u="none" dirty="0"/>
              <a:t> </a:t>
            </a:r>
            <a:r>
              <a:rPr lang="fr-FR" sz="1000" b="0" i="1" u="none" strike="noStrike" cap="none" dirty="0">
                <a:solidFill>
                  <a:schemeClr val="dk1"/>
                </a:solidFill>
                <a:latin typeface="Calibri"/>
                <a:ea typeface="Calibri"/>
                <a:cs typeface="Calibri"/>
                <a:sym typeface="Calibri"/>
              </a:rPr>
              <a:t>€ (le nouvel euro constitué) = 9</a:t>
            </a:r>
            <a:r>
              <a:rPr lang="fr-FR" sz="1000" u="none" dirty="0"/>
              <a:t> </a:t>
            </a:r>
            <a:r>
              <a:rPr lang="fr-FR" sz="1000" b="0" i="1" u="none" strike="noStrike" cap="none" dirty="0">
                <a:solidFill>
                  <a:schemeClr val="dk1"/>
                </a:solidFill>
                <a:latin typeface="Calibri"/>
                <a:ea typeface="Calibri"/>
                <a:cs typeface="Calibri"/>
                <a:sym typeface="Calibri"/>
              </a:rPr>
              <a:t>€. On obtient donc 9</a:t>
            </a:r>
            <a:r>
              <a:rPr lang="fr-FR" sz="1000" u="none" dirty="0"/>
              <a:t> </a:t>
            </a:r>
            <a:r>
              <a:rPr lang="fr-FR" sz="1000" b="0" i="1" u="none" strike="noStrike" cap="none" dirty="0">
                <a:solidFill>
                  <a:schemeClr val="dk1"/>
                </a:solidFill>
                <a:latin typeface="Calibri"/>
                <a:ea typeface="Calibri"/>
                <a:cs typeface="Calibri"/>
                <a:sym typeface="Calibri"/>
              </a:rPr>
              <a:t>€ 60</a:t>
            </a:r>
            <a:r>
              <a:rPr lang="fr-FR" sz="1000" u="none" dirty="0"/>
              <a:t> </a:t>
            </a:r>
            <a:r>
              <a:rPr lang="fr-FR" sz="1000" b="0" i="1" u="none" strike="noStrike" cap="none" dirty="0">
                <a:solidFill>
                  <a:schemeClr val="dk1"/>
                </a:solidFill>
                <a:latin typeface="Calibri"/>
                <a:ea typeface="Calibri"/>
                <a:cs typeface="Calibri"/>
                <a:sym typeface="Calibri"/>
              </a:rPr>
              <a:t>ct = 9,60</a:t>
            </a:r>
            <a:r>
              <a:rPr lang="fr-FR" sz="1000" u="none" dirty="0"/>
              <a:t> </a:t>
            </a:r>
            <a:r>
              <a:rPr lang="fr-FR" sz="1000" b="0" i="1" u="none" strike="noStrike" cap="none" dirty="0">
                <a:solidFill>
                  <a:schemeClr val="dk1"/>
                </a:solidFill>
                <a:latin typeface="Calibri"/>
                <a:ea typeface="Calibri"/>
                <a:cs typeface="Calibri"/>
                <a:sym typeface="Calibri"/>
              </a:rPr>
              <a:t>€. </a:t>
            </a:r>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90 centimes c’est 100 ct (donc 1 €) – 10 ct donc ajouter 90 centimes c’est pareil qu’ajouter 1 € puis enlever 10 ct. </a:t>
            </a:r>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dirty="0">
                <a:solidFill>
                  <a:schemeClr val="dk1"/>
                </a:solidFill>
                <a:latin typeface="Calibri"/>
                <a:ea typeface="Calibri"/>
                <a:cs typeface="Calibri"/>
                <a:sym typeface="Calibri"/>
              </a:rPr>
              <a:t>On calcule donc 8,70</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1</a:t>
            </a:r>
            <a:r>
              <a:rPr lang="fr-FR" sz="1000" u="none" dirty="0"/>
              <a:t> </a:t>
            </a:r>
            <a:r>
              <a:rPr lang="fr-FR" sz="1000" b="0" i="1" u="none" strike="noStrike" cap="none" dirty="0">
                <a:solidFill>
                  <a:schemeClr val="dk1"/>
                </a:solidFill>
                <a:latin typeface="Calibri"/>
                <a:ea typeface="Calibri"/>
                <a:cs typeface="Calibri"/>
                <a:sym typeface="Calibri"/>
              </a:rPr>
              <a:t>€</a:t>
            </a:r>
            <a:r>
              <a:rPr lang="fr-FR" sz="1000" u="none" dirty="0"/>
              <a:t> </a:t>
            </a:r>
            <a:r>
              <a:rPr lang="fr-FR" sz="1000" b="0" i="1" u="none" strike="noStrike" cap="none" dirty="0">
                <a:solidFill>
                  <a:schemeClr val="dk1"/>
                </a:solidFill>
                <a:latin typeface="Calibri"/>
                <a:ea typeface="Calibri"/>
                <a:cs typeface="Calibri"/>
                <a:sym typeface="Calibri"/>
              </a:rPr>
              <a:t>= 9,70</a:t>
            </a:r>
            <a:r>
              <a:rPr lang="fr-FR" sz="1000" u="none" dirty="0"/>
              <a:t> </a:t>
            </a:r>
            <a:r>
              <a:rPr lang="fr-FR" sz="1000" b="0" i="1" u="none" strike="noStrike" cap="none" dirty="0">
                <a:solidFill>
                  <a:schemeClr val="dk1"/>
                </a:solidFill>
                <a:latin typeface="Calibri"/>
                <a:ea typeface="Calibri"/>
                <a:cs typeface="Calibri"/>
                <a:sym typeface="Calibri"/>
              </a:rPr>
              <a:t>€ puis 9,70</a:t>
            </a:r>
            <a:r>
              <a:rPr lang="fr-FR" sz="1000" u="none" dirty="0"/>
              <a:t> </a:t>
            </a:r>
            <a:r>
              <a:rPr lang="fr-FR" sz="1000" b="0" i="1" u="none" strike="noStrike" cap="none" dirty="0">
                <a:solidFill>
                  <a:schemeClr val="dk1"/>
                </a:solidFill>
                <a:latin typeface="Calibri"/>
                <a:ea typeface="Calibri"/>
                <a:cs typeface="Calibri"/>
                <a:sym typeface="Calibri"/>
              </a:rPr>
              <a:t>€ – 0,10</a:t>
            </a:r>
            <a:r>
              <a:rPr lang="fr-FR" sz="1000" u="none" dirty="0"/>
              <a:t> </a:t>
            </a:r>
            <a:r>
              <a:rPr lang="fr-FR" sz="1000" b="0" i="1" u="none" strike="noStrike" cap="none" dirty="0">
                <a:solidFill>
                  <a:schemeClr val="dk1"/>
                </a:solidFill>
                <a:latin typeface="Calibri"/>
                <a:ea typeface="Calibri"/>
                <a:cs typeface="Calibri"/>
                <a:sym typeface="Calibri"/>
              </a:rPr>
              <a:t>€ = 9,60</a:t>
            </a:r>
            <a:r>
              <a:rPr lang="fr-FR" sz="1000" u="none" dirty="0"/>
              <a:t> </a:t>
            </a:r>
            <a:r>
              <a:rPr lang="fr-FR" sz="1000" b="0" i="1" u="none" strike="noStrike" cap="none" dirty="0">
                <a:solidFill>
                  <a:schemeClr val="dk1"/>
                </a:solidFill>
                <a:latin typeface="Calibri"/>
                <a:ea typeface="Calibri"/>
                <a:cs typeface="Calibri"/>
                <a:sym typeface="Calibri"/>
              </a:rPr>
              <a:t>€. </a:t>
            </a:r>
            <a:endParaRPr u="none" dirty="0"/>
          </a:p>
          <a:p>
            <a:pPr marL="0" marR="0" lvl="0" indent="0" algn="l" rtl="0">
              <a:lnSpc>
                <a:spcPct val="100000"/>
              </a:lnSpc>
              <a:spcBef>
                <a:spcPts val="0"/>
              </a:spcBef>
              <a:spcAft>
                <a:spcPts val="0"/>
              </a:spcAft>
              <a:buClr>
                <a:schemeClr val="dk1"/>
              </a:buClr>
              <a:buSzPts val="1200"/>
              <a:buFont typeface="Calibri"/>
              <a:buNone/>
            </a:pPr>
            <a:endParaRPr sz="1000" b="0" i="1" u="none" strike="noStrike" cap="none" dirty="0">
              <a:solidFill>
                <a:schemeClr val="dk1"/>
              </a:solidFill>
              <a:latin typeface="Calibri"/>
              <a:ea typeface="Calibri"/>
              <a:cs typeface="Calibri"/>
              <a:sym typeface="Calibri"/>
            </a:endParaRPr>
          </a:p>
        </p:txBody>
      </p:sp>
      <p:sp>
        <p:nvSpPr>
          <p:cNvPr id="447" name="Google Shape;44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4" name="Google Shape;454;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nous allons réviser la table de multiplication de 7.</a:t>
            </a:r>
            <a:endParaRPr/>
          </a:p>
          <a:p>
            <a:pPr marL="0" marR="0" lvl="0" indent="0" algn="l" rtl="0">
              <a:lnSpc>
                <a:spcPct val="100000"/>
              </a:lnSpc>
              <a:spcBef>
                <a:spcPts val="0"/>
              </a:spcBef>
              <a:spcAft>
                <a:spcPts val="0"/>
              </a:spcAft>
              <a:buClr>
                <a:schemeClr val="dk1"/>
              </a:buClr>
              <a:buSzPts val="1400"/>
              <a:buFont typeface="Calibri"/>
              <a:buNone/>
            </a:pPr>
            <a:endParaRPr/>
          </a:p>
          <a:p>
            <a:pPr marL="0" marR="0" lvl="0" indent="0" algn="l" rtl="0">
              <a:lnSpc>
                <a:spcPct val="100000"/>
              </a:lnSpc>
              <a:spcBef>
                <a:spcPts val="0"/>
              </a:spcBef>
              <a:spcAft>
                <a:spcPts val="0"/>
              </a:spcAft>
              <a:buClr>
                <a:schemeClr val="dk1"/>
              </a:buClr>
              <a:buSzPts val="1400"/>
              <a:buFont typeface="Calibri"/>
              <a:buNone/>
            </a:pP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455" name="Google Shape;455;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1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dirty="0"/>
              <a:t>Vous allez désormais compter de 100 en 100 à partir de 6 725. Vous direz un nombre chacun.</a:t>
            </a:r>
            <a:br>
              <a:rPr lang="fr-FR" i="1" dirty="0"/>
            </a:br>
            <a:r>
              <a:rPr lang="fr-FR" i="0" dirty="0"/>
              <a:t>Continuer jusqu’à ce que chaque élève ait énoncé un nombre.</a:t>
            </a:r>
            <a:endParaRPr dirty="0"/>
          </a:p>
        </p:txBody>
      </p:sp>
      <p:sp>
        <p:nvSpPr>
          <p:cNvPr id="71" name="Google Shape;71;p1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2" name="Google Shape;462;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Distribuer un post-it à chaque élève. </a:t>
            </a:r>
            <a:endParaRPr dirty="0"/>
          </a:p>
          <a:p>
            <a:pPr marL="0" marR="0" lvl="0" indent="0" algn="l" rtl="0">
              <a:lnSpc>
                <a:spcPct val="100000"/>
              </a:lnSpc>
              <a:spcBef>
                <a:spcPts val="0"/>
              </a:spcBef>
              <a:spcAft>
                <a:spcPts val="0"/>
              </a:spcAft>
              <a:buClr>
                <a:schemeClr val="dk1"/>
              </a:buClr>
              <a:buSzPts val="1200"/>
              <a:buFont typeface="Calibri"/>
              <a:buNone/>
            </a:pPr>
            <a:r>
              <a:rPr lang="fr-FR" i="1" dirty="0"/>
              <a:t>Comme vous en avez l’habitude, je vais vous lire des calculs de la table de multiplication de 7. Vous écrirez le résultat sur votre ardoise le plus rapidement possible. Puis, un élève dira la bonne réponse et on l’écrira au tableau. Si vous vous êtes trompés ou que vous ne connaissiez pas la réponse, vous écrirez le calcul et son résultat sur le post-it. Ainsi, vous saurez les calculs sur lesquels il faut poursuivre les efforts de mémorisation. On collera ensuite ce post-it dans votre cahier de devoirs (ou cahier de leçons). </a:t>
            </a:r>
            <a:endParaRPr dirty="0"/>
          </a:p>
          <a:p>
            <a:pPr marL="0" marR="0" lvl="0" indent="0" algn="l" rtl="0">
              <a:lnSpc>
                <a:spcPct val="100000"/>
              </a:lnSpc>
              <a:spcBef>
                <a:spcPts val="0"/>
              </a:spcBef>
              <a:spcAft>
                <a:spcPts val="0"/>
              </a:spcAft>
              <a:buClr>
                <a:schemeClr val="dk1"/>
              </a:buClr>
              <a:buSzPts val="1200"/>
              <a:buFont typeface="Calibri"/>
              <a:buNone/>
            </a:pPr>
            <a:endParaRPr i="1" dirty="0"/>
          </a:p>
        </p:txBody>
      </p:sp>
      <p:sp>
        <p:nvSpPr>
          <p:cNvPr id="463" name="Google Shape;463;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0" name="Google Shape;470;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Lire le calcul. Laisser une dizaine de secondes puis interroger un élève qui donne la réponse. Écrire le résultat sur les pointillés. </a:t>
            </a:r>
            <a:r>
              <a:rPr lang="fr-FR" sz="1800" dirty="0">
                <a:solidFill>
                  <a:srgbClr val="000000"/>
                </a:solidFill>
                <a:latin typeface="Arial"/>
                <a:ea typeface="Arial"/>
                <a:cs typeface="Arial"/>
                <a:sym typeface="Arial"/>
              </a:rPr>
              <a:t>Les élèves qui s’étaient trompés doivent </a:t>
            </a:r>
            <a:r>
              <a:rPr lang="fr-FR" i="0" dirty="0"/>
              <a:t>écrire l’égalité complète sur leur post-it. </a:t>
            </a:r>
            <a:endParaRPr dirty="0"/>
          </a:p>
        </p:txBody>
      </p:sp>
      <p:sp>
        <p:nvSpPr>
          <p:cNvPr id="471" name="Google Shape;471;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endParaRPr/>
          </a:p>
        </p:txBody>
      </p:sp>
      <p:sp>
        <p:nvSpPr>
          <p:cNvPr id="482" name="Google Shape;482;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2" name="Google Shape;492;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493" name="Google Shape;493;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3" name="Google Shape;503;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504" name="Google Shape;504;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4" name="Google Shape;514;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dirty="0"/>
          </a:p>
        </p:txBody>
      </p:sp>
      <p:sp>
        <p:nvSpPr>
          <p:cNvPr id="515" name="Google Shape;515;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526" name="Google Shape;526;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6" name="Google Shape;536;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537" name="Google Shape;537;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548" name="Google Shape;548;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8" name="Google Shape;558;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559" name="Google Shape;559;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fr-FR" i="1" dirty="0"/>
              <a:t>Je vais maintenant vous dicter des nombres que vous allez écrire sur votre ardoise : 7 832.  </a:t>
            </a:r>
          </a:p>
          <a:p>
            <a:pPr marL="0" lvl="0" indent="0" algn="l" rtl="0">
              <a:lnSpc>
                <a:spcPct val="100000"/>
              </a:lnSpc>
              <a:spcBef>
                <a:spcPts val="0"/>
              </a:spcBef>
              <a:spcAft>
                <a:spcPts val="0"/>
              </a:spcAft>
              <a:buClr>
                <a:schemeClr val="dk1"/>
              </a:buClr>
              <a:buSzPts val="1200"/>
              <a:buFont typeface="Calibri"/>
              <a:buNone/>
            </a:pPr>
            <a:r>
              <a:rPr lang="fr-FR" i="0" dirty="0"/>
              <a:t>Demander à un élève d’énoncer le nombre en utilisant sa description en unités de numération</a:t>
            </a:r>
            <a:r>
              <a:rPr lang="fr-FR" i="1" dirty="0"/>
              <a:t> </a:t>
            </a:r>
            <a:r>
              <a:rPr lang="fr-FR" i="0" dirty="0"/>
              <a:t>: </a:t>
            </a:r>
            <a:r>
              <a:rPr lang="fr-FR" i="1" dirty="0"/>
              <a:t>7 milliers, 8 centaines restantes, 3 dizaines restantes et 2 unités restantes. </a:t>
            </a:r>
            <a:r>
              <a:rPr lang="fr-FR" i="0" dirty="0"/>
              <a:t>L’écrire au tableau dans la première case.  </a:t>
            </a:r>
          </a:p>
          <a:p>
            <a:pPr marL="0" lvl="0" indent="0" algn="l" rtl="0">
              <a:lnSpc>
                <a:spcPct val="100000"/>
              </a:lnSpc>
              <a:spcBef>
                <a:spcPts val="0"/>
              </a:spcBef>
              <a:spcAft>
                <a:spcPts val="0"/>
              </a:spcAft>
              <a:buClr>
                <a:schemeClr val="dk1"/>
              </a:buClr>
              <a:buSzPts val="1200"/>
              <a:buFont typeface="Calibri"/>
              <a:buNone/>
            </a:pPr>
            <a:r>
              <a:rPr lang="fr-FR" i="0" dirty="0"/>
              <a:t>Faire de même pour les items suivants</a:t>
            </a:r>
            <a:r>
              <a:rPr lang="fr-FR" i="1" dirty="0"/>
              <a:t> </a:t>
            </a:r>
            <a:r>
              <a:rPr lang="fr-FR" i="0" dirty="0"/>
              <a:t>: </a:t>
            </a:r>
            <a:r>
              <a:rPr lang="fr-FR" i="1" dirty="0"/>
              <a:t>8 305 ; 5 920 ; 9 271 ; 6 008 ; 4 517 ; 1 780 ; 6 199. </a:t>
            </a:r>
            <a:endParaRPr i="1" dirty="0"/>
          </a:p>
        </p:txBody>
      </p:sp>
      <p:sp>
        <p:nvSpPr>
          <p:cNvPr id="83" name="Google Shape;8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fr-F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9" name="Google Shape;569;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Lors du retour collectif, écrire 56 = … × 7 en dessous de la phrase pour montrer aux élèves la correspondance entre les formulations.  </a:t>
            </a:r>
            <a:endParaRPr dirty="0"/>
          </a:p>
        </p:txBody>
      </p:sp>
      <p:sp>
        <p:nvSpPr>
          <p:cNvPr id="570" name="Google Shape;570;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50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sz="1200" b="0" i="1" u="none" strike="noStrike" cap="none" dirty="0">
                <a:solidFill>
                  <a:schemeClr val="dk1"/>
                </a:solidFill>
                <a:latin typeface="Calibri"/>
                <a:ea typeface="Calibri"/>
                <a:cs typeface="Calibri"/>
                <a:sym typeface="Calibri"/>
              </a:rPr>
              <a:t>Aujourd’hui, nous allons calculer avec les centaines. À partir d’un nombre inférieur à 10 000, nous ajouterons ou nous enlèverons seulement des centaines. </a:t>
            </a:r>
            <a:endParaRPr dirty="0"/>
          </a:p>
        </p:txBody>
      </p:sp>
      <p:sp>
        <p:nvSpPr>
          <p:cNvPr id="581" name="Google Shape;581;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1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p1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i="1" dirty="0">
                <a:latin typeface="Calibri"/>
                <a:ea typeface="Calibri"/>
                <a:cs typeface="Calibri"/>
                <a:sym typeface="Calibri"/>
              </a:rPr>
              <a:t>Vous allez calculer des sommes et des différences. On va se servir de la procédure « je m’appuie sur les milliers, centaines, dizaines et unités </a:t>
            </a:r>
            <a:r>
              <a:rPr lang="fr-FR" sz="1200" dirty="0">
                <a:latin typeface="Calibri"/>
                <a:ea typeface="Calibri"/>
                <a:cs typeface="Calibri"/>
                <a:sym typeface="Calibri"/>
              </a:rPr>
              <a:t>» (montrer le pictogramme)</a:t>
            </a:r>
            <a:r>
              <a:rPr lang="fr-FR" sz="1200" i="1" dirty="0">
                <a:latin typeface="Calibri"/>
                <a:ea typeface="Calibri"/>
                <a:cs typeface="Calibri"/>
                <a:sym typeface="Calibri"/>
              </a:rPr>
              <a:t> car dans ces opérations on va ajouter ou soustraire uniquement des centaines. </a:t>
            </a:r>
            <a:endParaRPr sz="1000" b="0" i="1" u="none" strike="noStrike" cap="none" dirty="0">
              <a:solidFill>
                <a:schemeClr val="dk1"/>
              </a:solidFill>
              <a:latin typeface="Calibri"/>
              <a:ea typeface="Calibri"/>
              <a:cs typeface="Calibri"/>
              <a:sym typeface="Calibri"/>
            </a:endParaRPr>
          </a:p>
        </p:txBody>
      </p:sp>
      <p:sp>
        <p:nvSpPr>
          <p:cNvPr id="589" name="Google Shape;589;p1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p1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8" name="Google Shape;598;p1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dirty="0"/>
              <a:t>: 5</a:t>
            </a:r>
            <a:r>
              <a:rPr lang="fr-FR" sz="1200" i="1" dirty="0">
                <a:latin typeface="Calibri"/>
                <a:ea typeface="Calibri"/>
                <a:cs typeface="Calibri"/>
                <a:sym typeface="Calibri"/>
              </a:rPr>
              <a:t> </a:t>
            </a:r>
            <a:r>
              <a:rPr lang="fr-FR" dirty="0"/>
              <a:t>682.</a:t>
            </a:r>
            <a:endParaRPr dirty="0"/>
          </a:p>
          <a:p>
            <a:pPr marL="0" marR="0" lvl="0" indent="0" algn="l" rtl="0">
              <a:lnSpc>
                <a:spcPct val="100000"/>
              </a:lnSpc>
              <a:spcBef>
                <a:spcPts val="0"/>
              </a:spcBef>
              <a:spcAft>
                <a:spcPts val="0"/>
              </a:spcAft>
              <a:buClr>
                <a:schemeClr val="dk1"/>
              </a:buClr>
              <a:buSzPts val="1200"/>
              <a:buFont typeface="Quattrocento Sans"/>
              <a:buNone/>
            </a:pPr>
            <a:r>
              <a:rPr lang="fr-FR" sz="1200" dirty="0">
                <a:latin typeface="Quattrocento Sans"/>
                <a:ea typeface="Quattrocento Sans"/>
                <a:cs typeface="Quattrocento Sans"/>
                <a:sym typeface="Quattrocento Sans"/>
              </a:rPr>
              <a:t>Laisser entre 10 et 15 secondes aux élèves pour répondre, puis interroger un élève en lui faisant verbaliser sa procédure. Faire valider ou non par un autre élève qui complètera l’explicitation si besoin.</a:t>
            </a:r>
            <a:endParaRPr dirty="0"/>
          </a:p>
          <a:p>
            <a:pPr marL="0" lvl="0" indent="-228600" algn="l" rtl="0">
              <a:lnSpc>
                <a:spcPct val="100000"/>
              </a:lnSpc>
              <a:spcBef>
                <a:spcPts val="0"/>
              </a:spcBef>
              <a:spcAft>
                <a:spcPts val="0"/>
              </a:spcAft>
              <a:buSzPts val="1400"/>
              <a:buNone/>
            </a:pPr>
            <a:r>
              <a:rPr lang="fr-FR" i="0" dirty="0"/>
              <a:t>→ </a:t>
            </a:r>
            <a:r>
              <a:rPr lang="fr-FR" i="1" dirty="0"/>
              <a:t>200, c'est 2 centaines et pas de dizaines ni d'unités restantes donc j'ajoute 2 centaines </a:t>
            </a:r>
            <a:r>
              <a:rPr lang="fr-FR" i="1" u="none" dirty="0"/>
              <a:t>aux 4 centaines restantes </a:t>
            </a:r>
            <a:r>
              <a:rPr lang="fr-FR" i="1" dirty="0"/>
              <a:t>de 5 482, ça fait 6 centaines, les 5 milliers, les 8 dizaines restantes et les 2 unités restantes ne changent pas. On obtient 5</a:t>
            </a:r>
            <a:r>
              <a:rPr lang="fr-FR" sz="1200" i="1" dirty="0">
                <a:latin typeface="Calibri"/>
                <a:ea typeface="Calibri"/>
                <a:cs typeface="Calibri"/>
                <a:sym typeface="Calibri"/>
              </a:rPr>
              <a:t> </a:t>
            </a:r>
            <a:r>
              <a:rPr lang="fr-FR" i="1" dirty="0"/>
              <a:t>682.</a:t>
            </a:r>
            <a:endParaRPr i="1" dirty="0">
              <a:latin typeface="Calibri"/>
              <a:ea typeface="Calibri"/>
              <a:cs typeface="Calibri"/>
              <a:sym typeface="Calibri"/>
            </a:endParaRPr>
          </a:p>
          <a:p>
            <a:pPr marL="0" lvl="0" indent="-228600" algn="l" rtl="0">
              <a:lnSpc>
                <a:spcPct val="100000"/>
              </a:lnSpc>
              <a:spcBef>
                <a:spcPts val="0"/>
              </a:spcBef>
              <a:spcAft>
                <a:spcPts val="0"/>
              </a:spcAft>
              <a:buSzPts val="1400"/>
              <a:buNone/>
            </a:pPr>
            <a:r>
              <a:rPr lang="fr-FR" dirty="0"/>
              <a:t>Si besoin, illustrer avec le matériel base 10.</a:t>
            </a:r>
            <a:endParaRPr dirty="0"/>
          </a:p>
        </p:txBody>
      </p:sp>
      <p:sp>
        <p:nvSpPr>
          <p:cNvPr id="599" name="Google Shape;599;p1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1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0" name="Google Shape;610;p1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dirty="0"/>
              <a:t>: 2</a:t>
            </a:r>
            <a:r>
              <a:rPr lang="fr-FR" sz="1200" i="1" dirty="0">
                <a:latin typeface="Calibri"/>
                <a:ea typeface="Calibri"/>
                <a:cs typeface="Calibri"/>
                <a:sym typeface="Calibri"/>
              </a:rPr>
              <a:t> </a:t>
            </a:r>
            <a:r>
              <a:rPr lang="fr-FR" dirty="0"/>
              <a:t>005.</a:t>
            </a:r>
            <a:endParaRPr dirty="0"/>
          </a:p>
          <a:p>
            <a:pPr marL="0" marR="0" lvl="0" indent="0" algn="l" rtl="0">
              <a:lnSpc>
                <a:spcPct val="100000"/>
              </a:lnSpc>
              <a:spcBef>
                <a:spcPts val="0"/>
              </a:spcBef>
              <a:spcAft>
                <a:spcPts val="0"/>
              </a:spcAft>
              <a:buClr>
                <a:schemeClr val="dk1"/>
              </a:buClr>
              <a:buSzPts val="1200"/>
              <a:buFont typeface="Quattrocento Sans"/>
              <a:buNone/>
            </a:pPr>
            <a:r>
              <a:rPr lang="fr-FR" sz="1200" dirty="0">
                <a:latin typeface="Quattrocento Sans"/>
                <a:ea typeface="Quattrocento Sans"/>
                <a:cs typeface="Quattrocento Sans"/>
                <a:sym typeface="Quattrocento Sans"/>
              </a:rPr>
              <a:t>Même démarche.</a:t>
            </a:r>
            <a:endParaRPr dirty="0"/>
          </a:p>
          <a:p>
            <a:pPr marL="0" marR="0" lvl="0" indent="0" algn="l" rtl="0">
              <a:lnSpc>
                <a:spcPct val="100000"/>
              </a:lnSpc>
              <a:spcBef>
                <a:spcPts val="0"/>
              </a:spcBef>
              <a:spcAft>
                <a:spcPts val="0"/>
              </a:spcAft>
              <a:buClr>
                <a:schemeClr val="dk1"/>
              </a:buClr>
              <a:buSzPts val="1200"/>
              <a:buFont typeface="Quattrocento Sans"/>
              <a:buNone/>
            </a:pPr>
            <a:r>
              <a:rPr lang="fr-FR" sz="1200" dirty="0">
                <a:latin typeface="Quattrocento Sans"/>
                <a:ea typeface="Quattrocento Sans"/>
                <a:cs typeface="Quattrocento Sans"/>
                <a:sym typeface="Quattrocento Sans"/>
              </a:rPr>
              <a:t>Lors du retour collectif, faire verbaliser à un élève que 300</a:t>
            </a:r>
            <a:r>
              <a:rPr lang="fr-FR" sz="1200" i="1" dirty="0">
                <a:latin typeface="Calibri"/>
                <a:ea typeface="Calibri"/>
                <a:cs typeface="Calibri"/>
                <a:sym typeface="Calibri"/>
              </a:rPr>
              <a:t> </a:t>
            </a:r>
            <a:r>
              <a:rPr lang="fr-FR" sz="1200" dirty="0">
                <a:latin typeface="Quattrocento Sans"/>
                <a:ea typeface="Quattrocento Sans"/>
                <a:cs typeface="Quattrocento Sans"/>
                <a:sym typeface="Quattrocento Sans"/>
              </a:rPr>
              <a:t>+</a:t>
            </a:r>
            <a:r>
              <a:rPr lang="fr-FR" sz="1200" i="1" dirty="0">
                <a:latin typeface="Calibri"/>
                <a:ea typeface="Calibri"/>
                <a:cs typeface="Calibri"/>
                <a:sym typeface="Calibri"/>
              </a:rPr>
              <a:t> </a:t>
            </a:r>
            <a:r>
              <a:rPr lang="fr-FR" sz="1200" dirty="0">
                <a:latin typeface="Quattrocento Sans"/>
                <a:ea typeface="Quattrocento Sans"/>
                <a:cs typeface="Quattrocento Sans"/>
                <a:sym typeface="Quattrocento Sans"/>
              </a:rPr>
              <a:t>700</a:t>
            </a:r>
            <a:r>
              <a:rPr lang="fr-FR" sz="1200" i="1" dirty="0">
                <a:latin typeface="Calibri"/>
                <a:ea typeface="Calibri"/>
                <a:cs typeface="Calibri"/>
                <a:sym typeface="Calibri"/>
              </a:rPr>
              <a:t> </a:t>
            </a:r>
            <a:r>
              <a:rPr lang="fr-FR" sz="1200" dirty="0">
                <a:latin typeface="Quattrocento Sans"/>
                <a:ea typeface="Quattrocento Sans"/>
                <a:cs typeface="Quattrocento Sans"/>
                <a:sym typeface="Quattrocento Sans"/>
              </a:rPr>
              <a:t>= 1</a:t>
            </a:r>
            <a:r>
              <a:rPr lang="fr-FR" sz="1200" i="1" dirty="0">
                <a:latin typeface="Calibri"/>
                <a:ea typeface="Calibri"/>
                <a:cs typeface="Calibri"/>
                <a:sym typeface="Calibri"/>
              </a:rPr>
              <a:t> </a:t>
            </a:r>
            <a:r>
              <a:rPr lang="fr-FR" sz="1200" dirty="0">
                <a:latin typeface="Quattrocento Sans"/>
                <a:ea typeface="Quattrocento Sans"/>
                <a:cs typeface="Quattrocento Sans"/>
                <a:sym typeface="Quattrocento Sans"/>
              </a:rPr>
              <a:t>000. On a donc créé un nouveau millier. </a:t>
            </a:r>
            <a:endParaRPr dirty="0"/>
          </a:p>
        </p:txBody>
      </p:sp>
      <p:sp>
        <p:nvSpPr>
          <p:cNvPr id="611" name="Google Shape;611;p1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1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2" name="Google Shape;622;p1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dirty="0"/>
              <a:t>: 6</a:t>
            </a:r>
            <a:r>
              <a:rPr lang="fr-FR" sz="1200" i="1" dirty="0">
                <a:latin typeface="Calibri"/>
                <a:ea typeface="Calibri"/>
                <a:cs typeface="Calibri"/>
                <a:sym typeface="Calibri"/>
              </a:rPr>
              <a:t> </a:t>
            </a:r>
            <a:r>
              <a:rPr lang="fr-FR" dirty="0"/>
              <a:t>548.</a:t>
            </a:r>
            <a:endParaRPr dirty="0"/>
          </a:p>
          <a:p>
            <a:pPr marL="0" lvl="0" indent="-228600" algn="l" rtl="0">
              <a:lnSpc>
                <a:spcPct val="100000"/>
              </a:lnSpc>
              <a:spcBef>
                <a:spcPts val="0"/>
              </a:spcBef>
              <a:spcAft>
                <a:spcPts val="0"/>
              </a:spcAft>
              <a:buSzPts val="1400"/>
              <a:buNone/>
            </a:pPr>
            <a:r>
              <a:rPr lang="fr-FR" i="0" dirty="0"/>
              <a:t>→ Ici, il faut soustraire des centaines : </a:t>
            </a:r>
            <a:r>
              <a:rPr lang="fr-FR" i="1" dirty="0"/>
              <a:t>400, c'est 4 centaines et pas de dizaines ni d'unités restantes donc j’enlève 4 centaines </a:t>
            </a:r>
            <a:r>
              <a:rPr lang="fr-FR" i="1" u="none" dirty="0"/>
              <a:t>aux 9 centaines restantes d</a:t>
            </a:r>
            <a:r>
              <a:rPr lang="fr-FR" i="1" dirty="0"/>
              <a:t>e 6</a:t>
            </a:r>
            <a:r>
              <a:rPr lang="fr-FR" sz="1200" i="1" dirty="0">
                <a:latin typeface="Calibri"/>
                <a:ea typeface="Calibri"/>
                <a:cs typeface="Calibri"/>
                <a:sym typeface="Calibri"/>
              </a:rPr>
              <a:t> </a:t>
            </a:r>
            <a:r>
              <a:rPr lang="fr-FR" i="1" dirty="0"/>
              <a:t>948, ça fait 5 centaines. Les 6 milliers, les 4 dizaines restantes et les 8 unités restantes ne changent pas. On obtient 6</a:t>
            </a:r>
            <a:r>
              <a:rPr lang="fr-FR" sz="1200" i="1" dirty="0">
                <a:latin typeface="Calibri"/>
                <a:ea typeface="Calibri"/>
                <a:cs typeface="Calibri"/>
                <a:sym typeface="Calibri"/>
              </a:rPr>
              <a:t> </a:t>
            </a:r>
            <a:r>
              <a:rPr lang="fr-FR" i="1" dirty="0"/>
              <a:t>548.</a:t>
            </a:r>
            <a:endParaRPr i="1" dirty="0">
              <a:latin typeface="Calibri"/>
              <a:ea typeface="Calibri"/>
              <a:cs typeface="Calibri"/>
              <a:sym typeface="Calibri"/>
            </a:endParaRPr>
          </a:p>
        </p:txBody>
      </p:sp>
      <p:sp>
        <p:nvSpPr>
          <p:cNvPr id="623" name="Google Shape;623;p1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1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4" name="Google Shape;634;p1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dirty="0"/>
              <a:t>: 3</a:t>
            </a:r>
            <a:r>
              <a:rPr lang="fr-FR" sz="1200" i="1" dirty="0">
                <a:latin typeface="Calibri"/>
                <a:ea typeface="Calibri"/>
                <a:cs typeface="Calibri"/>
                <a:sym typeface="Calibri"/>
              </a:rPr>
              <a:t> </a:t>
            </a:r>
            <a:r>
              <a:rPr lang="fr-FR" dirty="0"/>
              <a:t>713.</a:t>
            </a:r>
            <a:endParaRPr i="1" dirty="0"/>
          </a:p>
          <a:p>
            <a:pPr marL="0" marR="0" lvl="0" indent="0" algn="l" rtl="0">
              <a:lnSpc>
                <a:spcPct val="100000"/>
              </a:lnSpc>
              <a:spcBef>
                <a:spcPts val="0"/>
              </a:spcBef>
              <a:spcAft>
                <a:spcPts val="0"/>
              </a:spcAft>
              <a:buClr>
                <a:schemeClr val="dk1"/>
              </a:buClr>
              <a:buSzPts val="1200"/>
              <a:buFont typeface="Calibri"/>
              <a:buNone/>
            </a:pPr>
            <a:r>
              <a:rPr lang="fr-FR" i="0" dirty="0">
                <a:latin typeface="Calibri"/>
                <a:ea typeface="Calibri"/>
                <a:cs typeface="Calibri"/>
                <a:sym typeface="Calibri"/>
              </a:rPr>
              <a:t>Lors du retour collectif, faire verbaliser un élève sur le fait qu’on franchit le millier, car il y a seulement 2 centaines restantes et on doit enlever 5 centaines. On doit donc procéder par étapes. </a:t>
            </a:r>
            <a:endParaRPr dirty="0"/>
          </a:p>
          <a:p>
            <a:pPr marL="0" marR="0" lvl="0" indent="0" algn="l" rtl="0">
              <a:lnSpc>
                <a:spcPct val="100000"/>
              </a:lnSpc>
              <a:spcBef>
                <a:spcPts val="0"/>
              </a:spcBef>
              <a:spcAft>
                <a:spcPts val="0"/>
              </a:spcAft>
              <a:buClr>
                <a:schemeClr val="dk1"/>
              </a:buClr>
              <a:buSzPts val="1200"/>
              <a:buFont typeface="Calibri"/>
              <a:buNone/>
            </a:pPr>
            <a:r>
              <a:rPr lang="fr-FR" i="1" dirty="0">
                <a:latin typeface="Calibri"/>
                <a:ea typeface="Calibri"/>
                <a:cs typeface="Calibri"/>
                <a:sym typeface="Calibri"/>
              </a:rPr>
              <a:t>4</a:t>
            </a:r>
            <a:r>
              <a:rPr lang="fr-FR" sz="1200" i="1" dirty="0">
                <a:latin typeface="Calibri"/>
                <a:ea typeface="Calibri"/>
                <a:cs typeface="Calibri"/>
                <a:sym typeface="Calibri"/>
              </a:rPr>
              <a:t> </a:t>
            </a:r>
            <a:r>
              <a:rPr lang="fr-FR" i="1" dirty="0">
                <a:latin typeface="Calibri"/>
                <a:ea typeface="Calibri"/>
                <a:cs typeface="Calibri"/>
                <a:sym typeface="Calibri"/>
              </a:rPr>
              <a:t>213</a:t>
            </a:r>
            <a:r>
              <a:rPr lang="fr-FR" sz="1200" i="1" dirty="0">
                <a:latin typeface="Calibri"/>
                <a:ea typeface="Calibri"/>
                <a:cs typeface="Calibri"/>
                <a:sym typeface="Calibri"/>
              </a:rPr>
              <a:t> </a:t>
            </a:r>
            <a:r>
              <a:rPr lang="fr-FR" i="1" dirty="0">
                <a:latin typeface="Calibri"/>
                <a:ea typeface="Calibri"/>
                <a:cs typeface="Calibri"/>
                <a:sym typeface="Calibri"/>
              </a:rPr>
              <a:t>–</a:t>
            </a:r>
            <a:r>
              <a:rPr lang="fr-FR" sz="1200" i="1" dirty="0">
                <a:latin typeface="Calibri"/>
                <a:ea typeface="Calibri"/>
                <a:cs typeface="Calibri"/>
                <a:sym typeface="Calibri"/>
              </a:rPr>
              <a:t> </a:t>
            </a:r>
            <a:r>
              <a:rPr lang="fr-FR" i="1" dirty="0">
                <a:latin typeface="Calibri"/>
                <a:ea typeface="Calibri"/>
                <a:cs typeface="Calibri"/>
                <a:sym typeface="Calibri"/>
              </a:rPr>
              <a:t>200</a:t>
            </a:r>
            <a:r>
              <a:rPr lang="fr-FR" sz="1200" i="1" dirty="0">
                <a:latin typeface="Calibri"/>
                <a:ea typeface="Calibri"/>
                <a:cs typeface="Calibri"/>
                <a:sym typeface="Calibri"/>
              </a:rPr>
              <a:t> </a:t>
            </a:r>
            <a:r>
              <a:rPr lang="fr-FR" i="1" dirty="0">
                <a:latin typeface="Calibri"/>
                <a:ea typeface="Calibri"/>
                <a:cs typeface="Calibri"/>
                <a:sym typeface="Calibri"/>
              </a:rPr>
              <a:t>=</a:t>
            </a:r>
            <a:r>
              <a:rPr lang="fr-FR" sz="1200" i="1" dirty="0">
                <a:latin typeface="Calibri"/>
                <a:ea typeface="Calibri"/>
                <a:cs typeface="Calibri"/>
                <a:sym typeface="Calibri"/>
              </a:rPr>
              <a:t> </a:t>
            </a:r>
            <a:r>
              <a:rPr lang="fr-FR" i="1" dirty="0">
                <a:latin typeface="Calibri"/>
                <a:ea typeface="Calibri"/>
                <a:cs typeface="Calibri"/>
                <a:sym typeface="Calibri"/>
              </a:rPr>
              <a:t>4</a:t>
            </a:r>
            <a:r>
              <a:rPr lang="fr-FR" sz="1200" i="1" dirty="0">
                <a:latin typeface="Calibri"/>
                <a:ea typeface="Calibri"/>
                <a:cs typeface="Calibri"/>
                <a:sym typeface="Calibri"/>
              </a:rPr>
              <a:t> </a:t>
            </a:r>
            <a:r>
              <a:rPr lang="fr-FR" i="1" dirty="0">
                <a:latin typeface="Calibri"/>
                <a:ea typeface="Calibri"/>
                <a:cs typeface="Calibri"/>
                <a:sym typeface="Calibri"/>
              </a:rPr>
              <a:t>013 puis j’enlève encore 3 centaines car 500 = 200 + 300. 40 centaines moins 3 centaines est égal à 37 centaines. On obtient donc 4</a:t>
            </a:r>
            <a:r>
              <a:rPr lang="fr-FR" sz="1200" i="1" dirty="0">
                <a:latin typeface="Calibri"/>
                <a:ea typeface="Calibri"/>
                <a:cs typeface="Calibri"/>
                <a:sym typeface="Calibri"/>
              </a:rPr>
              <a:t> </a:t>
            </a:r>
            <a:r>
              <a:rPr lang="fr-FR" i="1" dirty="0">
                <a:latin typeface="Calibri"/>
                <a:ea typeface="Calibri"/>
                <a:cs typeface="Calibri"/>
                <a:sym typeface="Calibri"/>
              </a:rPr>
              <a:t>013</a:t>
            </a:r>
            <a:r>
              <a:rPr lang="fr-FR" sz="1200" i="1" dirty="0">
                <a:latin typeface="Calibri"/>
                <a:ea typeface="Calibri"/>
                <a:cs typeface="Calibri"/>
                <a:sym typeface="Calibri"/>
              </a:rPr>
              <a:t> </a:t>
            </a:r>
            <a:r>
              <a:rPr lang="fr-FR" i="1" dirty="0">
                <a:latin typeface="Calibri"/>
                <a:ea typeface="Calibri"/>
                <a:cs typeface="Calibri"/>
                <a:sym typeface="Calibri"/>
              </a:rPr>
              <a:t>–</a:t>
            </a:r>
            <a:r>
              <a:rPr lang="fr-FR" sz="1200" i="1" dirty="0">
                <a:latin typeface="Calibri"/>
                <a:ea typeface="Calibri"/>
                <a:cs typeface="Calibri"/>
                <a:sym typeface="Calibri"/>
              </a:rPr>
              <a:t> </a:t>
            </a:r>
            <a:r>
              <a:rPr lang="fr-FR" i="1" dirty="0">
                <a:latin typeface="Calibri"/>
                <a:ea typeface="Calibri"/>
                <a:cs typeface="Calibri"/>
                <a:sym typeface="Calibri"/>
              </a:rPr>
              <a:t>300 = 3</a:t>
            </a:r>
            <a:r>
              <a:rPr lang="fr-FR" sz="1200" i="1" dirty="0">
                <a:latin typeface="Calibri"/>
                <a:ea typeface="Calibri"/>
                <a:cs typeface="Calibri"/>
                <a:sym typeface="Calibri"/>
              </a:rPr>
              <a:t> </a:t>
            </a:r>
            <a:r>
              <a:rPr lang="fr-FR" i="1" dirty="0">
                <a:latin typeface="Calibri"/>
                <a:ea typeface="Calibri"/>
                <a:cs typeface="Calibri"/>
                <a:sym typeface="Calibri"/>
              </a:rPr>
              <a:t>713.  </a:t>
            </a:r>
            <a:endParaRPr i="1" dirty="0">
              <a:latin typeface="Calibri"/>
              <a:ea typeface="Calibri"/>
              <a:cs typeface="Calibri"/>
              <a:sym typeface="Calibri"/>
            </a:endParaRPr>
          </a:p>
        </p:txBody>
      </p:sp>
      <p:sp>
        <p:nvSpPr>
          <p:cNvPr id="635" name="Google Shape;635;p1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p1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p1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dirty="0"/>
              <a:t>: 7</a:t>
            </a:r>
            <a:r>
              <a:rPr lang="fr-FR" sz="1200" i="1" dirty="0">
                <a:latin typeface="Calibri"/>
                <a:ea typeface="Calibri"/>
                <a:cs typeface="Calibri"/>
                <a:sym typeface="Calibri"/>
              </a:rPr>
              <a:t> </a:t>
            </a:r>
            <a:r>
              <a:rPr lang="fr-FR" dirty="0"/>
              <a:t>364.</a:t>
            </a:r>
            <a:endParaRPr dirty="0"/>
          </a:p>
          <a:p>
            <a:pPr marL="0" marR="0" lvl="0" indent="0" algn="l" rtl="0">
              <a:lnSpc>
                <a:spcPct val="100000"/>
              </a:lnSpc>
              <a:spcBef>
                <a:spcPts val="0"/>
              </a:spcBef>
              <a:spcAft>
                <a:spcPts val="0"/>
              </a:spcAft>
              <a:buClr>
                <a:schemeClr val="dk1"/>
              </a:buClr>
              <a:buSzPts val="1200"/>
              <a:buFont typeface="Calibri"/>
              <a:buNone/>
            </a:pPr>
            <a:r>
              <a:rPr lang="fr-FR" i="0" dirty="0"/>
              <a:t>Lors du retour collectif, faire verbaliser la commutativité de l’addition.</a:t>
            </a:r>
            <a:endParaRPr dirty="0"/>
          </a:p>
        </p:txBody>
      </p:sp>
      <p:sp>
        <p:nvSpPr>
          <p:cNvPr id="647" name="Google Shape;647;p1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p1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8" name="Google Shape;658;p1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dirty="0"/>
              <a:t>: 2</a:t>
            </a:r>
            <a:r>
              <a:rPr lang="fr-FR" sz="1200" i="1" dirty="0">
                <a:latin typeface="Calibri"/>
                <a:ea typeface="Calibri"/>
                <a:cs typeface="Calibri"/>
                <a:sym typeface="Calibri"/>
              </a:rPr>
              <a:t> </a:t>
            </a:r>
            <a:r>
              <a:rPr lang="fr-FR" dirty="0"/>
              <a:t>976.</a:t>
            </a:r>
            <a:endParaRPr dirty="0"/>
          </a:p>
          <a:p>
            <a:pPr marL="0" marR="0" lvl="0" indent="0" algn="l" rtl="0">
              <a:lnSpc>
                <a:spcPct val="100000"/>
              </a:lnSpc>
              <a:spcBef>
                <a:spcPts val="0"/>
              </a:spcBef>
              <a:spcAft>
                <a:spcPts val="0"/>
              </a:spcAft>
              <a:buClr>
                <a:schemeClr val="dk1"/>
              </a:buClr>
              <a:buSzPts val="1200"/>
              <a:buFont typeface="Calibri"/>
              <a:buNone/>
            </a:pPr>
            <a:r>
              <a:rPr lang="fr-FR" dirty="0"/>
              <a:t>Lors du retour collectif, faire verbaliser le franchissement du millier. </a:t>
            </a:r>
            <a:r>
              <a:rPr lang="fr-FR" i="1" dirty="0"/>
              <a:t>30 centaines moins 1 centaine = 29 centaines. </a:t>
            </a:r>
            <a:endParaRPr i="1" dirty="0"/>
          </a:p>
          <a:p>
            <a:pPr marL="0" marR="0" lvl="0" indent="0" algn="l" rtl="0">
              <a:lnSpc>
                <a:spcPct val="100000"/>
              </a:lnSpc>
              <a:spcBef>
                <a:spcPts val="0"/>
              </a:spcBef>
              <a:spcAft>
                <a:spcPts val="0"/>
              </a:spcAft>
              <a:buClr>
                <a:schemeClr val="dk1"/>
              </a:buClr>
              <a:buSzPts val="1200"/>
              <a:buFont typeface="Calibri"/>
              <a:buNone/>
            </a:pPr>
            <a:r>
              <a:rPr lang="fr-FR" i="1" dirty="0"/>
              <a:t>Donc 3</a:t>
            </a:r>
            <a:r>
              <a:rPr lang="fr-FR" sz="1200" i="1" dirty="0">
                <a:latin typeface="Calibri"/>
                <a:ea typeface="Calibri"/>
                <a:cs typeface="Calibri"/>
                <a:sym typeface="Calibri"/>
              </a:rPr>
              <a:t> </a:t>
            </a:r>
            <a:r>
              <a:rPr lang="fr-FR" i="1" dirty="0"/>
              <a:t>076</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100 est égal à 2</a:t>
            </a:r>
            <a:r>
              <a:rPr lang="fr-FR" sz="1200" i="1" dirty="0">
                <a:latin typeface="Calibri"/>
                <a:ea typeface="Calibri"/>
                <a:cs typeface="Calibri"/>
                <a:sym typeface="Calibri"/>
              </a:rPr>
              <a:t> </a:t>
            </a:r>
            <a:r>
              <a:rPr lang="fr-FR" i="1" dirty="0"/>
              <a:t>976. </a:t>
            </a:r>
            <a:endParaRPr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endParaRPr i="0" dirty="0"/>
          </a:p>
        </p:txBody>
      </p:sp>
      <p:sp>
        <p:nvSpPr>
          <p:cNvPr id="659" name="Google Shape;659;p1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1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0" name="Google Shape;670;p1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dirty="0"/>
              <a:t>Lors de la dernière séance de calcul mental, on s’est entrainé à ajouter ou soustraire des centaines à un nombre. Aujourd’hui, on va faire la même chose avec des milliers. </a:t>
            </a:r>
            <a:endParaRPr i="1" dirty="0"/>
          </a:p>
        </p:txBody>
      </p:sp>
      <p:sp>
        <p:nvSpPr>
          <p:cNvPr id="671" name="Google Shape;671;p1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1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1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dirty="0"/>
              <a:t>Aujourd’hui, vous allez vous entrainer à écrire en chiffres et en lettres les nombres jusqu’à 10 000.</a:t>
            </a:r>
            <a:endParaRPr dirty="0"/>
          </a:p>
          <a:p>
            <a:pPr marL="0" marR="0" lvl="0" indent="0" algn="l" rtl="0">
              <a:lnSpc>
                <a:spcPct val="100000"/>
              </a:lnSpc>
              <a:spcBef>
                <a:spcPts val="0"/>
              </a:spcBef>
              <a:spcAft>
                <a:spcPts val="0"/>
              </a:spcAft>
              <a:buClr>
                <a:schemeClr val="dk1"/>
              </a:buClr>
              <a:buSzPts val="1400"/>
              <a:buFont typeface="Calibri"/>
              <a:buNone/>
            </a:pPr>
            <a:endParaRPr dirty="0"/>
          </a:p>
        </p:txBody>
      </p:sp>
      <p:sp>
        <p:nvSpPr>
          <p:cNvPr id="97" name="Google Shape;97;p1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8" name="Google Shape;678;p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Vous allez calculer des sommes et des différences. Vous allez utiliser la procédure «</a:t>
            </a:r>
            <a:r>
              <a:rPr lang="fr-FR" sz="1200" i="1" dirty="0">
                <a:latin typeface="Calibri"/>
                <a:ea typeface="Calibri"/>
                <a:cs typeface="Calibri"/>
                <a:sym typeface="Calibri"/>
              </a:rPr>
              <a:t> </a:t>
            </a:r>
            <a:r>
              <a:rPr lang="fr-FR" i="1" dirty="0"/>
              <a:t>Je m’appuie sur les milliers, centaines, dizaines et unités</a:t>
            </a:r>
            <a:r>
              <a:rPr lang="fr-FR" sz="1200" i="1" dirty="0">
                <a:latin typeface="Calibri"/>
                <a:ea typeface="Calibri"/>
                <a:cs typeface="Calibri"/>
                <a:sym typeface="Calibri"/>
              </a:rPr>
              <a:t> </a:t>
            </a:r>
            <a:r>
              <a:rPr lang="fr-FR" i="1" dirty="0"/>
              <a:t>» </a:t>
            </a:r>
            <a:r>
              <a:rPr lang="fr-FR" i="0" dirty="0"/>
              <a:t>(montrer le pictogramme), </a:t>
            </a:r>
            <a:r>
              <a:rPr lang="fr-FR" i="1" dirty="0"/>
              <a:t>car on va ajouter ou soustraire uniquement des milliers.</a:t>
            </a:r>
            <a:endParaRPr i="0" dirty="0"/>
          </a:p>
        </p:txBody>
      </p:sp>
      <p:sp>
        <p:nvSpPr>
          <p:cNvPr id="679" name="Google Shape;679;p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1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8" name="Google Shape;688;p1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dirty="0">
                <a:latin typeface="Calibri"/>
                <a:ea typeface="Calibri"/>
                <a:cs typeface="Calibri"/>
                <a:sym typeface="Calibri"/>
              </a:rPr>
              <a:t>Laisser quelques secondes aux élèves pour répondre sur leur ardoise, puis en interroger un en lui demandant de verbaliser la procédure utilisée. </a:t>
            </a:r>
          </a:p>
          <a:p>
            <a:pPr marL="0" marR="0" lvl="0" indent="0" algn="l" rtl="0">
              <a:lnSpc>
                <a:spcPct val="100000"/>
              </a:lnSpc>
              <a:spcBef>
                <a:spcPts val="0"/>
              </a:spcBef>
              <a:spcAft>
                <a:spcPts val="0"/>
              </a:spcAft>
              <a:buClr>
                <a:schemeClr val="dk1"/>
              </a:buClr>
              <a:buSzPts val="1200"/>
              <a:buFont typeface="Calibri"/>
              <a:buNone/>
            </a:pPr>
            <a:r>
              <a:rPr lang="fr-FR" sz="1200" b="1" dirty="0">
                <a:latin typeface="Calibri"/>
                <a:ea typeface="Calibri"/>
                <a:cs typeface="Calibri"/>
                <a:sym typeface="Calibri"/>
              </a:rPr>
              <a:t>Réponse attendue </a:t>
            </a:r>
            <a:r>
              <a:rPr lang="fr-FR" sz="1200" b="0" dirty="0">
                <a:latin typeface="Calibri"/>
                <a:ea typeface="Calibri"/>
                <a:cs typeface="Calibri"/>
                <a:sym typeface="Calibri"/>
              </a:rPr>
              <a:t>:</a:t>
            </a:r>
            <a:r>
              <a:rPr lang="fr-FR" sz="1200" b="1" dirty="0">
                <a:latin typeface="Calibri"/>
                <a:ea typeface="Calibri"/>
                <a:cs typeface="Calibri"/>
                <a:sym typeface="Calibri"/>
              </a:rPr>
              <a:t> </a:t>
            </a:r>
            <a:r>
              <a:rPr lang="fr-FR" sz="1200" dirty="0">
                <a:latin typeface="Calibri"/>
                <a:ea typeface="Calibri"/>
                <a:cs typeface="Calibri"/>
                <a:sym typeface="Calibri"/>
              </a:rPr>
              <a:t>6</a:t>
            </a:r>
            <a:r>
              <a:rPr lang="fr-FR" sz="1200" i="1" dirty="0">
                <a:latin typeface="Calibri"/>
                <a:ea typeface="Calibri"/>
                <a:cs typeface="Calibri"/>
                <a:sym typeface="Calibri"/>
              </a:rPr>
              <a:t> </a:t>
            </a:r>
            <a:r>
              <a:rPr lang="fr-FR" sz="1200" dirty="0">
                <a:latin typeface="Calibri"/>
                <a:ea typeface="Calibri"/>
                <a:cs typeface="Calibri"/>
                <a:sym typeface="Calibri"/>
              </a:rPr>
              <a:t>135.</a:t>
            </a:r>
            <a:endParaRPr dirty="0"/>
          </a:p>
          <a:p>
            <a:pPr marL="0" marR="0" lvl="0" indent="0" algn="l" rtl="0">
              <a:lnSpc>
                <a:spcPct val="100000"/>
              </a:lnSpc>
              <a:spcBef>
                <a:spcPts val="0"/>
              </a:spcBef>
              <a:spcAft>
                <a:spcPts val="0"/>
              </a:spcAft>
              <a:buClr>
                <a:schemeClr val="dk1"/>
              </a:buClr>
              <a:buSzPts val="1200"/>
              <a:buFont typeface="Calibri"/>
              <a:buNone/>
            </a:pPr>
            <a:r>
              <a:rPr lang="fr-FR" sz="1200" dirty="0">
                <a:latin typeface="Arial"/>
                <a:ea typeface="Arial"/>
                <a:cs typeface="Arial"/>
                <a:sym typeface="Arial"/>
              </a:rPr>
              <a:t>→ </a:t>
            </a:r>
            <a:r>
              <a:rPr lang="fr-FR" sz="1200" i="1" dirty="0">
                <a:latin typeface="Arial"/>
                <a:ea typeface="Arial"/>
                <a:cs typeface="Arial"/>
                <a:sym typeface="Arial"/>
              </a:rPr>
              <a:t>2</a:t>
            </a:r>
            <a:r>
              <a:rPr lang="fr-FR" sz="1200" i="1" dirty="0">
                <a:latin typeface="Calibri"/>
                <a:ea typeface="Calibri"/>
                <a:cs typeface="Calibri"/>
                <a:sym typeface="Calibri"/>
              </a:rPr>
              <a:t> </a:t>
            </a:r>
            <a:r>
              <a:rPr lang="fr-FR" sz="1200" i="1" dirty="0">
                <a:latin typeface="Arial"/>
                <a:ea typeface="Arial"/>
                <a:cs typeface="Arial"/>
                <a:sym typeface="Arial"/>
              </a:rPr>
              <a:t>135 c’est </a:t>
            </a:r>
            <a:r>
              <a:rPr lang="fr-FR" i="1" dirty="0">
                <a:latin typeface="Arial"/>
                <a:ea typeface="Arial"/>
                <a:cs typeface="Arial"/>
                <a:sym typeface="Arial"/>
              </a:rPr>
              <a:t>2m</a:t>
            </a:r>
            <a:r>
              <a:rPr lang="fr-FR" sz="1200" i="1" dirty="0">
                <a:latin typeface="Arial"/>
                <a:ea typeface="Arial"/>
                <a:cs typeface="Arial"/>
                <a:sym typeface="Arial"/>
              </a:rPr>
              <a:t> 1c 3d 5u. Si on ajoute 4</a:t>
            </a:r>
            <a:r>
              <a:rPr lang="fr-FR" sz="1200" i="1" dirty="0">
                <a:latin typeface="Calibri"/>
                <a:ea typeface="Calibri"/>
                <a:cs typeface="Calibri"/>
                <a:sym typeface="Calibri"/>
              </a:rPr>
              <a:t> </a:t>
            </a:r>
            <a:r>
              <a:rPr lang="fr-FR" sz="1200" i="1" dirty="0">
                <a:latin typeface="Arial"/>
                <a:ea typeface="Arial"/>
                <a:cs typeface="Arial"/>
                <a:sym typeface="Arial"/>
              </a:rPr>
              <a:t>000 soit 4m, on obtient 6m</a:t>
            </a:r>
            <a:r>
              <a:rPr lang="fr-FR" sz="1200" dirty="0">
                <a:latin typeface="Arial"/>
                <a:ea typeface="Arial"/>
                <a:cs typeface="Arial"/>
                <a:sym typeface="Arial"/>
              </a:rPr>
              <a:t>. </a:t>
            </a:r>
            <a:r>
              <a:rPr lang="fr-FR" sz="1200" i="1" dirty="0">
                <a:latin typeface="Arial"/>
                <a:ea typeface="Arial"/>
                <a:cs typeface="Arial"/>
                <a:sym typeface="Arial"/>
              </a:rPr>
              <a:t>Les autres chiffres du nombre ne changent pas car on n’ajoute pas de centaines restantes, de dizaines restantes ou d’unités restantes. </a:t>
            </a:r>
            <a:endParaRPr dirty="0"/>
          </a:p>
          <a:p>
            <a:pPr marL="0" marR="0" lvl="0" indent="0" algn="l" rtl="0">
              <a:lnSpc>
                <a:spcPct val="100000"/>
              </a:lnSpc>
              <a:spcBef>
                <a:spcPts val="0"/>
              </a:spcBef>
              <a:spcAft>
                <a:spcPts val="0"/>
              </a:spcAft>
              <a:buClr>
                <a:schemeClr val="dk1"/>
              </a:buClr>
              <a:buSzPts val="1200"/>
              <a:buFont typeface="Calibri"/>
              <a:buNone/>
            </a:pPr>
            <a:r>
              <a:rPr lang="fr-FR" sz="1200" i="0" dirty="0">
                <a:latin typeface="Arial"/>
                <a:ea typeface="Arial"/>
                <a:cs typeface="Arial"/>
                <a:sym typeface="Arial"/>
              </a:rPr>
              <a:t>Si besoin, utiliser le matériel base 10 aimanté pour représenter le nombre 2</a:t>
            </a:r>
            <a:r>
              <a:rPr lang="fr-FR" sz="1200" i="1" dirty="0">
                <a:latin typeface="Calibri"/>
                <a:ea typeface="Calibri"/>
                <a:cs typeface="Calibri"/>
                <a:sym typeface="Calibri"/>
              </a:rPr>
              <a:t> </a:t>
            </a:r>
            <a:r>
              <a:rPr lang="fr-FR" sz="1200" i="0" dirty="0">
                <a:latin typeface="Arial"/>
                <a:ea typeface="Arial"/>
                <a:cs typeface="Arial"/>
                <a:sym typeface="Arial"/>
              </a:rPr>
              <a:t>135 puis ajouter 4 cubes milliers afin de montrer aux élèves que les autres unités de numération ne changent pas. </a:t>
            </a:r>
            <a:endParaRPr i="0" dirty="0"/>
          </a:p>
        </p:txBody>
      </p:sp>
      <p:sp>
        <p:nvSpPr>
          <p:cNvPr id="689" name="Google Shape;689;p1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1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9" name="Google Shape;699;p1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Même démarche.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dirty="0">
                <a:latin typeface="Calibri"/>
                <a:ea typeface="Calibri"/>
                <a:cs typeface="Calibri"/>
                <a:sym typeface="Calibri"/>
              </a:rPr>
              <a:t>Réponse attendue </a:t>
            </a:r>
            <a:r>
              <a:rPr lang="fr-FR" sz="1200" b="0" dirty="0">
                <a:latin typeface="Calibri"/>
                <a:ea typeface="Calibri"/>
                <a:cs typeface="Calibri"/>
                <a:sym typeface="Calibri"/>
              </a:rPr>
              <a:t>:</a:t>
            </a:r>
            <a:r>
              <a:rPr lang="fr-FR" sz="1200" b="1" dirty="0">
                <a:latin typeface="Calibri"/>
                <a:ea typeface="Calibri"/>
                <a:cs typeface="Calibri"/>
                <a:sym typeface="Calibri"/>
              </a:rPr>
              <a:t> </a:t>
            </a:r>
            <a:r>
              <a:rPr lang="fr-FR" sz="1200" b="0" dirty="0">
                <a:latin typeface="Calibri"/>
                <a:ea typeface="Calibri"/>
                <a:cs typeface="Calibri"/>
                <a:sym typeface="Calibri"/>
              </a:rPr>
              <a:t>3</a:t>
            </a:r>
            <a:r>
              <a:rPr lang="fr-FR" sz="1200" i="1" dirty="0">
                <a:latin typeface="Calibri"/>
                <a:ea typeface="Calibri"/>
                <a:cs typeface="Calibri"/>
                <a:sym typeface="Calibri"/>
              </a:rPr>
              <a:t> </a:t>
            </a:r>
            <a:r>
              <a:rPr lang="fr-FR" sz="1200" b="0" dirty="0">
                <a:latin typeface="Calibri"/>
                <a:ea typeface="Calibri"/>
                <a:cs typeface="Calibri"/>
                <a:sym typeface="Calibri"/>
              </a:rPr>
              <a:t>752.</a:t>
            </a:r>
            <a:endParaRPr lang="fr-FR" b="0" dirty="0"/>
          </a:p>
          <a:p>
            <a:pPr marL="0" marR="0" lvl="0" indent="0" algn="l" rtl="0">
              <a:lnSpc>
                <a:spcPct val="100000"/>
              </a:lnSpc>
              <a:spcBef>
                <a:spcPts val="0"/>
              </a:spcBef>
              <a:spcAft>
                <a:spcPts val="0"/>
              </a:spcAft>
              <a:buClr>
                <a:schemeClr val="dk1"/>
              </a:buClr>
              <a:buSzPts val="1200"/>
              <a:buFont typeface="Calibri"/>
              <a:buNone/>
            </a:pPr>
            <a:endParaRPr i="0" dirty="0"/>
          </a:p>
        </p:txBody>
      </p:sp>
      <p:sp>
        <p:nvSpPr>
          <p:cNvPr id="700" name="Google Shape;700;p1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1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0" name="Google Shape;710;p1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dirty="0">
                <a:latin typeface="Calibri"/>
                <a:ea typeface="Calibri"/>
                <a:cs typeface="Calibri"/>
                <a:sym typeface="Calibri"/>
              </a:rPr>
              <a:t>Réponse attendue </a:t>
            </a:r>
            <a:r>
              <a:rPr lang="fr-FR" sz="1200" b="0" dirty="0">
                <a:latin typeface="Calibri"/>
                <a:ea typeface="Calibri"/>
                <a:cs typeface="Calibri"/>
                <a:sym typeface="Calibri"/>
              </a:rPr>
              <a:t>:</a:t>
            </a:r>
            <a:r>
              <a:rPr lang="fr-FR" sz="1200" b="1" dirty="0">
                <a:latin typeface="Calibri"/>
                <a:ea typeface="Calibri"/>
                <a:cs typeface="Calibri"/>
                <a:sym typeface="Calibri"/>
              </a:rPr>
              <a:t> </a:t>
            </a:r>
            <a:r>
              <a:rPr lang="fr-FR" sz="1200" b="0" dirty="0">
                <a:latin typeface="Calibri"/>
                <a:ea typeface="Calibri"/>
                <a:cs typeface="Calibri"/>
                <a:sym typeface="Calibri"/>
              </a:rPr>
              <a:t>5</a:t>
            </a:r>
            <a:r>
              <a:rPr lang="fr-FR" sz="1200" i="1" dirty="0">
                <a:latin typeface="Calibri"/>
                <a:ea typeface="Calibri"/>
                <a:cs typeface="Calibri"/>
                <a:sym typeface="Calibri"/>
              </a:rPr>
              <a:t> </a:t>
            </a:r>
            <a:r>
              <a:rPr lang="fr-FR" sz="1200" dirty="0">
                <a:latin typeface="Calibri"/>
                <a:ea typeface="Calibri"/>
                <a:cs typeface="Calibri"/>
                <a:sym typeface="Calibri"/>
              </a:rPr>
              <a:t>046.</a:t>
            </a:r>
            <a:endParaRPr lang="fr-FR" dirty="0"/>
          </a:p>
          <a:p>
            <a:pPr marL="0" marR="0" lvl="0" indent="0" algn="l" rtl="0">
              <a:lnSpc>
                <a:spcPct val="100000"/>
              </a:lnSpc>
              <a:spcBef>
                <a:spcPts val="0"/>
              </a:spcBef>
              <a:spcAft>
                <a:spcPts val="0"/>
              </a:spcAft>
              <a:buClr>
                <a:schemeClr val="dk1"/>
              </a:buClr>
              <a:buSzPts val="1200"/>
              <a:buFont typeface="Calibri"/>
              <a:buNone/>
            </a:pPr>
            <a:endParaRPr i="0" dirty="0"/>
          </a:p>
        </p:txBody>
      </p:sp>
      <p:sp>
        <p:nvSpPr>
          <p:cNvPr id="711" name="Google Shape;711;p1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1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1" name="Google Shape;721;p1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dirty="0">
                <a:latin typeface="Calibri"/>
                <a:ea typeface="Calibri"/>
                <a:cs typeface="Calibri"/>
                <a:sym typeface="Calibri"/>
              </a:rPr>
              <a:t>Réponse attendue </a:t>
            </a:r>
            <a:r>
              <a:rPr lang="fr-FR" sz="1200" b="0" dirty="0">
                <a:latin typeface="Calibri"/>
                <a:ea typeface="Calibri"/>
                <a:cs typeface="Calibri"/>
                <a:sym typeface="Calibri"/>
              </a:rPr>
              <a:t>:</a:t>
            </a:r>
            <a:r>
              <a:rPr lang="fr-FR" sz="1200" b="1" dirty="0">
                <a:latin typeface="Calibri"/>
                <a:ea typeface="Calibri"/>
                <a:cs typeface="Calibri"/>
                <a:sym typeface="Calibri"/>
              </a:rPr>
              <a:t> </a:t>
            </a:r>
            <a:r>
              <a:rPr lang="fr-FR" sz="1200" dirty="0">
                <a:latin typeface="Calibri"/>
                <a:ea typeface="Calibri"/>
                <a:cs typeface="Calibri"/>
                <a:sym typeface="Calibri"/>
              </a:rPr>
              <a:t>8</a:t>
            </a:r>
            <a:r>
              <a:rPr lang="fr-FR" sz="1200" i="1" dirty="0">
                <a:latin typeface="Calibri"/>
                <a:ea typeface="Calibri"/>
                <a:cs typeface="Calibri"/>
                <a:sym typeface="Calibri"/>
              </a:rPr>
              <a:t> </a:t>
            </a:r>
            <a:r>
              <a:rPr lang="fr-FR" sz="1200" dirty="0">
                <a:latin typeface="Calibri"/>
                <a:ea typeface="Calibri"/>
                <a:cs typeface="Calibri"/>
                <a:sym typeface="Calibri"/>
              </a:rPr>
              <a:t>503.</a:t>
            </a:r>
            <a:endParaRPr lang="fr-FR" dirty="0"/>
          </a:p>
          <a:p>
            <a:pPr marL="0" marR="0" lvl="0" indent="0" algn="l" rtl="0">
              <a:lnSpc>
                <a:spcPct val="100000"/>
              </a:lnSpc>
              <a:spcBef>
                <a:spcPts val="0"/>
              </a:spcBef>
              <a:spcAft>
                <a:spcPts val="0"/>
              </a:spcAft>
              <a:buClr>
                <a:schemeClr val="dk1"/>
              </a:buClr>
              <a:buSzPts val="1200"/>
              <a:buFont typeface="Calibri"/>
              <a:buNone/>
            </a:pPr>
            <a:endParaRPr i="0" dirty="0"/>
          </a:p>
        </p:txBody>
      </p:sp>
      <p:sp>
        <p:nvSpPr>
          <p:cNvPr id="722" name="Google Shape;722;p1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1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2" name="Google Shape;732;p1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dirty="0">
                <a:latin typeface="Calibri"/>
                <a:ea typeface="Calibri"/>
                <a:cs typeface="Calibri"/>
                <a:sym typeface="Calibri"/>
              </a:rPr>
              <a:t>Réponse attendue </a:t>
            </a:r>
            <a:r>
              <a:rPr lang="fr-FR" sz="1200" b="0" dirty="0">
                <a:latin typeface="Calibri"/>
                <a:ea typeface="Calibri"/>
                <a:cs typeface="Calibri"/>
                <a:sym typeface="Calibri"/>
              </a:rPr>
              <a:t>:</a:t>
            </a:r>
            <a:r>
              <a:rPr lang="fr-FR" sz="1200" b="1" dirty="0">
                <a:latin typeface="Calibri"/>
                <a:ea typeface="Calibri"/>
                <a:cs typeface="Calibri"/>
                <a:sym typeface="Calibri"/>
              </a:rPr>
              <a:t> </a:t>
            </a:r>
            <a:r>
              <a:rPr lang="fr-FR" sz="1200" dirty="0">
                <a:latin typeface="Calibri"/>
                <a:ea typeface="Calibri"/>
                <a:cs typeface="Calibri"/>
                <a:sym typeface="Calibri"/>
              </a:rPr>
              <a:t>7</a:t>
            </a:r>
            <a:r>
              <a:rPr lang="fr-FR" sz="1200" i="1" dirty="0">
                <a:latin typeface="Calibri"/>
                <a:ea typeface="Calibri"/>
                <a:cs typeface="Calibri"/>
                <a:sym typeface="Calibri"/>
              </a:rPr>
              <a:t> </a:t>
            </a:r>
            <a:r>
              <a:rPr lang="fr-FR" sz="1200" dirty="0">
                <a:latin typeface="Calibri"/>
                <a:ea typeface="Calibri"/>
                <a:cs typeface="Calibri"/>
                <a:sym typeface="Calibri"/>
              </a:rPr>
              <a:t>391.</a:t>
            </a:r>
            <a:endParaRPr lang="fr-FR" dirty="0"/>
          </a:p>
          <a:p>
            <a:pPr marL="0" marR="0" lvl="0" indent="0" algn="l" rtl="0">
              <a:lnSpc>
                <a:spcPct val="100000"/>
              </a:lnSpc>
              <a:spcBef>
                <a:spcPts val="0"/>
              </a:spcBef>
              <a:spcAft>
                <a:spcPts val="0"/>
              </a:spcAft>
              <a:buClr>
                <a:schemeClr val="dk1"/>
              </a:buClr>
              <a:buSzPts val="1200"/>
              <a:buFont typeface="Calibri"/>
              <a:buNone/>
            </a:pPr>
            <a:endParaRPr i="0" dirty="0"/>
          </a:p>
        </p:txBody>
      </p:sp>
      <p:sp>
        <p:nvSpPr>
          <p:cNvPr id="733" name="Google Shape;733;p1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Google Shape;742;p1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3" name="Google Shape;743;p1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dirty="0">
                <a:latin typeface="Calibri"/>
                <a:ea typeface="Calibri"/>
                <a:cs typeface="Calibri"/>
                <a:sym typeface="Calibri"/>
              </a:rPr>
              <a:t>Réponse attendue </a:t>
            </a:r>
            <a:r>
              <a:rPr lang="fr-FR" sz="1200" b="0" dirty="0">
                <a:latin typeface="Calibri"/>
                <a:ea typeface="Calibri"/>
                <a:cs typeface="Calibri"/>
                <a:sym typeface="Calibri"/>
              </a:rPr>
              <a:t>:</a:t>
            </a:r>
            <a:r>
              <a:rPr lang="fr-FR" sz="1200" b="1" dirty="0">
                <a:latin typeface="Calibri"/>
                <a:ea typeface="Calibri"/>
                <a:cs typeface="Calibri"/>
                <a:sym typeface="Calibri"/>
              </a:rPr>
              <a:t> </a:t>
            </a:r>
            <a:r>
              <a:rPr lang="fr-FR" sz="1200" dirty="0">
                <a:latin typeface="Calibri"/>
                <a:ea typeface="Calibri"/>
                <a:cs typeface="Calibri"/>
                <a:sym typeface="Calibri"/>
              </a:rPr>
              <a:t>870.</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u="none" dirty="0">
                <a:latin typeface="Calibri"/>
                <a:ea typeface="Calibri"/>
                <a:cs typeface="Calibri"/>
                <a:sym typeface="Calibri"/>
              </a:rPr>
              <a:t>Faire remarquer qu’ici, on a enlevé tous les milliers du nombre de départ. </a:t>
            </a:r>
            <a:endParaRPr lang="fr-FR" u="none" dirty="0"/>
          </a:p>
          <a:p>
            <a:pPr marL="0" marR="0" lvl="0" indent="0" algn="l" rtl="0">
              <a:lnSpc>
                <a:spcPct val="100000"/>
              </a:lnSpc>
              <a:spcBef>
                <a:spcPts val="0"/>
              </a:spcBef>
              <a:spcAft>
                <a:spcPts val="0"/>
              </a:spcAft>
              <a:buClr>
                <a:schemeClr val="dk1"/>
              </a:buClr>
              <a:buSzPts val="1200"/>
              <a:buFont typeface="Calibri"/>
              <a:buNone/>
            </a:pPr>
            <a:endParaRPr i="0" dirty="0"/>
          </a:p>
        </p:txBody>
      </p:sp>
      <p:sp>
        <p:nvSpPr>
          <p:cNvPr id="744" name="Google Shape;744;p1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4" name="Google Shape;754;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1" dirty="0"/>
              <a:t>Aujourd’hui, nous allons revoir la table de multiplication de 8 que nous avons mémorisée il y a quelque temps. </a:t>
            </a:r>
            <a:endParaRPr dirty="0"/>
          </a:p>
        </p:txBody>
      </p:sp>
      <p:sp>
        <p:nvSpPr>
          <p:cNvPr id="755" name="Google Shape;755;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0" name="Google Shape;760;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Distribuer un post-it à chaque élève. </a:t>
            </a:r>
            <a:endParaRPr dirty="0"/>
          </a:p>
          <a:p>
            <a:pPr marL="0" marR="0" lvl="0" indent="0" algn="l" rtl="0">
              <a:lnSpc>
                <a:spcPct val="100000"/>
              </a:lnSpc>
              <a:spcBef>
                <a:spcPts val="0"/>
              </a:spcBef>
              <a:spcAft>
                <a:spcPts val="0"/>
              </a:spcAft>
              <a:buClr>
                <a:schemeClr val="dk1"/>
              </a:buClr>
              <a:buSzPts val="1200"/>
              <a:buFont typeface="Calibri"/>
              <a:buNone/>
            </a:pPr>
            <a:r>
              <a:rPr lang="fr-FR" i="1" dirty="0"/>
              <a:t>Comme vous en avez l’habitude, je vais vous lire des calculs de la table de multiplication de 8. Vous écrirez le résultat sur votre ardoise le plus rapidement possible. Puis, un élève dira la bonne réponse et on l’écrira au tableau. Si vous vous êtes trompés ou que vous ne connaissiez pas la réponse, vous écrirez le calcul et son résultat sur le post-it. Ainsi, vous saurez les calculs sur lesquels il faut poursuivre les efforts de mémorisation. On collera ensuite ce post-it dans votre cahier de devoirs (ou cahier de leçons). </a:t>
            </a:r>
            <a:endParaRPr dirty="0"/>
          </a:p>
        </p:txBody>
      </p:sp>
      <p:sp>
        <p:nvSpPr>
          <p:cNvPr id="761" name="Google Shape;761;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68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8" name="Google Shape;768;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Lire le calcul. Laisser une dizaine de secondes puis interroger un élève qui donne la réponse. Écrire le résultat sur les pointillés. </a:t>
            </a:r>
            <a:r>
              <a:rPr lang="fr-FR" sz="1800" dirty="0">
                <a:solidFill>
                  <a:srgbClr val="000000"/>
                </a:solidFill>
                <a:latin typeface="Arial"/>
                <a:ea typeface="Arial"/>
                <a:cs typeface="Arial"/>
                <a:sym typeface="Arial"/>
              </a:rPr>
              <a:t>Les élèves qui s’étaient trompés doivent </a:t>
            </a:r>
            <a:r>
              <a:rPr lang="fr-FR" i="0" dirty="0"/>
              <a:t>écrire l’égalité complète sur leur post-it. </a:t>
            </a:r>
            <a:endParaRPr dirty="0"/>
          </a:p>
        </p:txBody>
      </p:sp>
      <p:sp>
        <p:nvSpPr>
          <p:cNvPr id="769" name="Google Shape;769;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69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1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1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1" dirty="0"/>
              <a:t>Un nombre écrit en lettres va s’afficher. Lisez-le silencieusement puis écrivez-le en chiffres sur votre ardoise.</a:t>
            </a:r>
            <a:endParaRPr i="1" dirty="0"/>
          </a:p>
        </p:txBody>
      </p:sp>
      <p:sp>
        <p:nvSpPr>
          <p:cNvPr id="105" name="Google Shape;105;p1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9" name="Google Shape;779;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780" name="Google Shape;780;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791" name="Google Shape;791;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a:extLst>
            <a:ext uri="{FF2B5EF4-FFF2-40B4-BE49-F238E27FC236}">
              <a16:creationId xmlns:a16="http://schemas.microsoft.com/office/drawing/2014/main" id="{327C1276-BB17-1309-10C2-1ADE0DB408D5}"/>
            </a:ext>
          </a:extLst>
        </p:cNvPr>
        <p:cNvGrpSpPr/>
        <p:nvPr/>
      </p:nvGrpSpPr>
      <p:grpSpPr>
        <a:xfrm>
          <a:off x="0" y="0"/>
          <a:ext cx="0" cy="0"/>
          <a:chOff x="0" y="0"/>
          <a:chExt cx="0" cy="0"/>
        </a:xfrm>
      </p:grpSpPr>
      <p:sp>
        <p:nvSpPr>
          <p:cNvPr id="789" name="Google Shape;789;p47:notes">
            <a:extLst>
              <a:ext uri="{FF2B5EF4-FFF2-40B4-BE49-F238E27FC236}">
                <a16:creationId xmlns:a16="http://schemas.microsoft.com/office/drawing/2014/main" id="{4A2A4DD3-B756-F525-91A5-BFEF33F1891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47:notes">
            <a:extLst>
              <a:ext uri="{FF2B5EF4-FFF2-40B4-BE49-F238E27FC236}">
                <a16:creationId xmlns:a16="http://schemas.microsoft.com/office/drawing/2014/main" id="{008A6076-9F89-0263-0D8A-62CE6AAD53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791" name="Google Shape;791;p47:notes">
            <a:extLst>
              <a:ext uri="{FF2B5EF4-FFF2-40B4-BE49-F238E27FC236}">
                <a16:creationId xmlns:a16="http://schemas.microsoft.com/office/drawing/2014/main" id="{465E5247-7580-8216-AAFA-23AA94C286D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72</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127690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1" name="Google Shape;801;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Ici, les élèves doivent trouver un des facteurs. </a:t>
            </a:r>
            <a:r>
              <a:rPr lang="fr-FR" i="1" dirty="0"/>
              <a:t>Combien de fois 8 pour obtenir 16 ? </a:t>
            </a:r>
            <a:endParaRPr i="0"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802" name="Google Shape;802;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2" name="Google Shape;812;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Combien de fois 8 pour obtenir 64 ? </a:t>
            </a:r>
            <a:endParaRPr i="0"/>
          </a:p>
          <a:p>
            <a:pPr marL="0" marR="0" lvl="0" indent="0" algn="l" rtl="0">
              <a:lnSpc>
                <a:spcPct val="100000"/>
              </a:lnSpc>
              <a:spcBef>
                <a:spcPts val="0"/>
              </a:spcBef>
              <a:spcAft>
                <a:spcPts val="0"/>
              </a:spcAft>
              <a:buClr>
                <a:schemeClr val="dk1"/>
              </a:buClr>
              <a:buSzPts val="1200"/>
              <a:buFont typeface="Calibri"/>
              <a:buNone/>
            </a:pPr>
            <a:endParaRPr/>
          </a:p>
        </p:txBody>
      </p:sp>
      <p:sp>
        <p:nvSpPr>
          <p:cNvPr id="813" name="Google Shape;813;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3" name="Google Shape;823;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Ici, les élèves doivent trouver un des facteurs, mais il faut utiliser la commutativité pour identifier la table de 8. </a:t>
            </a:r>
            <a:endParaRPr dirty="0"/>
          </a:p>
          <a:p>
            <a:pPr marL="0" marR="0" lvl="0" indent="0" algn="l" rtl="0">
              <a:lnSpc>
                <a:spcPct val="100000"/>
              </a:lnSpc>
              <a:spcBef>
                <a:spcPts val="0"/>
              </a:spcBef>
              <a:spcAft>
                <a:spcPts val="0"/>
              </a:spcAft>
              <a:buClr>
                <a:schemeClr val="dk1"/>
              </a:buClr>
              <a:buSzPts val="1200"/>
              <a:buFont typeface="Calibri"/>
              <a:buNone/>
            </a:pPr>
            <a:r>
              <a:rPr lang="fr-FR" i="0" dirty="0"/>
              <a:t>Lors de la correction, le faire verbaliser par un élève. </a:t>
            </a:r>
            <a:endParaRPr dirty="0"/>
          </a:p>
          <a:p>
            <a:pPr marL="0" marR="0" lvl="0" indent="0" algn="l" rtl="0">
              <a:lnSpc>
                <a:spcPct val="100000"/>
              </a:lnSpc>
              <a:spcBef>
                <a:spcPts val="0"/>
              </a:spcBef>
              <a:spcAft>
                <a:spcPts val="0"/>
              </a:spcAft>
              <a:buClr>
                <a:schemeClr val="dk1"/>
              </a:buClr>
              <a:buSzPts val="1200"/>
              <a:buFont typeface="Calibri"/>
              <a:buNone/>
            </a:pPr>
            <a:r>
              <a:rPr lang="fr-FR" i="1" dirty="0"/>
              <a:t>8 fois quel nombre pour obtenir 8</a:t>
            </a:r>
            <a:r>
              <a:rPr lang="fr-FR" sz="1200" i="1" dirty="0">
                <a:latin typeface="Calibri"/>
                <a:ea typeface="Calibri"/>
                <a:cs typeface="Calibri"/>
                <a:sym typeface="Calibri"/>
              </a:rPr>
              <a:t> </a:t>
            </a:r>
            <a:r>
              <a:rPr lang="fr-FR" i="1" dirty="0"/>
              <a:t>? Comme 8</a:t>
            </a:r>
            <a:r>
              <a:rPr lang="fr-FR" sz="1200" i="1" dirty="0">
                <a:latin typeface="Calibri"/>
                <a:ea typeface="Calibri"/>
                <a:cs typeface="Calibri"/>
                <a:sym typeface="Calibri"/>
              </a:rPr>
              <a:t> </a:t>
            </a:r>
            <a:r>
              <a:rPr lang="fr-FR" sz="1200" b="0" i="0"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sz="1200" b="0" i="0"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 …</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8, on peut aussi dire «</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Combien de fois 8 pour obtenir 8</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 </a:t>
            </a:r>
            <a:endParaRPr i="1"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824" name="Google Shape;824;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5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8 fois quel nombre pour obtenir 40</a:t>
            </a:r>
            <a:r>
              <a:rPr lang="fr-FR" sz="1200" i="1" dirty="0">
                <a:latin typeface="Calibri"/>
                <a:ea typeface="Calibri"/>
                <a:cs typeface="Calibri"/>
                <a:sym typeface="Calibri"/>
              </a:rPr>
              <a:t> </a:t>
            </a:r>
            <a:r>
              <a:rPr lang="fr-FR" i="1" dirty="0"/>
              <a:t>? Comme dans une multiplication, on peut changer la place des nombres sans changer le résultat, on</a:t>
            </a:r>
            <a:r>
              <a:rPr lang="fr-FR" sz="1200" b="0" i="1" u="none" strike="noStrike" cap="none" dirty="0">
                <a:solidFill>
                  <a:srgbClr val="000000"/>
                </a:solidFill>
                <a:latin typeface="Arial"/>
                <a:ea typeface="Arial"/>
                <a:cs typeface="Arial"/>
                <a:sym typeface="Arial"/>
              </a:rPr>
              <a:t> peut aussi dire «</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Combien de fois 8 pour obtenir 40</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sz="1200" b="0" i="1" u="none" strike="noStrike" cap="none" dirty="0">
                <a:solidFill>
                  <a:srgbClr val="000000"/>
                </a:solidFill>
                <a:latin typeface="Arial"/>
                <a:ea typeface="Arial"/>
                <a:cs typeface="Arial"/>
                <a:sym typeface="Arial"/>
              </a:rPr>
              <a:t>» </a:t>
            </a:r>
            <a:endParaRPr i="1"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835" name="Google Shape;835;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p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5" name="Google Shape;845;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Ici, on cherche toujours un des facteurs mais la multiplication est présentée avec le résultat à gauche du égal pour préparer les élèves à la division. </a:t>
            </a:r>
            <a:endParaRPr/>
          </a:p>
          <a:p>
            <a:pPr marL="0" marR="0" lvl="0" indent="0" algn="l" rtl="0">
              <a:lnSpc>
                <a:spcPct val="100000"/>
              </a:lnSpc>
              <a:spcBef>
                <a:spcPts val="0"/>
              </a:spcBef>
              <a:spcAft>
                <a:spcPts val="0"/>
              </a:spcAft>
              <a:buClr>
                <a:schemeClr val="dk1"/>
              </a:buClr>
              <a:buSzPts val="1200"/>
              <a:buFont typeface="Calibri"/>
              <a:buNone/>
            </a:pPr>
            <a:r>
              <a:rPr lang="fr-FR" i="1"/>
              <a:t>« Dans 80, combien de fois 8 ? »  </a:t>
            </a:r>
            <a:endParaRPr i="1"/>
          </a:p>
        </p:txBody>
      </p:sp>
      <p:sp>
        <p:nvSpPr>
          <p:cNvPr id="846" name="Google Shape;846;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6" name="Google Shape;856;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Dans cet item, il s’agit de la même réflexion que dans l’item précédent mais la formulation est donnée avec une phrase rédigée. </a:t>
            </a:r>
          </a:p>
          <a:p>
            <a:pPr marL="0" marR="0" lvl="0" indent="0" algn="l" rtl="0">
              <a:lnSpc>
                <a:spcPct val="100000"/>
              </a:lnSpc>
              <a:spcBef>
                <a:spcPts val="0"/>
              </a:spcBef>
              <a:spcAft>
                <a:spcPts val="0"/>
              </a:spcAft>
              <a:buClr>
                <a:schemeClr val="dk1"/>
              </a:buClr>
              <a:buSzPts val="1200"/>
              <a:buFont typeface="Calibri"/>
              <a:buNone/>
            </a:pPr>
            <a:r>
              <a:rPr lang="fr-FR" dirty="0"/>
              <a:t>Lors du retour collectif, faire émerger des élèves la traduction mathématique de cette phrase, puis écrire 48</a:t>
            </a:r>
            <a:r>
              <a:rPr lang="fr-FR" sz="1200" i="1" dirty="0">
                <a:latin typeface="Calibri"/>
                <a:ea typeface="Calibri"/>
                <a:cs typeface="Calibri"/>
                <a:sym typeface="Calibri"/>
              </a:rPr>
              <a:t> </a:t>
            </a:r>
            <a:r>
              <a:rPr lang="fr-FR" dirty="0"/>
              <a:t>=</a:t>
            </a:r>
            <a:r>
              <a:rPr lang="fr-FR" sz="1200" i="1" dirty="0">
                <a:latin typeface="Calibri"/>
                <a:ea typeface="Calibri"/>
                <a:cs typeface="Calibri"/>
                <a:sym typeface="Calibri"/>
              </a:rPr>
              <a:t> </a:t>
            </a:r>
            <a:r>
              <a:rPr lang="fr-FR" dirty="0"/>
              <a:t>…</a:t>
            </a:r>
            <a:r>
              <a:rPr lang="fr-FR" sz="1200" i="1" dirty="0">
                <a:latin typeface="Calibri"/>
                <a:ea typeface="Calibri"/>
                <a:cs typeface="Calibri"/>
                <a:sym typeface="Calibri"/>
              </a:rPr>
              <a:t> </a:t>
            </a:r>
            <a:r>
              <a:rPr lang="fr-FR" sz="1200" b="0" i="0" u="none" strike="noStrike" cap="none" dirty="0">
                <a:solidFill>
                  <a:srgbClr val="000000"/>
                </a:solidFill>
                <a:latin typeface="Arial"/>
                <a:ea typeface="Arial"/>
                <a:cs typeface="Arial"/>
                <a:sym typeface="Arial"/>
              </a:rPr>
              <a:t>×</a:t>
            </a:r>
            <a:r>
              <a:rPr lang="fr-FR" sz="1200" i="1" dirty="0">
                <a:latin typeface="Calibri"/>
                <a:ea typeface="Calibri"/>
                <a:cs typeface="Calibri"/>
                <a:sym typeface="Calibri"/>
              </a:rPr>
              <a:t> </a:t>
            </a:r>
            <a:r>
              <a:rPr lang="fr-FR" dirty="0"/>
              <a:t>8 sous la phrase. </a:t>
            </a: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857" name="Google Shape;857;p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7" name="Google Shape;867;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a:t>
            </a:r>
            <a:endParaRPr dirty="0"/>
          </a:p>
        </p:txBody>
      </p:sp>
      <p:sp>
        <p:nvSpPr>
          <p:cNvPr id="868" name="Google Shape;868;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1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i="0" dirty="0"/>
              <a:t>Laisser un temps de recherche d’environ 20 sec. </a:t>
            </a:r>
            <a:endParaRPr dirty="0"/>
          </a:p>
          <a:p>
            <a:pPr marL="0" marR="0" lvl="0" indent="0" algn="l" rtl="0">
              <a:lnSpc>
                <a:spcPct val="100000"/>
              </a:lnSpc>
              <a:spcBef>
                <a:spcPts val="0"/>
              </a:spcBef>
              <a:spcAft>
                <a:spcPts val="0"/>
              </a:spcAft>
              <a:buClr>
                <a:srgbClr val="000000"/>
              </a:buClr>
              <a:buSzPts val="1400"/>
              <a:buFont typeface="Arial"/>
              <a:buNone/>
            </a:pPr>
            <a:r>
              <a:rPr lang="fr-FR" b="1" i="0" dirty="0"/>
              <a:t>Réponse attendue </a:t>
            </a:r>
            <a:r>
              <a:rPr lang="fr-FR" b="0" i="0" dirty="0"/>
              <a:t>:</a:t>
            </a:r>
            <a:r>
              <a:rPr lang="fr-FR" i="0" dirty="0"/>
              <a:t> 3 140.</a:t>
            </a:r>
            <a:endParaRPr dirty="0"/>
          </a:p>
          <a:p>
            <a:pPr marL="0" marR="0" lvl="0" indent="0" algn="l" rtl="0">
              <a:lnSpc>
                <a:spcPct val="100000"/>
              </a:lnSpc>
              <a:spcBef>
                <a:spcPts val="0"/>
              </a:spcBef>
              <a:spcAft>
                <a:spcPts val="0"/>
              </a:spcAft>
              <a:buClr>
                <a:srgbClr val="000000"/>
              </a:buClr>
              <a:buSzPts val="1400"/>
              <a:buFont typeface="Arial"/>
              <a:buNone/>
            </a:pPr>
            <a:r>
              <a:rPr lang="fr-FR" i="0" dirty="0"/>
              <a:t>Interroger un élève pour lire le nombre, puis un deuxième pour énoncer son écriture chiffrée.</a:t>
            </a:r>
            <a:br>
              <a:rPr lang="fr-FR" i="0" dirty="0"/>
            </a:br>
            <a:r>
              <a:rPr lang="fr-FR" i="0" dirty="0"/>
              <a:t>Faire verbaliser : </a:t>
            </a:r>
            <a:r>
              <a:rPr lang="fr-FR" sz="1200" i="1" dirty="0">
                <a:solidFill>
                  <a:schemeClr val="dk1"/>
                </a:solidFill>
              </a:rPr>
              <a:t>trois-mille-cent-quarante</a:t>
            </a:r>
            <a:r>
              <a:rPr lang="fr-FR" i="1" dirty="0"/>
              <a:t>, c’est 3 milliers, 1 seule centaine et encore 40 unités. Ça s’écrit 3 140.</a:t>
            </a:r>
            <a:br>
              <a:rPr lang="fr-FR" i="1" dirty="0"/>
            </a:br>
            <a:endParaRPr i="1" dirty="0"/>
          </a:p>
        </p:txBody>
      </p:sp>
      <p:sp>
        <p:nvSpPr>
          <p:cNvPr id="112" name="Google Shape;112;p1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1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8" name="Google Shape;878;p1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1" dirty="0"/>
              <a:t>Aujourd’hui, nous allons calculer des sommes. </a:t>
            </a:r>
            <a:endParaRPr dirty="0"/>
          </a:p>
        </p:txBody>
      </p:sp>
      <p:sp>
        <p:nvSpPr>
          <p:cNvPr id="879" name="Google Shape;879;p1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p2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6" name="Google Shape;886;p2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Vous allez ajouter un nombre inférieur à 10 à un grand nombre. Vous devez vous servir des résultats que vous connaissez par cœur pour trouver la réponse le plus vite possible. </a:t>
            </a:r>
            <a:endParaRPr dirty="0"/>
          </a:p>
        </p:txBody>
      </p:sp>
      <p:sp>
        <p:nvSpPr>
          <p:cNvPr id="887" name="Google Shape;887;p2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4" name="Google Shape;894;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3</a:t>
            </a:r>
            <a:r>
              <a:rPr lang="fr-FR" sz="1200" i="1" dirty="0">
                <a:latin typeface="Calibri"/>
                <a:ea typeface="Calibri"/>
                <a:cs typeface="Calibri"/>
                <a:sym typeface="Calibri"/>
              </a:rPr>
              <a:t> </a:t>
            </a:r>
            <a:r>
              <a:rPr lang="fr-FR" dirty="0"/>
              <a:t>653. </a:t>
            </a:r>
            <a:endParaRPr dirty="0"/>
          </a:p>
          <a:p>
            <a:pPr marL="0" marR="0" lvl="0" indent="0" algn="l" rtl="0">
              <a:lnSpc>
                <a:spcPct val="100000"/>
              </a:lnSpc>
              <a:spcBef>
                <a:spcPts val="0"/>
              </a:spcBef>
              <a:spcAft>
                <a:spcPts val="0"/>
              </a:spcAft>
              <a:buClr>
                <a:schemeClr val="dk1"/>
              </a:buClr>
              <a:buSzPts val="1200"/>
              <a:buFont typeface="Calibri"/>
              <a:buNone/>
            </a:pPr>
            <a:r>
              <a:rPr lang="fr-FR" dirty="0"/>
              <a:t>Laisser un temps de recherche individuelle de 20 secondes environ. Les élèves répondent sur leur ardoise. Valider discrètement d’un signe de tête. Relancer les élèves qui auraient commis une erreur. </a:t>
            </a:r>
            <a:endParaRPr dirty="0"/>
          </a:p>
          <a:p>
            <a:pPr marL="0" marR="0" lvl="0" indent="0" algn="l" rtl="0">
              <a:lnSpc>
                <a:spcPct val="100000"/>
              </a:lnSpc>
              <a:spcBef>
                <a:spcPts val="0"/>
              </a:spcBef>
              <a:spcAft>
                <a:spcPts val="0"/>
              </a:spcAft>
              <a:buClr>
                <a:schemeClr val="dk1"/>
              </a:buClr>
              <a:buSzPts val="1200"/>
              <a:buFont typeface="Calibri"/>
              <a:buNone/>
            </a:pPr>
            <a:r>
              <a:rPr lang="fr-FR" dirty="0"/>
              <a:t>Lors du retour collectif, faire verbaliser les 2 procédures possibles</a:t>
            </a:r>
            <a:r>
              <a:rPr lang="fr-FR" sz="1200" i="1" dirty="0">
                <a:latin typeface="Calibri"/>
                <a:ea typeface="Calibri"/>
                <a:cs typeface="Calibri"/>
                <a:sym typeface="Calibri"/>
              </a:rPr>
              <a:t> </a:t>
            </a:r>
            <a:r>
              <a:rPr lang="fr-FR" dirty="0"/>
              <a:t>:</a:t>
            </a:r>
            <a:endParaRPr dirty="0"/>
          </a:p>
          <a:p>
            <a:pPr marL="0" marR="0" lvl="0" indent="0" algn="l" rtl="0">
              <a:lnSpc>
                <a:spcPct val="100000"/>
              </a:lnSpc>
              <a:spcBef>
                <a:spcPts val="0"/>
              </a:spcBef>
              <a:spcAft>
                <a:spcPts val="0"/>
              </a:spcAft>
              <a:buClr>
                <a:schemeClr val="dk1"/>
              </a:buClr>
              <a:buSzPts val="1200"/>
              <a:buFont typeface="Calibri"/>
              <a:buNone/>
            </a:pPr>
            <a:r>
              <a:rPr lang="fr-FR" i="1" dirty="0"/>
              <a:t>• je sais par cœur que 8</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5</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13, donc je calcule 3</a:t>
            </a:r>
            <a:r>
              <a:rPr lang="fr-FR" sz="1200" i="1" dirty="0">
                <a:latin typeface="Calibri"/>
                <a:ea typeface="Calibri"/>
                <a:cs typeface="Calibri"/>
                <a:sym typeface="Calibri"/>
              </a:rPr>
              <a:t> </a:t>
            </a:r>
            <a:r>
              <a:rPr lang="fr-FR" i="1" dirty="0"/>
              <a:t>640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13 </a:t>
            </a:r>
            <a:r>
              <a:rPr lang="fr-FR" b="0" i="0" dirty="0"/>
              <a:t>(utilisation des résultats des tables d’addition)</a:t>
            </a:r>
            <a:r>
              <a:rPr lang="fr-FR" sz="1200" i="1" dirty="0">
                <a:latin typeface="Calibri"/>
                <a:ea typeface="Calibri"/>
                <a:cs typeface="Calibri"/>
                <a:sym typeface="Calibri"/>
              </a:rPr>
              <a:t> </a:t>
            </a:r>
            <a:r>
              <a:rPr lang="fr-FR" i="1" dirty="0"/>
              <a:t>;</a:t>
            </a:r>
            <a:endParaRPr lang="fr-FR" i="0" dirty="0"/>
          </a:p>
          <a:p>
            <a:pPr marL="0" marR="0" lvl="0" indent="0" algn="l" rtl="0">
              <a:lnSpc>
                <a:spcPct val="100000"/>
              </a:lnSpc>
              <a:spcBef>
                <a:spcPts val="0"/>
              </a:spcBef>
              <a:spcAft>
                <a:spcPts val="0"/>
              </a:spcAft>
              <a:buClr>
                <a:schemeClr val="dk1"/>
              </a:buClr>
              <a:buSzPts val="1200"/>
              <a:buFont typeface="Calibri"/>
              <a:buNone/>
            </a:pPr>
            <a:r>
              <a:rPr lang="fr-FR" i="1" dirty="0"/>
              <a:t>• je veux d’abord atteindre la dizaine supérieure 3</a:t>
            </a:r>
            <a:r>
              <a:rPr lang="fr-FR" sz="1200" i="1" dirty="0">
                <a:latin typeface="Calibri"/>
                <a:ea typeface="Calibri"/>
                <a:cs typeface="Calibri"/>
                <a:sym typeface="Calibri"/>
              </a:rPr>
              <a:t> </a:t>
            </a:r>
            <a:r>
              <a:rPr lang="fr-FR" i="1" dirty="0"/>
              <a:t>648</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a:t>
            </a:r>
            <a:r>
              <a:rPr lang="fr-FR" sz="1200" i="1" dirty="0">
                <a:latin typeface="Calibri"/>
                <a:ea typeface="Calibri"/>
                <a:cs typeface="Calibri"/>
                <a:sym typeface="Calibri"/>
              </a:rPr>
              <a:t> </a:t>
            </a:r>
            <a:r>
              <a:rPr lang="fr-FR" i="1" dirty="0"/>
              <a:t>650 </a:t>
            </a:r>
            <a:r>
              <a:rPr lang="fr-FR" i="0" dirty="0"/>
              <a:t>(utilisation des compléments à 10) </a:t>
            </a:r>
            <a:r>
              <a:rPr lang="fr-FR" i="1" dirty="0"/>
              <a:t>et comme je sais que 5</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 je dois encore ajouter 3 pour ajouter 5 en tout. 3</a:t>
            </a:r>
            <a:r>
              <a:rPr lang="fr-FR" sz="1200" i="1" dirty="0">
                <a:latin typeface="Calibri"/>
                <a:ea typeface="Calibri"/>
                <a:cs typeface="Calibri"/>
                <a:sym typeface="Calibri"/>
              </a:rPr>
              <a:t> </a:t>
            </a:r>
            <a:r>
              <a:rPr lang="fr-FR" i="1" dirty="0"/>
              <a:t>650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a:t>
            </a:r>
            <a:r>
              <a:rPr lang="fr-FR" sz="1200" i="1" dirty="0">
                <a:latin typeface="Calibri"/>
                <a:ea typeface="Calibri"/>
                <a:cs typeface="Calibri"/>
                <a:sym typeface="Calibri"/>
              </a:rPr>
              <a:t> </a:t>
            </a:r>
            <a:r>
              <a:rPr lang="fr-FR" i="1" dirty="0"/>
              <a:t>653 </a:t>
            </a:r>
            <a:r>
              <a:rPr lang="fr-FR" i="0" dirty="0"/>
              <a:t>(utilisation de la décomposition du nombre 5)</a:t>
            </a:r>
            <a:r>
              <a:rPr lang="fr-FR" i="1" dirty="0"/>
              <a:t>. </a:t>
            </a:r>
            <a:endParaRPr dirty="0"/>
          </a:p>
          <a:p>
            <a:pPr marL="0" marR="0" lvl="0" indent="0" algn="l" rtl="0">
              <a:lnSpc>
                <a:spcPct val="100000"/>
              </a:lnSpc>
              <a:spcBef>
                <a:spcPts val="0"/>
              </a:spcBef>
              <a:spcAft>
                <a:spcPts val="0"/>
              </a:spcAft>
              <a:buClr>
                <a:schemeClr val="dk1"/>
              </a:buClr>
              <a:buSzPts val="1200"/>
              <a:buFont typeface="Calibri"/>
              <a:buNone/>
            </a:pPr>
            <a:r>
              <a:rPr lang="fr-FR" i="1" dirty="0"/>
              <a:t>Donc 3</a:t>
            </a:r>
            <a:r>
              <a:rPr lang="fr-FR" sz="1200" i="1" dirty="0">
                <a:latin typeface="Calibri"/>
                <a:ea typeface="Calibri"/>
                <a:cs typeface="Calibri"/>
                <a:sym typeface="Calibri"/>
              </a:rPr>
              <a:t> </a:t>
            </a:r>
            <a:r>
              <a:rPr lang="fr-FR" i="1" dirty="0"/>
              <a:t>648+5 = 3</a:t>
            </a:r>
            <a:r>
              <a:rPr lang="fr-FR" sz="1200" i="1" dirty="0">
                <a:latin typeface="Calibri"/>
                <a:ea typeface="Calibri"/>
                <a:cs typeface="Calibri"/>
                <a:sym typeface="Calibri"/>
              </a:rPr>
              <a:t> </a:t>
            </a:r>
            <a:r>
              <a:rPr lang="fr-FR" i="1" dirty="0"/>
              <a:t>653.</a:t>
            </a:r>
            <a:endParaRPr dirty="0"/>
          </a:p>
        </p:txBody>
      </p:sp>
      <p:sp>
        <p:nvSpPr>
          <p:cNvPr id="895" name="Google Shape;895;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p1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2" name="Google Shape;902;p1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Même démarche.</a:t>
            </a:r>
          </a:p>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7</a:t>
            </a:r>
            <a:r>
              <a:rPr lang="fr-FR" sz="1200" i="1" dirty="0">
                <a:latin typeface="Calibri"/>
                <a:ea typeface="Calibri"/>
                <a:cs typeface="Calibri"/>
                <a:sym typeface="Calibri"/>
              </a:rPr>
              <a:t> </a:t>
            </a:r>
            <a:r>
              <a:rPr lang="fr-FR" dirty="0"/>
              <a:t>872.</a:t>
            </a:r>
            <a:endParaRPr dirty="0"/>
          </a:p>
          <a:p>
            <a:pPr marL="0" marR="0" lvl="0" indent="0" algn="l" rtl="0">
              <a:lnSpc>
                <a:spcPct val="100000"/>
              </a:lnSpc>
              <a:spcBef>
                <a:spcPts val="0"/>
              </a:spcBef>
              <a:spcAft>
                <a:spcPts val="0"/>
              </a:spcAft>
              <a:buClr>
                <a:schemeClr val="dk1"/>
              </a:buClr>
              <a:buSzPts val="1200"/>
              <a:buFont typeface="Calibri"/>
              <a:buNone/>
            </a:pPr>
            <a:r>
              <a:rPr lang="fr-FR" i="1" dirty="0"/>
              <a:t>• Je peux calculer 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9 =</a:t>
            </a:r>
            <a:r>
              <a:rPr lang="fr-FR" sz="1200" i="1" dirty="0">
                <a:latin typeface="Calibri"/>
                <a:ea typeface="Calibri"/>
                <a:cs typeface="Calibri"/>
                <a:sym typeface="Calibri"/>
              </a:rPr>
              <a:t> </a:t>
            </a:r>
            <a:r>
              <a:rPr lang="fr-FR" i="1" dirty="0"/>
              <a:t>12, donc 7</a:t>
            </a:r>
            <a:r>
              <a:rPr lang="fr-FR" sz="1200" i="1" dirty="0">
                <a:latin typeface="Calibri"/>
                <a:ea typeface="Calibri"/>
                <a:cs typeface="Calibri"/>
                <a:sym typeface="Calibri"/>
              </a:rPr>
              <a:t> </a:t>
            </a:r>
            <a:r>
              <a:rPr lang="fr-FR" i="1" dirty="0"/>
              <a:t>863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9 = 7</a:t>
            </a:r>
            <a:r>
              <a:rPr lang="fr-FR" sz="1200" i="1" dirty="0">
                <a:latin typeface="Calibri"/>
                <a:ea typeface="Calibri"/>
                <a:cs typeface="Calibri"/>
                <a:sym typeface="Calibri"/>
              </a:rPr>
              <a:t> </a:t>
            </a:r>
            <a:r>
              <a:rPr lang="fr-FR" i="1" dirty="0"/>
              <a:t>860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12 = 7</a:t>
            </a:r>
            <a:r>
              <a:rPr lang="fr-FR" sz="1200" i="1" dirty="0">
                <a:latin typeface="Calibri"/>
                <a:ea typeface="Calibri"/>
                <a:cs typeface="Calibri"/>
                <a:sym typeface="Calibri"/>
              </a:rPr>
              <a:t> </a:t>
            </a:r>
            <a:r>
              <a:rPr lang="fr-FR" i="1" dirty="0"/>
              <a:t>872.</a:t>
            </a:r>
            <a:endParaRPr dirty="0"/>
          </a:p>
          <a:p>
            <a:pPr marL="0" marR="0" lvl="0" indent="0" algn="l" rtl="0">
              <a:lnSpc>
                <a:spcPct val="100000"/>
              </a:lnSpc>
              <a:spcBef>
                <a:spcPts val="0"/>
              </a:spcBef>
              <a:spcAft>
                <a:spcPts val="0"/>
              </a:spcAft>
              <a:buClr>
                <a:schemeClr val="dk1"/>
              </a:buClr>
              <a:buSzPts val="1200"/>
              <a:buFont typeface="Calibri"/>
              <a:buNone/>
            </a:pPr>
            <a:r>
              <a:rPr lang="fr-FR" i="1" dirty="0"/>
              <a:t>• Je peux calculer 7</a:t>
            </a:r>
            <a:r>
              <a:rPr lang="fr-FR" sz="1200" i="1" dirty="0">
                <a:latin typeface="Calibri"/>
                <a:ea typeface="Calibri"/>
                <a:cs typeface="Calibri"/>
                <a:sym typeface="Calibri"/>
              </a:rPr>
              <a:t> </a:t>
            </a:r>
            <a:r>
              <a:rPr lang="fr-FR" i="1" dirty="0"/>
              <a:t>863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7 =</a:t>
            </a:r>
            <a:r>
              <a:rPr lang="fr-FR" sz="1200" i="1" dirty="0">
                <a:latin typeface="Calibri"/>
                <a:ea typeface="Calibri"/>
                <a:cs typeface="Calibri"/>
                <a:sym typeface="Calibri"/>
              </a:rPr>
              <a:t> </a:t>
            </a:r>
            <a:r>
              <a:rPr lang="fr-FR" i="1" dirty="0"/>
              <a:t>7</a:t>
            </a:r>
            <a:r>
              <a:rPr lang="fr-FR" sz="1200" i="1" dirty="0">
                <a:latin typeface="Calibri"/>
                <a:ea typeface="Calibri"/>
                <a:cs typeface="Calibri"/>
                <a:sym typeface="Calibri"/>
              </a:rPr>
              <a:t> </a:t>
            </a:r>
            <a:r>
              <a:rPr lang="fr-FR" i="1" dirty="0"/>
              <a:t>870 et comme 9 = 7</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 j’ajoute encore 2, donc 7</a:t>
            </a:r>
            <a:r>
              <a:rPr lang="fr-FR" sz="1200" i="1" dirty="0">
                <a:latin typeface="Calibri"/>
                <a:ea typeface="Calibri"/>
                <a:cs typeface="Calibri"/>
                <a:sym typeface="Calibri"/>
              </a:rPr>
              <a:t> </a:t>
            </a:r>
            <a:r>
              <a:rPr lang="fr-FR" i="1" dirty="0"/>
              <a:t>863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9 = 7</a:t>
            </a:r>
            <a:r>
              <a:rPr lang="fr-FR" sz="1200" i="1" dirty="0">
                <a:latin typeface="Calibri"/>
                <a:ea typeface="Calibri"/>
                <a:cs typeface="Calibri"/>
                <a:sym typeface="Calibri"/>
              </a:rPr>
              <a:t> </a:t>
            </a:r>
            <a:r>
              <a:rPr lang="fr-FR" i="1" dirty="0"/>
              <a:t>870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 =</a:t>
            </a:r>
            <a:r>
              <a:rPr lang="fr-FR" sz="1200" i="1" dirty="0">
                <a:latin typeface="Calibri"/>
                <a:ea typeface="Calibri"/>
                <a:cs typeface="Calibri"/>
                <a:sym typeface="Calibri"/>
              </a:rPr>
              <a:t> </a:t>
            </a:r>
            <a:r>
              <a:rPr lang="fr-FR" i="1" dirty="0"/>
              <a:t>7</a:t>
            </a:r>
            <a:r>
              <a:rPr lang="fr-FR" sz="1200" i="1" dirty="0">
                <a:latin typeface="Calibri"/>
                <a:ea typeface="Calibri"/>
                <a:cs typeface="Calibri"/>
                <a:sym typeface="Calibri"/>
              </a:rPr>
              <a:t> </a:t>
            </a:r>
            <a:r>
              <a:rPr lang="fr-FR" i="1" dirty="0"/>
              <a:t>872. </a:t>
            </a:r>
            <a:endParaRPr dirty="0"/>
          </a:p>
          <a:p>
            <a:pPr marL="0" marR="0" lvl="0" indent="0" algn="l" rtl="0">
              <a:lnSpc>
                <a:spcPct val="100000"/>
              </a:lnSpc>
              <a:spcBef>
                <a:spcPts val="0"/>
              </a:spcBef>
              <a:spcAft>
                <a:spcPts val="0"/>
              </a:spcAft>
              <a:buClr>
                <a:schemeClr val="dk1"/>
              </a:buClr>
              <a:buSzPts val="1200"/>
              <a:buFont typeface="Calibri"/>
              <a:buNone/>
            </a:pPr>
            <a:r>
              <a:rPr lang="fr-FR" i="1" dirty="0"/>
              <a:t>• Pour ajouter 9, on peut aussi ajouter 10 puis enlever 1 → 7</a:t>
            </a:r>
            <a:r>
              <a:rPr lang="fr-FR" sz="1200" i="1" dirty="0">
                <a:latin typeface="Calibri"/>
                <a:ea typeface="Calibri"/>
                <a:cs typeface="Calibri"/>
                <a:sym typeface="Calibri"/>
              </a:rPr>
              <a:t> </a:t>
            </a:r>
            <a:r>
              <a:rPr lang="fr-FR" i="1" dirty="0"/>
              <a:t>863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 = 7</a:t>
            </a:r>
            <a:r>
              <a:rPr lang="fr-FR" sz="1200" i="1" dirty="0">
                <a:latin typeface="Calibri"/>
                <a:ea typeface="Calibri"/>
                <a:cs typeface="Calibri"/>
                <a:sym typeface="Calibri"/>
              </a:rPr>
              <a:t> </a:t>
            </a:r>
            <a:r>
              <a:rPr lang="fr-FR" i="1" dirty="0"/>
              <a:t>873 et comme 9</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 je retire ensuite 1 à 7</a:t>
            </a:r>
            <a:r>
              <a:rPr lang="fr-FR" sz="1200" i="1" dirty="0">
                <a:latin typeface="Calibri"/>
                <a:ea typeface="Calibri"/>
                <a:cs typeface="Calibri"/>
                <a:sym typeface="Calibri"/>
              </a:rPr>
              <a:t> </a:t>
            </a:r>
            <a:r>
              <a:rPr lang="fr-FR" i="1" dirty="0"/>
              <a:t>873. 7 873 – 1 = 7 872.</a:t>
            </a:r>
            <a:endParaRPr dirty="0"/>
          </a:p>
          <a:p>
            <a:pPr marL="0" marR="0" lvl="0" indent="0" algn="l" rtl="0">
              <a:lnSpc>
                <a:spcPct val="100000"/>
              </a:lnSpc>
              <a:spcBef>
                <a:spcPts val="0"/>
              </a:spcBef>
              <a:spcAft>
                <a:spcPts val="0"/>
              </a:spcAft>
              <a:buClr>
                <a:schemeClr val="dk1"/>
              </a:buClr>
              <a:buSzPts val="1200"/>
              <a:buFont typeface="Calibri"/>
              <a:buNone/>
            </a:pPr>
            <a:r>
              <a:rPr lang="fr-FR" i="1" dirty="0"/>
              <a:t>Donc 7</a:t>
            </a:r>
            <a:r>
              <a:rPr lang="fr-FR" sz="1200" i="1" dirty="0">
                <a:latin typeface="Calibri"/>
                <a:ea typeface="Calibri"/>
                <a:cs typeface="Calibri"/>
                <a:sym typeface="Calibri"/>
              </a:rPr>
              <a:t> </a:t>
            </a:r>
            <a:r>
              <a:rPr lang="fr-FR" i="1" dirty="0"/>
              <a:t>863</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9 = 7</a:t>
            </a:r>
            <a:r>
              <a:rPr lang="fr-FR" sz="1200" i="1" dirty="0">
                <a:latin typeface="Calibri"/>
                <a:ea typeface="Calibri"/>
                <a:cs typeface="Calibri"/>
                <a:sym typeface="Calibri"/>
              </a:rPr>
              <a:t> </a:t>
            </a:r>
            <a:r>
              <a:rPr lang="fr-FR" i="1" dirty="0"/>
              <a:t>872.</a:t>
            </a: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903" name="Google Shape;903;p1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0" name="Google Shape;91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 </a:t>
            </a:r>
            <a:r>
              <a:rPr lang="fr-FR" dirty="0"/>
              <a:t>9</a:t>
            </a:r>
            <a:r>
              <a:rPr lang="fr-FR" sz="1200" i="1" dirty="0">
                <a:latin typeface="Calibri"/>
                <a:ea typeface="Calibri"/>
                <a:cs typeface="Calibri"/>
                <a:sym typeface="Calibri"/>
              </a:rPr>
              <a:t> </a:t>
            </a:r>
            <a:r>
              <a:rPr lang="fr-FR" dirty="0"/>
              <a:t>465. </a:t>
            </a:r>
            <a:endParaRPr dirty="0"/>
          </a:p>
        </p:txBody>
      </p:sp>
      <p:sp>
        <p:nvSpPr>
          <p:cNvPr id="911" name="Google Shape;91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8" name="Google Shape;918;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2</a:t>
            </a:r>
            <a:r>
              <a:rPr lang="fr-FR" sz="1200" i="1" dirty="0">
                <a:latin typeface="Calibri"/>
                <a:ea typeface="Calibri"/>
                <a:cs typeface="Calibri"/>
                <a:sym typeface="Calibri"/>
              </a:rPr>
              <a:t> </a:t>
            </a:r>
            <a:r>
              <a:rPr lang="fr-FR" dirty="0"/>
              <a:t>723. </a:t>
            </a:r>
            <a:endParaRPr dirty="0"/>
          </a:p>
        </p:txBody>
      </p:sp>
      <p:sp>
        <p:nvSpPr>
          <p:cNvPr id="919" name="Google Shape;919;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6" name="Google Shape;926;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4</a:t>
            </a:r>
            <a:r>
              <a:rPr lang="fr-FR" sz="1200" i="1" dirty="0">
                <a:latin typeface="Calibri"/>
                <a:ea typeface="Calibri"/>
                <a:cs typeface="Calibri"/>
                <a:sym typeface="Calibri"/>
              </a:rPr>
              <a:t> </a:t>
            </a:r>
            <a:r>
              <a:rPr lang="fr-FR" dirty="0"/>
              <a:t>991. </a:t>
            </a:r>
            <a:endParaRPr dirty="0"/>
          </a:p>
        </p:txBody>
      </p:sp>
      <p:sp>
        <p:nvSpPr>
          <p:cNvPr id="927" name="Google Shape;927;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p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4" name="Google Shape;934;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8</a:t>
            </a:r>
            <a:r>
              <a:rPr lang="fr-FR" sz="1200" i="1" dirty="0">
                <a:latin typeface="Calibri"/>
                <a:ea typeface="Calibri"/>
                <a:cs typeface="Calibri"/>
                <a:sym typeface="Calibri"/>
              </a:rPr>
              <a:t> </a:t>
            </a:r>
            <a:r>
              <a:rPr lang="fr-FR" dirty="0"/>
              <a:t>583. </a:t>
            </a:r>
          </a:p>
          <a:p>
            <a:pPr marL="0" marR="0" lvl="0" indent="0" algn="l" rtl="0">
              <a:lnSpc>
                <a:spcPct val="100000"/>
              </a:lnSpc>
              <a:spcBef>
                <a:spcPts val="0"/>
              </a:spcBef>
              <a:spcAft>
                <a:spcPts val="0"/>
              </a:spcAft>
              <a:buClr>
                <a:schemeClr val="dk1"/>
              </a:buClr>
              <a:buSzPts val="1200"/>
              <a:buFont typeface="Calibri"/>
              <a:buNone/>
            </a:pPr>
            <a:r>
              <a:rPr lang="fr-FR" dirty="0"/>
              <a:t>Lors du retour collectif, faire rappeler aux élèves la nécessité de commuter l’addition avant de l’effectuer. </a:t>
            </a:r>
            <a:endParaRPr dirty="0"/>
          </a:p>
        </p:txBody>
      </p:sp>
      <p:sp>
        <p:nvSpPr>
          <p:cNvPr id="935" name="Google Shape;935;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p2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2" name="Google Shape;942;p2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dirty="0"/>
              <a:t>Aujourd’hui, vous allez vous entrainer à ajouter 9, 19, 29 ou 39 à des nombres jusqu’à 10</a:t>
            </a:r>
            <a:r>
              <a:rPr lang="fr-FR" sz="1200" i="1" dirty="0">
                <a:latin typeface="Calibri"/>
                <a:ea typeface="Calibri"/>
                <a:cs typeface="Calibri"/>
                <a:sym typeface="Calibri"/>
              </a:rPr>
              <a:t> </a:t>
            </a:r>
            <a:r>
              <a:rPr lang="fr-FR" i="1" dirty="0"/>
              <a:t>000.</a:t>
            </a:r>
            <a:endParaRPr i="1" dirty="0"/>
          </a:p>
        </p:txBody>
      </p:sp>
      <p:sp>
        <p:nvSpPr>
          <p:cNvPr id="943" name="Google Shape;943;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Google Shape;949;p1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0" name="Google Shape;950;p1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Vous allez vous entrainer à </a:t>
            </a:r>
            <a:r>
              <a:rPr lang="fr-FR" i="1" u="none" dirty="0"/>
              <a:t>ajouter un nombre ayant 9 unités restantes. Essayez </a:t>
            </a:r>
            <a:r>
              <a:rPr lang="fr-FR" i="1" dirty="0"/>
              <a:t>d’être le plus rapide possible, il faudra expliquer la procédure que vous avez utilisée. Écrivez le résultat sur vos ardoises. </a:t>
            </a:r>
            <a:endParaRPr i="0" dirty="0"/>
          </a:p>
        </p:txBody>
      </p:sp>
      <p:sp>
        <p:nvSpPr>
          <p:cNvPr id="951" name="Google Shape;951;p1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1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Google Shape;119;p1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0" dirty="0"/>
              <a:t>Même démarche.</a:t>
            </a:r>
            <a:endParaRPr dirty="0"/>
          </a:p>
          <a:p>
            <a:pPr marL="0" marR="0" lvl="0" indent="0" algn="l" rtl="0">
              <a:lnSpc>
                <a:spcPct val="100000"/>
              </a:lnSpc>
              <a:spcBef>
                <a:spcPts val="0"/>
              </a:spcBef>
              <a:spcAft>
                <a:spcPts val="0"/>
              </a:spcAft>
              <a:buClr>
                <a:srgbClr val="000000"/>
              </a:buClr>
              <a:buSzPts val="1400"/>
              <a:buFont typeface="Arial"/>
              <a:buNone/>
            </a:pPr>
            <a:r>
              <a:rPr lang="fr-FR" b="1" i="0" dirty="0"/>
              <a:t>Réponse attendue </a:t>
            </a:r>
            <a:r>
              <a:rPr lang="fr-FR" b="0" i="0" dirty="0"/>
              <a:t>:</a:t>
            </a:r>
            <a:r>
              <a:rPr lang="fr-FR" i="0" dirty="0"/>
              <a:t> 7</a:t>
            </a:r>
            <a:r>
              <a:rPr lang="fr-FR" i="1" dirty="0"/>
              <a:t> </a:t>
            </a:r>
            <a:r>
              <a:rPr lang="fr-FR" i="0" dirty="0"/>
              <a:t>075. </a:t>
            </a:r>
            <a:br>
              <a:rPr lang="fr-FR" i="0" dirty="0"/>
            </a:br>
            <a:r>
              <a:rPr lang="fr-FR" i="0" dirty="0"/>
              <a:t>Faire émerger qu’il n’y a pas de centaine restante, donc on doit écrire 0 </a:t>
            </a:r>
            <a:r>
              <a:rPr lang="fr-FR" i="0" strike="noStrike" dirty="0"/>
              <a:t>au chiffre des centaines</a:t>
            </a:r>
            <a:r>
              <a:rPr lang="fr-FR" i="0" dirty="0"/>
              <a:t>. Si on oublie le zéro, on écrit 775 qui signifie 700 + 75 et non 7</a:t>
            </a:r>
            <a:r>
              <a:rPr lang="fr-FR" i="1" dirty="0"/>
              <a:t> </a:t>
            </a:r>
            <a:r>
              <a:rPr lang="fr-FR" i="0" dirty="0"/>
              <a:t>000 + 75.</a:t>
            </a:r>
            <a:endParaRPr i="1" dirty="0"/>
          </a:p>
        </p:txBody>
      </p:sp>
      <p:sp>
        <p:nvSpPr>
          <p:cNvPr id="120" name="Google Shape;120;p1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a:extLst>
            <a:ext uri="{FF2B5EF4-FFF2-40B4-BE49-F238E27FC236}">
              <a16:creationId xmlns:a16="http://schemas.microsoft.com/office/drawing/2014/main" id="{F3BCDF70-E26A-73AE-40E3-EB34AE1399CF}"/>
            </a:ext>
          </a:extLst>
        </p:cNvPr>
        <p:cNvGrpSpPr/>
        <p:nvPr/>
      </p:nvGrpSpPr>
      <p:grpSpPr>
        <a:xfrm>
          <a:off x="0" y="0"/>
          <a:ext cx="0" cy="0"/>
          <a:chOff x="0" y="0"/>
          <a:chExt cx="0" cy="0"/>
        </a:xfrm>
      </p:grpSpPr>
      <p:sp>
        <p:nvSpPr>
          <p:cNvPr id="958" name="Google Shape;958;p145:notes">
            <a:extLst>
              <a:ext uri="{FF2B5EF4-FFF2-40B4-BE49-F238E27FC236}">
                <a16:creationId xmlns:a16="http://schemas.microsoft.com/office/drawing/2014/main" id="{3541AA9F-53C4-F1ED-9C33-D56E479EAD8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9" name="Google Shape;959;p145:notes">
            <a:extLst>
              <a:ext uri="{FF2B5EF4-FFF2-40B4-BE49-F238E27FC236}">
                <a16:creationId xmlns:a16="http://schemas.microsoft.com/office/drawing/2014/main" id="{B9BD1FE7-827A-59B9-6396-22F3336B30A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b="0" i="0" dirty="0"/>
              <a:t>823. </a:t>
            </a:r>
            <a:endParaRPr lang="fr-FR" dirty="0"/>
          </a:p>
          <a:p>
            <a:pPr marL="0" marR="0" lvl="0" indent="0" algn="l" rtl="0">
              <a:lnSpc>
                <a:spcPct val="100000"/>
              </a:lnSpc>
              <a:spcBef>
                <a:spcPts val="0"/>
              </a:spcBef>
              <a:spcAft>
                <a:spcPts val="0"/>
              </a:spcAft>
              <a:buClr>
                <a:schemeClr val="dk1"/>
              </a:buClr>
              <a:buSzPts val="1200"/>
              <a:buFont typeface="Calibri"/>
              <a:buNone/>
            </a:pPr>
            <a:r>
              <a:rPr lang="fr-FR" i="0" dirty="0"/>
              <a:t>Laisser aux élèves un court temps de recherche individuelle. Interroger un élève très rapide afin qu’il explique sa procédure.</a:t>
            </a:r>
            <a:endParaRPr lang="fr-FR" dirty="0"/>
          </a:p>
          <a:p>
            <a:pPr marL="0" marR="0" lvl="0" indent="0" algn="l" rtl="0">
              <a:lnSpc>
                <a:spcPct val="100000"/>
              </a:lnSpc>
              <a:spcBef>
                <a:spcPts val="0"/>
              </a:spcBef>
              <a:spcAft>
                <a:spcPts val="0"/>
              </a:spcAft>
              <a:buClr>
                <a:schemeClr val="dk1"/>
              </a:buClr>
              <a:buSzPts val="1200"/>
              <a:buFont typeface="Calibri"/>
              <a:buNone/>
            </a:pPr>
            <a:r>
              <a:rPr lang="fr-FR" sz="1200" dirty="0">
                <a:latin typeface="Arial"/>
                <a:ea typeface="Arial"/>
                <a:cs typeface="Arial"/>
                <a:sym typeface="Arial"/>
              </a:rPr>
              <a:t>→ </a:t>
            </a:r>
            <a:r>
              <a:rPr lang="fr-FR" sz="1200" i="1" dirty="0">
                <a:latin typeface="Arial"/>
                <a:ea typeface="Arial"/>
                <a:cs typeface="Arial"/>
                <a:sym typeface="Arial"/>
              </a:rPr>
              <a:t>Je peux utiliser un résultat connu par cœur 4</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9</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13 donc 814</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9</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810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13</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823.</a:t>
            </a:r>
            <a:endParaRPr sz="1200" i="1" dirty="0">
              <a:latin typeface="Arial"/>
              <a:ea typeface="Arial"/>
              <a:cs typeface="Arial"/>
              <a:sym typeface="Arial"/>
            </a:endParaRPr>
          </a:p>
        </p:txBody>
      </p:sp>
      <p:sp>
        <p:nvSpPr>
          <p:cNvPr id="960" name="Google Shape;960;p145:notes">
            <a:extLst>
              <a:ext uri="{FF2B5EF4-FFF2-40B4-BE49-F238E27FC236}">
                <a16:creationId xmlns:a16="http://schemas.microsoft.com/office/drawing/2014/main" id="{95B014A3-D7FE-236F-BBE6-88FBC685C72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90</a:t>
            </a:fld>
            <a:endParaRPr/>
          </a:p>
        </p:txBody>
      </p:sp>
    </p:spTree>
    <p:extLst>
      <p:ext uri="{BB962C8B-B14F-4D97-AF65-F5344CB8AC3E}">
        <p14:creationId xmlns:p14="http://schemas.microsoft.com/office/powerpoint/2010/main" val="85303590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a:extLst>
            <a:ext uri="{FF2B5EF4-FFF2-40B4-BE49-F238E27FC236}">
              <a16:creationId xmlns:a16="http://schemas.microsoft.com/office/drawing/2014/main" id="{50097A61-ECD1-E22D-93D4-81DC8848767D}"/>
            </a:ext>
          </a:extLst>
        </p:cNvPr>
        <p:cNvGrpSpPr/>
        <p:nvPr/>
      </p:nvGrpSpPr>
      <p:grpSpPr>
        <a:xfrm>
          <a:off x="0" y="0"/>
          <a:ext cx="0" cy="0"/>
          <a:chOff x="0" y="0"/>
          <a:chExt cx="0" cy="0"/>
        </a:xfrm>
      </p:grpSpPr>
      <p:sp>
        <p:nvSpPr>
          <p:cNvPr id="958" name="Google Shape;958;p145:notes">
            <a:extLst>
              <a:ext uri="{FF2B5EF4-FFF2-40B4-BE49-F238E27FC236}">
                <a16:creationId xmlns:a16="http://schemas.microsoft.com/office/drawing/2014/main" id="{FA5F9296-6BDA-A694-31CE-B500F062620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9" name="Google Shape;959;p145:notes">
            <a:extLst>
              <a:ext uri="{FF2B5EF4-FFF2-40B4-BE49-F238E27FC236}">
                <a16:creationId xmlns:a16="http://schemas.microsoft.com/office/drawing/2014/main" id="{911DF9FE-B20F-121F-55DD-A4A5C4A92AD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dirty="0">
                <a:latin typeface="Arial"/>
                <a:ea typeface="Arial"/>
                <a:cs typeface="Arial"/>
                <a:sym typeface="Arial"/>
              </a:rPr>
              <a:t>→ </a:t>
            </a:r>
            <a:r>
              <a:rPr lang="fr-FR" sz="1200" i="1" dirty="0">
                <a:latin typeface="Arial"/>
                <a:ea typeface="Arial"/>
                <a:cs typeface="Arial"/>
                <a:sym typeface="Arial"/>
              </a:rPr>
              <a:t>Je peux aussi utiliser la procédure des dizaines et unités : pour ajouter 9, j’ajoute une dizaine puis j’enlève une unité. 814</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824 puis 824</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823.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i="1" dirty="0">
                <a:latin typeface="Arial"/>
                <a:cs typeface="Arial"/>
                <a:sym typeface="Arial"/>
              </a:rPr>
              <a:t>C’est cette procédure que nous allons entrainer aujourd’hui. </a:t>
            </a:r>
            <a:endParaRPr lang="fr-FR" i="1"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960" name="Google Shape;960;p145:notes">
            <a:extLst>
              <a:ext uri="{FF2B5EF4-FFF2-40B4-BE49-F238E27FC236}">
                <a16:creationId xmlns:a16="http://schemas.microsoft.com/office/drawing/2014/main" id="{DEA6ECF7-0584-F936-C4E8-A4B560F3B93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91</a:t>
            </a:fld>
            <a:endParaRPr/>
          </a:p>
        </p:txBody>
      </p:sp>
    </p:spTree>
    <p:extLst>
      <p:ext uri="{BB962C8B-B14F-4D97-AF65-F5344CB8AC3E}">
        <p14:creationId xmlns:p14="http://schemas.microsoft.com/office/powerpoint/2010/main" val="56734003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a:extLst>
            <a:ext uri="{FF2B5EF4-FFF2-40B4-BE49-F238E27FC236}">
              <a16:creationId xmlns:a16="http://schemas.microsoft.com/office/drawing/2014/main" id="{7E78AA84-9038-DC06-2A2A-E96F370C4BD4}"/>
            </a:ext>
          </a:extLst>
        </p:cNvPr>
        <p:cNvGrpSpPr/>
        <p:nvPr/>
      </p:nvGrpSpPr>
      <p:grpSpPr>
        <a:xfrm>
          <a:off x="0" y="0"/>
          <a:ext cx="0" cy="0"/>
          <a:chOff x="0" y="0"/>
          <a:chExt cx="0" cy="0"/>
        </a:xfrm>
      </p:grpSpPr>
      <p:sp>
        <p:nvSpPr>
          <p:cNvPr id="969" name="Google Shape;969;p51:notes">
            <a:extLst>
              <a:ext uri="{FF2B5EF4-FFF2-40B4-BE49-F238E27FC236}">
                <a16:creationId xmlns:a16="http://schemas.microsoft.com/office/drawing/2014/main" id="{30A9292D-40DB-E675-0FB8-87C26942CCD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0" name="Google Shape;970;p51:notes">
            <a:extLst>
              <a:ext uri="{FF2B5EF4-FFF2-40B4-BE49-F238E27FC236}">
                <a16:creationId xmlns:a16="http://schemas.microsoft.com/office/drawing/2014/main" id="{22EB7007-89FF-2D65-E4EA-54DCAD43A35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 </a:t>
            </a:r>
            <a:r>
              <a:rPr lang="fr-FR" b="0" i="0" dirty="0"/>
              <a:t>:</a:t>
            </a:r>
            <a:r>
              <a:rPr lang="fr-FR" b="1" i="0" dirty="0"/>
              <a:t> </a:t>
            </a:r>
            <a:r>
              <a:rPr lang="fr-FR" i="0" dirty="0"/>
              <a:t>1</a:t>
            </a:r>
            <a:r>
              <a:rPr lang="fr-FR" sz="1200" i="1" dirty="0">
                <a:latin typeface="Calibri"/>
                <a:ea typeface="Calibri"/>
                <a:cs typeface="Calibri"/>
                <a:sym typeface="Calibri"/>
              </a:rPr>
              <a:t> </a:t>
            </a:r>
            <a:r>
              <a:rPr lang="fr-FR" i="0" dirty="0"/>
              <a:t>566. </a:t>
            </a:r>
            <a:endParaRPr dirty="0"/>
          </a:p>
          <a:p>
            <a:pPr marL="0" marR="0" lvl="0" indent="0" algn="l" rtl="0">
              <a:lnSpc>
                <a:spcPct val="100000"/>
              </a:lnSpc>
              <a:spcBef>
                <a:spcPts val="0"/>
              </a:spcBef>
              <a:spcAft>
                <a:spcPts val="0"/>
              </a:spcAft>
              <a:buClr>
                <a:schemeClr val="dk1"/>
              </a:buClr>
              <a:buSzPts val="1200"/>
              <a:buFont typeface="Calibri"/>
              <a:buNone/>
            </a:pPr>
            <a:r>
              <a:rPr lang="fr-FR" i="0" dirty="0"/>
              <a:t>Laisser aux élèves un court temps de recherche individuelle. Interroger un élève très rapide afin qu’il rappelle la procédure apprise pour ajouter 19 rapidement</a:t>
            </a:r>
            <a:r>
              <a:rPr lang="fr-FR" sz="1200" i="1" dirty="0">
                <a:latin typeface="Calibri"/>
                <a:ea typeface="Calibri"/>
                <a:cs typeface="Calibri"/>
                <a:sym typeface="Calibri"/>
              </a:rPr>
              <a:t> </a:t>
            </a:r>
            <a:r>
              <a:rPr lang="fr-FR" i="0" dirty="0"/>
              <a:t>: </a:t>
            </a:r>
            <a:r>
              <a:rPr lang="fr-FR" b="0" i="1" dirty="0">
                <a:solidFill>
                  <a:srgbClr val="444746"/>
                </a:solidFill>
                <a:latin typeface="Arial"/>
                <a:ea typeface="Arial"/>
                <a:cs typeface="Arial"/>
                <a:sym typeface="Arial"/>
              </a:rPr>
              <a:t>comme 19, c'est 20</a:t>
            </a:r>
            <a:r>
              <a:rPr lang="fr-FR" sz="1200" i="1" dirty="0">
                <a:latin typeface="Calibri"/>
                <a:ea typeface="Calibri"/>
                <a:cs typeface="Calibri"/>
                <a:sym typeface="Calibri"/>
              </a:rPr>
              <a:t> </a:t>
            </a:r>
            <a:r>
              <a:rPr lang="fr-FR" b="0" i="1" dirty="0">
                <a:solidFill>
                  <a:srgbClr val="444746"/>
                </a:solidFill>
                <a:latin typeface="Arial"/>
                <a:ea typeface="Arial"/>
                <a:cs typeface="Arial"/>
                <a:sym typeface="Arial"/>
              </a:rPr>
              <a:t>–</a:t>
            </a:r>
            <a:r>
              <a:rPr lang="fr-FR" sz="1200" i="1" dirty="0">
                <a:latin typeface="Calibri"/>
                <a:ea typeface="Calibri"/>
                <a:cs typeface="Calibri"/>
                <a:sym typeface="Calibri"/>
              </a:rPr>
              <a:t> </a:t>
            </a:r>
            <a:r>
              <a:rPr lang="fr-FR" b="0" i="1" dirty="0">
                <a:solidFill>
                  <a:srgbClr val="444746"/>
                </a:solidFill>
                <a:latin typeface="Arial"/>
                <a:ea typeface="Arial"/>
                <a:cs typeface="Arial"/>
                <a:sym typeface="Arial"/>
              </a:rPr>
              <a:t>1, on peut </a:t>
            </a:r>
            <a:r>
              <a:rPr lang="fr-FR" i="1" u="none" dirty="0"/>
              <a:t>ajouter 2 dizaines et enlever 1 unité</a:t>
            </a:r>
            <a:r>
              <a:rPr lang="fr-FR" i="0" u="none" dirty="0"/>
              <a:t>. </a:t>
            </a:r>
          </a:p>
          <a:p>
            <a:pPr marL="0" marR="0" lvl="0" indent="0" algn="l" rtl="0">
              <a:lnSpc>
                <a:spcPct val="100000"/>
              </a:lnSpc>
              <a:spcBef>
                <a:spcPts val="0"/>
              </a:spcBef>
              <a:spcAft>
                <a:spcPts val="0"/>
              </a:spcAft>
              <a:buClr>
                <a:schemeClr val="dk1"/>
              </a:buClr>
              <a:buSzPts val="1200"/>
              <a:buFont typeface="Calibri"/>
              <a:buNone/>
            </a:pPr>
            <a:r>
              <a:rPr lang="fr-FR" i="0" u="none" dirty="0"/>
              <a:t>La correction est facilitée dans la diapositive suivante où apparait le moule. </a:t>
            </a:r>
            <a:endParaRPr u="none"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971" name="Google Shape;971;p51:notes">
            <a:extLst>
              <a:ext uri="{FF2B5EF4-FFF2-40B4-BE49-F238E27FC236}">
                <a16:creationId xmlns:a16="http://schemas.microsoft.com/office/drawing/2014/main" id="{E71B0968-C627-8161-BA0B-A795B6D2979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92</a:t>
            </a:fld>
            <a:endParaRPr/>
          </a:p>
        </p:txBody>
      </p:sp>
    </p:spTree>
    <p:extLst>
      <p:ext uri="{BB962C8B-B14F-4D97-AF65-F5344CB8AC3E}">
        <p14:creationId xmlns:p14="http://schemas.microsoft.com/office/powerpoint/2010/main" val="9228893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0" name="Google Shape;970;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dirty="0">
                <a:latin typeface="Arial"/>
                <a:ea typeface="Arial"/>
                <a:cs typeface="Arial"/>
                <a:sym typeface="Arial"/>
              </a:rPr>
              <a:t>1</a:t>
            </a:r>
            <a:r>
              <a:rPr lang="fr-FR" sz="1200" i="1" dirty="0">
                <a:latin typeface="Calibri"/>
                <a:ea typeface="Calibri"/>
                <a:cs typeface="Calibri"/>
                <a:sym typeface="Calibri"/>
              </a:rPr>
              <a:t> </a:t>
            </a:r>
            <a:r>
              <a:rPr lang="fr-FR" sz="1200" dirty="0">
                <a:latin typeface="Arial"/>
                <a:ea typeface="Arial"/>
                <a:cs typeface="Arial"/>
                <a:sym typeface="Arial"/>
              </a:rPr>
              <a:t>547</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567, puis j’enlève 1 unité, 1</a:t>
            </a:r>
            <a:r>
              <a:rPr lang="fr-FR" sz="1200" i="1" dirty="0">
                <a:latin typeface="Calibri"/>
                <a:ea typeface="Calibri"/>
                <a:cs typeface="Calibri"/>
                <a:sym typeface="Calibri"/>
              </a:rPr>
              <a:t> </a:t>
            </a:r>
            <a:r>
              <a:rPr lang="fr-FR" sz="1200" i="1" dirty="0">
                <a:latin typeface="Arial"/>
                <a:ea typeface="Arial"/>
                <a:cs typeface="Arial"/>
                <a:sym typeface="Arial"/>
              </a:rPr>
              <a:t>567</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566. Donc 1</a:t>
            </a:r>
            <a:r>
              <a:rPr lang="fr-FR" sz="1200" i="1" dirty="0">
                <a:latin typeface="Calibri"/>
                <a:ea typeface="Calibri"/>
                <a:cs typeface="Calibri"/>
                <a:sym typeface="Calibri"/>
              </a:rPr>
              <a:t> </a:t>
            </a:r>
            <a:r>
              <a:rPr lang="fr-FR" sz="1200" i="1" dirty="0">
                <a:latin typeface="Arial"/>
                <a:ea typeface="Arial"/>
                <a:cs typeface="Arial"/>
                <a:sym typeface="Arial"/>
              </a:rPr>
              <a:t>547</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19</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566.</a:t>
            </a:r>
            <a:endParaRPr dirty="0"/>
          </a:p>
          <a:p>
            <a:pPr marL="0" marR="0" lvl="0" indent="0" algn="l" rtl="0">
              <a:lnSpc>
                <a:spcPct val="100000"/>
              </a:lnSpc>
              <a:spcBef>
                <a:spcPts val="0"/>
              </a:spcBef>
              <a:spcAft>
                <a:spcPts val="0"/>
              </a:spcAft>
              <a:buClr>
                <a:schemeClr val="dk1"/>
              </a:buClr>
              <a:buSzPts val="1200"/>
              <a:buFont typeface="Calibri"/>
              <a:buNone/>
            </a:pPr>
            <a:endParaRPr sz="1200" i="1" dirty="0">
              <a:latin typeface="Arial"/>
              <a:ea typeface="Arial"/>
              <a:cs typeface="Arial"/>
              <a:sym typeface="Arial"/>
            </a:endParaRPr>
          </a:p>
        </p:txBody>
      </p:sp>
      <p:sp>
        <p:nvSpPr>
          <p:cNvPr id="971" name="Google Shape;971;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93</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a:extLst>
            <a:ext uri="{FF2B5EF4-FFF2-40B4-BE49-F238E27FC236}">
              <a16:creationId xmlns:a16="http://schemas.microsoft.com/office/drawing/2014/main" id="{063AB90A-B9DD-96F0-5CD6-31FF530F8E80}"/>
            </a:ext>
          </a:extLst>
        </p:cNvPr>
        <p:cNvGrpSpPr/>
        <p:nvPr/>
      </p:nvGrpSpPr>
      <p:grpSpPr>
        <a:xfrm>
          <a:off x="0" y="0"/>
          <a:ext cx="0" cy="0"/>
          <a:chOff x="0" y="0"/>
          <a:chExt cx="0" cy="0"/>
        </a:xfrm>
      </p:grpSpPr>
      <p:sp>
        <p:nvSpPr>
          <p:cNvPr id="1086" name="Google Shape;1086;p154:notes">
            <a:extLst>
              <a:ext uri="{FF2B5EF4-FFF2-40B4-BE49-F238E27FC236}">
                <a16:creationId xmlns:a16="http://schemas.microsoft.com/office/drawing/2014/main" id="{A641F170-73FE-E5DF-E7FA-BC94B347151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7" name="Google Shape;1087;p154:notes">
            <a:extLst>
              <a:ext uri="{FF2B5EF4-FFF2-40B4-BE49-F238E27FC236}">
                <a16:creationId xmlns:a16="http://schemas.microsoft.com/office/drawing/2014/main" id="{C1954356-6B36-D878-9E5F-F16BD412BB4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5</a:t>
            </a:r>
            <a:r>
              <a:rPr lang="fr-FR" sz="1200" i="1" dirty="0">
                <a:latin typeface="Calibri"/>
                <a:ea typeface="Calibri"/>
                <a:cs typeface="Calibri"/>
                <a:sym typeface="Calibri"/>
              </a:rPr>
              <a:t> </a:t>
            </a:r>
            <a:r>
              <a:rPr lang="fr-FR" dirty="0"/>
              <a:t>752.</a:t>
            </a:r>
          </a:p>
          <a:p>
            <a:pPr marL="0" marR="0" lvl="0" indent="0" algn="l" rtl="0">
              <a:lnSpc>
                <a:spcPct val="100000"/>
              </a:lnSpc>
              <a:spcBef>
                <a:spcPts val="0"/>
              </a:spcBef>
              <a:spcAft>
                <a:spcPts val="0"/>
              </a:spcAft>
              <a:buClr>
                <a:schemeClr val="dk1"/>
              </a:buClr>
              <a:buSzPts val="1200"/>
              <a:buFont typeface="Calibri"/>
              <a:buNone/>
            </a:pPr>
            <a:r>
              <a:rPr lang="fr-FR" dirty="0"/>
              <a:t>Même démarche. Faire verbaliser que 19 + 5 733 = 5 733 + 19 (commutativité de l’addition). </a:t>
            </a:r>
            <a:endParaRPr dirty="0"/>
          </a:p>
        </p:txBody>
      </p:sp>
      <p:sp>
        <p:nvSpPr>
          <p:cNvPr id="1088" name="Google Shape;1088;p154:notes">
            <a:extLst>
              <a:ext uri="{FF2B5EF4-FFF2-40B4-BE49-F238E27FC236}">
                <a16:creationId xmlns:a16="http://schemas.microsoft.com/office/drawing/2014/main" id="{4A146FE0-D96A-876D-E72F-5A5634C323C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94</a:t>
            </a:fld>
            <a:endParaRPr/>
          </a:p>
        </p:txBody>
      </p:sp>
    </p:spTree>
    <p:extLst>
      <p:ext uri="{BB962C8B-B14F-4D97-AF65-F5344CB8AC3E}">
        <p14:creationId xmlns:p14="http://schemas.microsoft.com/office/powerpoint/2010/main" val="227461990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p15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7" name="Google Shape;1087;p1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dirty="0"/>
              <a:t>5</a:t>
            </a:r>
            <a:r>
              <a:rPr lang="fr-FR" sz="1200" i="1" dirty="0">
                <a:latin typeface="Calibri"/>
                <a:ea typeface="Calibri"/>
                <a:cs typeface="Calibri"/>
                <a:sym typeface="Calibri"/>
              </a:rPr>
              <a:t> </a:t>
            </a:r>
            <a:r>
              <a:rPr lang="fr-FR" dirty="0"/>
              <a:t>752.</a:t>
            </a:r>
          </a:p>
          <a:p>
            <a:pPr marL="0" marR="0" lvl="0" indent="0" algn="l" rtl="0">
              <a:lnSpc>
                <a:spcPct val="100000"/>
              </a:lnSpc>
              <a:spcBef>
                <a:spcPts val="0"/>
              </a:spcBef>
              <a:spcAft>
                <a:spcPts val="0"/>
              </a:spcAft>
              <a:buClr>
                <a:schemeClr val="dk1"/>
              </a:buClr>
              <a:buSzPts val="1200"/>
              <a:buFont typeface="Calibri"/>
              <a:buNone/>
            </a:pPr>
            <a:r>
              <a:rPr lang="fr-FR" dirty="0"/>
              <a:t>Même démarche. Faire verbaliser que 19 + 5 733 = 5 733 + 19 (commutativité de l’addition). </a:t>
            </a:r>
            <a:endParaRPr dirty="0"/>
          </a:p>
        </p:txBody>
      </p:sp>
      <p:sp>
        <p:nvSpPr>
          <p:cNvPr id="1088" name="Google Shape;1088;p1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95</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a:extLst>
            <a:ext uri="{FF2B5EF4-FFF2-40B4-BE49-F238E27FC236}">
              <a16:creationId xmlns:a16="http://schemas.microsoft.com/office/drawing/2014/main" id="{B2332928-D0D4-AE24-184E-5B6640CAE166}"/>
            </a:ext>
          </a:extLst>
        </p:cNvPr>
        <p:cNvGrpSpPr/>
        <p:nvPr/>
      </p:nvGrpSpPr>
      <p:grpSpPr>
        <a:xfrm>
          <a:off x="0" y="0"/>
          <a:ext cx="0" cy="0"/>
          <a:chOff x="0" y="0"/>
          <a:chExt cx="0" cy="0"/>
        </a:xfrm>
      </p:grpSpPr>
      <p:sp>
        <p:nvSpPr>
          <p:cNvPr id="992" name="Google Shape;992;p134:notes">
            <a:extLst>
              <a:ext uri="{FF2B5EF4-FFF2-40B4-BE49-F238E27FC236}">
                <a16:creationId xmlns:a16="http://schemas.microsoft.com/office/drawing/2014/main" id="{D30823A2-F72A-1560-8D37-8D59ECC1F30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3" name="Google Shape;993;p134:notes">
            <a:extLst>
              <a:ext uri="{FF2B5EF4-FFF2-40B4-BE49-F238E27FC236}">
                <a16:creationId xmlns:a16="http://schemas.microsoft.com/office/drawing/2014/main" id="{7177BCDB-C53D-C9E1-99BD-E735B0C5D6F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dirty="0"/>
              <a:t>Même démarche en ajoutant 29. </a:t>
            </a:r>
            <a:endParaRPr dirty="0"/>
          </a:p>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3</a:t>
            </a:r>
            <a:r>
              <a:rPr lang="fr-FR" sz="1200" i="1" dirty="0">
                <a:latin typeface="Calibri"/>
                <a:ea typeface="Calibri"/>
                <a:cs typeface="Calibri"/>
                <a:sym typeface="Calibri"/>
              </a:rPr>
              <a:t> </a:t>
            </a:r>
            <a:r>
              <a:rPr lang="fr-FR" dirty="0"/>
              <a:t>891.</a:t>
            </a: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994" name="Google Shape;994;p134:notes">
            <a:extLst>
              <a:ext uri="{FF2B5EF4-FFF2-40B4-BE49-F238E27FC236}">
                <a16:creationId xmlns:a16="http://schemas.microsoft.com/office/drawing/2014/main" id="{28C72EBD-A8A2-8F38-64F9-B7F556A1E54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96</a:t>
            </a:fld>
            <a:endParaRPr/>
          </a:p>
        </p:txBody>
      </p:sp>
    </p:spTree>
    <p:extLst>
      <p:ext uri="{BB962C8B-B14F-4D97-AF65-F5344CB8AC3E}">
        <p14:creationId xmlns:p14="http://schemas.microsoft.com/office/powerpoint/2010/main" val="61635565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1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3" name="Google Shape;993;p1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i="1" dirty="0">
                <a:latin typeface="Arial"/>
                <a:ea typeface="Arial"/>
                <a:cs typeface="Arial"/>
                <a:sym typeface="Arial"/>
              </a:rPr>
              <a:t>Pour ajouter 29, j’ajoute 30, puis j’enlève 1. 3</a:t>
            </a:r>
            <a:r>
              <a:rPr lang="fr-FR" sz="1200" i="1" dirty="0">
                <a:latin typeface="Calibri"/>
                <a:ea typeface="Calibri"/>
                <a:cs typeface="Calibri"/>
                <a:sym typeface="Calibri"/>
              </a:rPr>
              <a:t> </a:t>
            </a:r>
            <a:r>
              <a:rPr lang="fr-FR" sz="1200" i="1" dirty="0">
                <a:latin typeface="Arial"/>
                <a:ea typeface="Arial"/>
                <a:cs typeface="Arial"/>
                <a:sym typeface="Arial"/>
              </a:rPr>
              <a:t>862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30</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3</a:t>
            </a:r>
            <a:r>
              <a:rPr lang="fr-FR" sz="1200" i="1" dirty="0">
                <a:latin typeface="Calibri"/>
                <a:ea typeface="Calibri"/>
                <a:cs typeface="Calibri"/>
                <a:sym typeface="Calibri"/>
              </a:rPr>
              <a:t> </a:t>
            </a:r>
            <a:r>
              <a:rPr lang="fr-FR" sz="1200" i="1" dirty="0">
                <a:latin typeface="Arial"/>
                <a:ea typeface="Arial"/>
                <a:cs typeface="Arial"/>
                <a:sym typeface="Arial"/>
              </a:rPr>
              <a:t>892, puisque j’ajoute 3 dizaines aux 6 dizaines restantes de 3</a:t>
            </a:r>
            <a:r>
              <a:rPr lang="fr-FR" sz="1200" i="1" dirty="0">
                <a:latin typeface="Calibri"/>
                <a:ea typeface="Calibri"/>
                <a:cs typeface="Calibri"/>
                <a:sym typeface="Calibri"/>
              </a:rPr>
              <a:t> </a:t>
            </a:r>
            <a:r>
              <a:rPr lang="fr-FR" sz="1200" i="1" dirty="0">
                <a:latin typeface="Arial"/>
                <a:ea typeface="Arial"/>
                <a:cs typeface="Arial"/>
                <a:sym typeface="Arial"/>
              </a:rPr>
              <a:t>862. Puis, j’enlève 1 unité, 3</a:t>
            </a:r>
            <a:r>
              <a:rPr lang="fr-FR" sz="1200" i="1" dirty="0">
                <a:latin typeface="Calibri"/>
                <a:ea typeface="Calibri"/>
                <a:cs typeface="Calibri"/>
                <a:sym typeface="Calibri"/>
              </a:rPr>
              <a:t> </a:t>
            </a:r>
            <a:r>
              <a:rPr lang="fr-FR" sz="1200" i="1" dirty="0">
                <a:latin typeface="Arial"/>
                <a:ea typeface="Arial"/>
                <a:cs typeface="Arial"/>
                <a:sym typeface="Arial"/>
              </a:rPr>
              <a:t>892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1</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3</a:t>
            </a:r>
            <a:r>
              <a:rPr lang="fr-FR" sz="1200" i="1" dirty="0">
                <a:latin typeface="Calibri"/>
                <a:ea typeface="Calibri"/>
                <a:cs typeface="Calibri"/>
                <a:sym typeface="Calibri"/>
              </a:rPr>
              <a:t> </a:t>
            </a:r>
            <a:r>
              <a:rPr lang="fr-FR" sz="1200" i="1" dirty="0">
                <a:latin typeface="Arial"/>
                <a:ea typeface="Arial"/>
                <a:cs typeface="Arial"/>
                <a:sym typeface="Arial"/>
              </a:rPr>
              <a:t>891. Donc 3</a:t>
            </a:r>
            <a:r>
              <a:rPr lang="fr-FR" sz="1200" i="1" dirty="0">
                <a:latin typeface="Calibri"/>
                <a:ea typeface="Calibri"/>
                <a:cs typeface="Calibri"/>
                <a:sym typeface="Calibri"/>
              </a:rPr>
              <a:t> </a:t>
            </a:r>
            <a:r>
              <a:rPr lang="fr-FR" sz="1200" i="1" dirty="0">
                <a:latin typeface="Arial"/>
                <a:ea typeface="Arial"/>
                <a:cs typeface="Arial"/>
                <a:sym typeface="Arial"/>
              </a:rPr>
              <a:t>862</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29</a:t>
            </a:r>
            <a:r>
              <a:rPr lang="fr-FR" sz="1200" i="1" dirty="0">
                <a:latin typeface="Calibri"/>
                <a:ea typeface="Calibri"/>
                <a:cs typeface="Calibri"/>
                <a:sym typeface="Calibri"/>
              </a:rPr>
              <a:t> </a:t>
            </a:r>
            <a:r>
              <a:rPr lang="fr-FR" sz="1200" i="1" dirty="0">
                <a:latin typeface="Arial"/>
                <a:ea typeface="Arial"/>
                <a:cs typeface="Arial"/>
                <a:sym typeface="Arial"/>
              </a:rPr>
              <a:t>=</a:t>
            </a:r>
            <a:r>
              <a:rPr lang="fr-FR" sz="1200" i="1" dirty="0">
                <a:latin typeface="Calibri"/>
                <a:ea typeface="Calibri"/>
                <a:cs typeface="Calibri"/>
                <a:sym typeface="Calibri"/>
              </a:rPr>
              <a:t> </a:t>
            </a:r>
            <a:r>
              <a:rPr lang="fr-FR" sz="1200" i="1" dirty="0">
                <a:latin typeface="Arial"/>
                <a:ea typeface="Arial"/>
                <a:cs typeface="Arial"/>
                <a:sym typeface="Arial"/>
              </a:rPr>
              <a:t>3</a:t>
            </a:r>
            <a:r>
              <a:rPr lang="fr-FR" sz="1200" i="1" dirty="0">
                <a:latin typeface="Calibri"/>
                <a:ea typeface="Calibri"/>
                <a:cs typeface="Calibri"/>
                <a:sym typeface="Calibri"/>
              </a:rPr>
              <a:t> </a:t>
            </a:r>
            <a:r>
              <a:rPr lang="fr-FR" sz="1200" i="1" dirty="0">
                <a:latin typeface="Arial"/>
                <a:ea typeface="Arial"/>
                <a:cs typeface="Arial"/>
                <a:sym typeface="Arial"/>
              </a:rPr>
              <a:t>891.</a:t>
            </a: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994" name="Google Shape;994;p1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4">
          <a:extLst>
            <a:ext uri="{FF2B5EF4-FFF2-40B4-BE49-F238E27FC236}">
              <a16:creationId xmlns:a16="http://schemas.microsoft.com/office/drawing/2014/main" id="{0E79EE08-B81E-975C-EBDE-3B77B9DF750F}"/>
            </a:ext>
          </a:extLst>
        </p:cNvPr>
        <p:cNvGrpSpPr/>
        <p:nvPr/>
      </p:nvGrpSpPr>
      <p:grpSpPr>
        <a:xfrm>
          <a:off x="0" y="0"/>
          <a:ext cx="0" cy="0"/>
          <a:chOff x="0" y="0"/>
          <a:chExt cx="0" cy="0"/>
        </a:xfrm>
      </p:grpSpPr>
      <p:sp>
        <p:nvSpPr>
          <p:cNvPr id="1015" name="Google Shape;1015;p151:notes">
            <a:extLst>
              <a:ext uri="{FF2B5EF4-FFF2-40B4-BE49-F238E27FC236}">
                <a16:creationId xmlns:a16="http://schemas.microsoft.com/office/drawing/2014/main" id="{C461A62C-D5CD-C298-DF34-304F1494EE3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6" name="Google Shape;1016;p151:notes">
            <a:extLst>
              <a:ext uri="{FF2B5EF4-FFF2-40B4-BE49-F238E27FC236}">
                <a16:creationId xmlns:a16="http://schemas.microsoft.com/office/drawing/2014/main" id="{7FD87881-C310-C348-C4D7-09712402275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 </a:t>
            </a:r>
            <a:r>
              <a:rPr lang="fr-FR" b="0" dirty="0"/>
              <a:t>:</a:t>
            </a:r>
            <a:r>
              <a:rPr lang="fr-FR" b="1" dirty="0"/>
              <a:t> </a:t>
            </a:r>
            <a:r>
              <a:rPr lang="fr-FR" b="0" dirty="0"/>
              <a:t>1</a:t>
            </a:r>
            <a:r>
              <a:rPr lang="fr-FR" sz="1200" i="1" dirty="0">
                <a:latin typeface="Calibri"/>
                <a:ea typeface="Calibri"/>
                <a:cs typeface="Calibri"/>
                <a:sym typeface="Calibri"/>
              </a:rPr>
              <a:t> </a:t>
            </a:r>
            <a:r>
              <a:rPr lang="fr-FR" dirty="0"/>
              <a:t>457.</a:t>
            </a: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017" name="Google Shape;1017;p151:notes">
            <a:extLst>
              <a:ext uri="{FF2B5EF4-FFF2-40B4-BE49-F238E27FC236}">
                <a16:creationId xmlns:a16="http://schemas.microsoft.com/office/drawing/2014/main" id="{35D6031B-D8C8-DFED-222E-843EF220AB0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98</a:t>
            </a:fld>
            <a:endParaRPr/>
          </a:p>
        </p:txBody>
      </p:sp>
    </p:spTree>
    <p:extLst>
      <p:ext uri="{BB962C8B-B14F-4D97-AF65-F5344CB8AC3E}">
        <p14:creationId xmlns:p14="http://schemas.microsoft.com/office/powerpoint/2010/main" val="19561762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4"/>
        <p:cNvGrpSpPr/>
        <p:nvPr/>
      </p:nvGrpSpPr>
      <p:grpSpPr>
        <a:xfrm>
          <a:off x="0" y="0"/>
          <a:ext cx="0" cy="0"/>
          <a:chOff x="0" y="0"/>
          <a:chExt cx="0" cy="0"/>
        </a:xfrm>
      </p:grpSpPr>
      <p:sp>
        <p:nvSpPr>
          <p:cNvPr id="1015" name="Google Shape;1015;p1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6" name="Google Shape;1016;p1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29</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a:t>
            </a:r>
            <a:r>
              <a:rPr lang="fr-FR" sz="1200" i="1" dirty="0">
                <a:latin typeface="Calibri"/>
                <a:ea typeface="Calibri"/>
                <a:cs typeface="Calibri"/>
                <a:sym typeface="Calibri"/>
              </a:rPr>
              <a:t> </a:t>
            </a:r>
            <a:r>
              <a:rPr lang="fr-FR" i="1" dirty="0"/>
              <a:t>428 a le même résultat que 1</a:t>
            </a:r>
            <a:r>
              <a:rPr lang="fr-FR" sz="1200" i="1" dirty="0">
                <a:latin typeface="Calibri"/>
                <a:ea typeface="Calibri"/>
                <a:cs typeface="Calibri"/>
                <a:sym typeface="Calibri"/>
              </a:rPr>
              <a:t> </a:t>
            </a:r>
            <a:r>
              <a:rPr lang="fr-FR" i="1" dirty="0"/>
              <a:t>428</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29. Je calcule donc 1</a:t>
            </a:r>
            <a:r>
              <a:rPr lang="fr-FR" sz="1200" i="1" dirty="0">
                <a:latin typeface="Calibri"/>
                <a:ea typeface="Calibri"/>
                <a:cs typeface="Calibri"/>
                <a:sym typeface="Calibri"/>
              </a:rPr>
              <a:t> </a:t>
            </a:r>
            <a:r>
              <a:rPr lang="fr-FR" i="1" dirty="0"/>
              <a:t>428</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30</a:t>
            </a:r>
            <a:r>
              <a:rPr lang="fr-FR" sz="1200" i="1" dirty="0">
                <a:latin typeface="Calibri"/>
                <a:ea typeface="Calibri"/>
                <a:cs typeface="Calibri"/>
                <a:sym typeface="Calibri"/>
              </a:rPr>
              <a:t> </a:t>
            </a:r>
            <a:r>
              <a:rPr lang="fr-FR" i="1" dirty="0"/>
              <a:t>–</a:t>
            </a:r>
            <a:r>
              <a:rPr lang="fr-FR" sz="1200" i="1" dirty="0">
                <a:latin typeface="Calibri"/>
                <a:ea typeface="Calibri"/>
                <a:cs typeface="Calibri"/>
                <a:sym typeface="Calibri"/>
              </a:rPr>
              <a:t> </a:t>
            </a:r>
            <a:r>
              <a:rPr lang="fr-FR" i="1" dirty="0"/>
              <a:t>1.</a:t>
            </a:r>
            <a:endParaRPr i="1"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1017" name="Google Shape;1017;p1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99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Deux contenus" userDrawn="1">
  <p:cSld name="1_Deux contenus">
    <p:spTree>
      <p:nvGrpSpPr>
        <p:cNvPr id="1" name="Shape 15"/>
        <p:cNvGrpSpPr/>
        <p:nvPr/>
      </p:nvGrpSpPr>
      <p:grpSpPr>
        <a:xfrm>
          <a:off x="0" y="0"/>
          <a:ext cx="0" cy="0"/>
          <a:chOff x="0" y="0"/>
          <a:chExt cx="0" cy="0"/>
        </a:xfrm>
      </p:grpSpPr>
      <p:pic>
        <p:nvPicPr>
          <p:cNvPr id="3" name="Image 2" descr="Une image contenant texte, capture d’écran, Police, graphisme&#10;&#10;Le contenu généré par l’IA peut être incorrect.">
            <a:extLst>
              <a:ext uri="{FF2B5EF4-FFF2-40B4-BE49-F238E27FC236}">
                <a16:creationId xmlns:a16="http://schemas.microsoft.com/office/drawing/2014/main" id="{F458D376-6411-610A-B6CD-5260CD0BDB8B}"/>
              </a:ext>
            </a:extLst>
          </p:cNvPr>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20"/>
        <p:cNvGrpSpPr/>
        <p:nvPr/>
      </p:nvGrpSpPr>
      <p:grpSpPr>
        <a:xfrm>
          <a:off x="0" y="0"/>
          <a:ext cx="0" cy="0"/>
          <a:chOff x="0" y="0"/>
          <a:chExt cx="0" cy="0"/>
        </a:xfrm>
      </p:grpSpPr>
      <p:pic>
        <p:nvPicPr>
          <p:cNvPr id="2" name="Image 1" descr="Une image contenant texte, capture d’écran, Police, graphisme&#10;&#10;Le contenu généré par l’IA peut être incorrect.">
            <a:extLst>
              <a:ext uri="{FF2B5EF4-FFF2-40B4-BE49-F238E27FC236}">
                <a16:creationId xmlns:a16="http://schemas.microsoft.com/office/drawing/2014/main" id="{1A4F15C7-0BCB-653F-5574-1235C35E0141}"/>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2" name="Google Shape;22;p55"/>
          <p:cNvSpPr txBox="1">
            <a:spLocks noGrp="1"/>
          </p:cNvSpPr>
          <p:nvPr>
            <p:ph type="ctrTitle"/>
          </p:nvPr>
        </p:nvSpPr>
        <p:spPr>
          <a:xfrm>
            <a:off x="796177" y="3218459"/>
            <a:ext cx="7772400" cy="77619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093A7"/>
              </a:buClr>
              <a:buSzPts val="2700"/>
              <a:buFont typeface="Verdana"/>
              <a:buNone/>
              <a:defRPr sz="2700" b="1">
                <a:solidFill>
                  <a:srgbClr val="0093A7"/>
                </a:solidFill>
                <a:latin typeface="Verdana"/>
                <a:ea typeface="Verdana"/>
                <a:cs typeface="Verdana"/>
                <a:sym typeface="Verdana"/>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5"/>
          <p:cNvSpPr txBox="1"/>
          <p:nvPr/>
        </p:nvSpPr>
        <p:spPr>
          <a:xfrm>
            <a:off x="5478583" y="6238351"/>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A39491"/>
                </a:solidFill>
                <a:latin typeface="Verdana"/>
                <a:ea typeface="Verdana"/>
                <a:cs typeface="Verdana"/>
                <a:sym typeface="Verdana"/>
              </a:rPr>
              <a:t>Réservé à la vidéoprojection</a:t>
            </a:r>
            <a:endParaRPr sz="1400" b="0" i="0" u="none" strike="noStrike" cap="none">
              <a:solidFill>
                <a:srgbClr val="A39491"/>
              </a:solidFill>
              <a:latin typeface="Verdana"/>
              <a:ea typeface="Verdana"/>
              <a:cs typeface="Verdana"/>
              <a:sym typeface="Verdana"/>
            </a:endParaRPr>
          </a:p>
        </p:txBody>
      </p:sp>
      <p:pic>
        <p:nvPicPr>
          <p:cNvPr id="24" name="Google Shape;24;p55"/>
          <p:cNvPicPr preferRelativeResize="0"/>
          <p:nvPr/>
        </p:nvPicPr>
        <p:blipFill rotWithShape="1">
          <a:blip r:embed="rId3">
            <a:alphaModFix/>
          </a:blip>
          <a:srcRect/>
          <a:stretch/>
        </p:blipFill>
        <p:spPr>
          <a:xfrm>
            <a:off x="8305804" y="6060750"/>
            <a:ext cx="723900" cy="7334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re et contenu" type="obj">
  <p:cSld name="OBJECT">
    <p:spTree>
      <p:nvGrpSpPr>
        <p:cNvPr id="1" name="Shape 25"/>
        <p:cNvGrpSpPr/>
        <p:nvPr/>
      </p:nvGrpSpPr>
      <p:grpSpPr>
        <a:xfrm>
          <a:off x="0" y="0"/>
          <a:ext cx="0" cy="0"/>
          <a:chOff x="0" y="0"/>
          <a:chExt cx="0" cy="0"/>
        </a:xfrm>
      </p:grpSpPr>
      <p:sp>
        <p:nvSpPr>
          <p:cNvPr id="26" name="Google Shape;26;p57"/>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57"/>
          <p:cNvSpPr txBox="1">
            <a:spLocks noGrp="1"/>
          </p:cNvSpPr>
          <p:nvPr>
            <p:ph type="title"/>
          </p:nvPr>
        </p:nvSpPr>
        <p:spPr>
          <a:xfrm>
            <a:off x="0" y="-1"/>
            <a:ext cx="59537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7"/>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57"/>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6802AE"/>
              </a:solidFill>
              <a:latin typeface="Calibri"/>
              <a:ea typeface="Calibri"/>
              <a:cs typeface="Calibri"/>
              <a:sym typeface="Calibri"/>
            </a:endParaRPr>
          </a:p>
        </p:txBody>
      </p:sp>
      <p:pic>
        <p:nvPicPr>
          <p:cNvPr id="30" name="Google Shape;30;p57"/>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Vide">
  <p:cSld name="1_Vide">
    <p:spTree>
      <p:nvGrpSpPr>
        <p:cNvPr id="1" name="Shape 31"/>
        <p:cNvGrpSpPr/>
        <p:nvPr/>
      </p:nvGrpSpPr>
      <p:grpSpPr>
        <a:xfrm>
          <a:off x="0" y="0"/>
          <a:ext cx="0" cy="0"/>
          <a:chOff x="0" y="0"/>
          <a:chExt cx="0" cy="0"/>
        </a:xfrm>
      </p:grpSpPr>
      <p:sp>
        <p:nvSpPr>
          <p:cNvPr id="32" name="Google Shape;32;p261"/>
          <p:cNvSpPr/>
          <p:nvPr/>
        </p:nvSpPr>
        <p:spPr>
          <a:xfrm>
            <a:off x="0" y="0"/>
            <a:ext cx="9144000" cy="6858000"/>
          </a:xfrm>
          <a:prstGeom prst="rect">
            <a:avLst/>
          </a:prstGeom>
          <a:noFill/>
          <a:ln w="101600" cap="flat" cmpd="sng">
            <a:solidFill>
              <a:srgbClr val="6802A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3" name="Google Shape;33;p261"/>
          <p:cNvSpPr/>
          <p:nvPr/>
        </p:nvSpPr>
        <p:spPr>
          <a:xfrm>
            <a:off x="0" y="0"/>
            <a:ext cx="9144000" cy="476672"/>
          </a:xfrm>
          <a:prstGeom prst="rect">
            <a:avLst/>
          </a:prstGeom>
          <a:solidFill>
            <a:srgbClr val="6802AE"/>
          </a:solidFill>
          <a:ln w="25400" cap="flat" cmpd="sng">
            <a:solidFill>
              <a:srgbClr val="6802A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4" name="Google Shape;34;p261"/>
          <p:cNvSpPr txBox="1">
            <a:spLocks noGrp="1"/>
          </p:cNvSpPr>
          <p:nvPr>
            <p:ph type="title"/>
          </p:nvPr>
        </p:nvSpPr>
        <p:spPr>
          <a:xfrm>
            <a:off x="0" y="0"/>
            <a:ext cx="63093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261"/>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36"/>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37"/>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3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9.xml"/><Relationship Id="rId13" Type="http://schemas.openxmlformats.org/officeDocument/2006/relationships/slide" Target="slide88.xml"/><Relationship Id="rId18" Type="http://schemas.openxmlformats.org/officeDocument/2006/relationships/slide" Target="slide143.xml"/><Relationship Id="rId3" Type="http://schemas.openxmlformats.org/officeDocument/2006/relationships/slide" Target="slide2.xml"/><Relationship Id="rId21" Type="http://schemas.openxmlformats.org/officeDocument/2006/relationships/slide" Target="slide160.xml"/><Relationship Id="rId7" Type="http://schemas.openxmlformats.org/officeDocument/2006/relationships/slide" Target="slide33.xml"/><Relationship Id="rId12" Type="http://schemas.openxmlformats.org/officeDocument/2006/relationships/slide" Target="slide80.xml"/><Relationship Id="rId17" Type="http://schemas.openxmlformats.org/officeDocument/2006/relationships/slide" Target="slide133.xml"/><Relationship Id="rId2" Type="http://schemas.openxmlformats.org/officeDocument/2006/relationships/notesSlide" Target="../notesSlides/notesSlide1.xml"/><Relationship Id="rId16" Type="http://schemas.openxmlformats.org/officeDocument/2006/relationships/slide" Target="slide123.xml"/><Relationship Id="rId20" Type="http://schemas.openxmlformats.org/officeDocument/2006/relationships/slide" Target="slide154.xml"/><Relationship Id="rId1" Type="http://schemas.openxmlformats.org/officeDocument/2006/relationships/slideLayout" Target="../slideLayouts/slideLayout1.xml"/><Relationship Id="rId6" Type="http://schemas.openxmlformats.org/officeDocument/2006/relationships/slide" Target="slide25.xml"/><Relationship Id="rId11" Type="http://schemas.openxmlformats.org/officeDocument/2006/relationships/slide" Target="slide67.xml"/><Relationship Id="rId5" Type="http://schemas.openxmlformats.org/officeDocument/2006/relationships/slide" Target="slide14.xml"/><Relationship Id="rId15" Type="http://schemas.openxmlformats.org/officeDocument/2006/relationships/slide" Target="slide110.xml"/><Relationship Id="rId10" Type="http://schemas.openxmlformats.org/officeDocument/2006/relationships/slide" Target="slide59.xml"/><Relationship Id="rId19" Type="http://schemas.openxmlformats.org/officeDocument/2006/relationships/slide" Target="slide147.xml"/><Relationship Id="rId4" Type="http://schemas.openxmlformats.org/officeDocument/2006/relationships/slide" Target="slide6.xml"/><Relationship Id="rId9" Type="http://schemas.openxmlformats.org/officeDocument/2006/relationships/slide" Target="slide51.xml"/><Relationship Id="rId14" Type="http://schemas.openxmlformats.org/officeDocument/2006/relationships/slide" Target="slide105.xml"/><Relationship Id="rId22" Type="http://schemas.openxmlformats.org/officeDocument/2006/relationships/slide" Target="slide17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0.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2.xml"/><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7.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37.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42.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notesSlide" Target="../notesSlides/notesSlide145.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notesSlide" Target="../notesSlides/notesSlide150.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153.jpg"/><Relationship Id="rId2" Type="http://schemas.openxmlformats.org/officeDocument/2006/relationships/notesSlide" Target="../notesSlides/notesSlide151.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notesSlide" Target="../notesSlides/notesSlide152.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notesSlide" Target="../notesSlides/notesSlide153.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notesSlide" Target="../notesSlides/notesSlide155.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notesSlide" Target="../notesSlides/notesSlide156.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157.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notesSlide" Target="../notesSlides/notesSlide161.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notesSlide" Target="../notesSlides/notesSlide162.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163.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164.xml"/><Relationship Id="rId1" Type="http://schemas.openxmlformats.org/officeDocument/2006/relationships/slideLayout" Target="../slideLayouts/slideLayout3.xml"/></Relationships>
</file>

<file path=ppt/slides/_rels/slide165.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notesSlide" Target="../notesSlides/notesSlide165.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3" Type="http://schemas.openxmlformats.org/officeDocument/2006/relationships/image" Target="../media/image168.jpg"/><Relationship Id="rId2" Type="http://schemas.openxmlformats.org/officeDocument/2006/relationships/notesSlide" Target="../notesSlides/notesSlide166.xml"/><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3" Type="http://schemas.openxmlformats.org/officeDocument/2006/relationships/image" Target="../media/image169.jpg"/><Relationship Id="rId2" Type="http://schemas.openxmlformats.org/officeDocument/2006/relationships/notesSlide" Target="../notesSlides/notesSlide167.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notesSlide" Target="../notesSlides/notesSlide168.xml"/><Relationship Id="rId1" Type="http://schemas.openxmlformats.org/officeDocument/2006/relationships/slideLayout" Target="../slideLayouts/slideLayout3.xml"/></Relationships>
</file>

<file path=ppt/slides/_rels/slide169.xml.rels><?xml version="1.0" encoding="UTF-8" standalone="yes"?>
<Relationships xmlns="http://schemas.openxmlformats.org/package/2006/relationships"><Relationship Id="rId3" Type="http://schemas.openxmlformats.org/officeDocument/2006/relationships/image" Target="../media/image171.jpg"/><Relationship Id="rId2" Type="http://schemas.openxmlformats.org/officeDocument/2006/relationships/notesSlide" Target="../notesSlides/notesSlide16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70.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notesSlide" Target="../notesSlides/notesSlide170.xml"/><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notesSlide" Target="../notesSlides/notesSlide171.xml"/><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3" Type="http://schemas.openxmlformats.org/officeDocument/2006/relationships/image" Target="../media/image174.jp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75.jpg"/><Relationship Id="rId2" Type="http://schemas.openxmlformats.org/officeDocument/2006/relationships/notesSlide" Target="../notesSlides/notesSlide173.xml"/><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3" Type="http://schemas.openxmlformats.org/officeDocument/2006/relationships/image" Target="../media/image176.jpg"/><Relationship Id="rId2" Type="http://schemas.openxmlformats.org/officeDocument/2006/relationships/notesSlide" Target="../notesSlides/notesSlide174.xml"/><Relationship Id="rId1" Type="http://schemas.openxmlformats.org/officeDocument/2006/relationships/slideLayout" Target="../slideLayouts/slideLayout3.xml"/></Relationships>
</file>

<file path=ppt/slides/_rels/slide175.xml.rels><?xml version="1.0" encoding="UTF-8" standalone="yes"?>
<Relationships xmlns="http://schemas.openxmlformats.org/package/2006/relationships"><Relationship Id="rId3" Type="http://schemas.openxmlformats.org/officeDocument/2006/relationships/image" Target="../media/image177.jpg"/><Relationship Id="rId2" Type="http://schemas.openxmlformats.org/officeDocument/2006/relationships/notesSlide" Target="../notesSlides/notesSlide175.xml"/><Relationship Id="rId1" Type="http://schemas.openxmlformats.org/officeDocument/2006/relationships/slideLayout" Target="../slideLayouts/slideLayout3.xml"/></Relationships>
</file>

<file path=ppt/slides/_rels/slide176.xml.rels><?xml version="1.0" encoding="UTF-8" standalone="yes"?>
<Relationships xmlns="http://schemas.openxmlformats.org/package/2006/relationships"><Relationship Id="rId3" Type="http://schemas.openxmlformats.org/officeDocument/2006/relationships/image" Target="../media/image178.jpg"/><Relationship Id="rId2" Type="http://schemas.openxmlformats.org/officeDocument/2006/relationships/notesSlide" Target="../notesSlides/notesSlide176.xml"/><Relationship Id="rId1" Type="http://schemas.openxmlformats.org/officeDocument/2006/relationships/slideLayout" Target="../slideLayouts/slideLayout3.xml"/></Relationships>
</file>

<file path=ppt/slides/_rels/slide177.xml.rels><?xml version="1.0" encoding="UTF-8" standalone="yes"?>
<Relationships xmlns="http://schemas.openxmlformats.org/package/2006/relationships"><Relationship Id="rId3" Type="http://schemas.openxmlformats.org/officeDocument/2006/relationships/image" Target="../media/image179.jpg"/><Relationship Id="rId2" Type="http://schemas.openxmlformats.org/officeDocument/2006/relationships/notesSlide" Target="../notesSlides/notesSlide177.xml"/><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notesSlide" Target="../notesSlides/notesSlide178.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notesSlide" Target="../notesSlides/notesSlide17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1"/>
          <p:cNvSpPr txBox="1">
            <a:spLocks noGrp="1"/>
          </p:cNvSpPr>
          <p:nvPr>
            <p:ph type="body" idx="4294967295"/>
          </p:nvPr>
        </p:nvSpPr>
        <p:spPr>
          <a:xfrm>
            <a:off x="324719" y="2775898"/>
            <a:ext cx="4553020" cy="395081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70C0"/>
              </a:buClr>
              <a:buSzPts val="500"/>
              <a:buNone/>
            </a:pPr>
            <a:endParaRPr lang="fr-FR" sz="500" dirty="0"/>
          </a:p>
          <a:p>
            <a:pPr marL="0" lvl="0" indent="0" algn="l" rtl="0">
              <a:lnSpc>
                <a:spcPct val="90000"/>
              </a:lnSpc>
              <a:spcBef>
                <a:spcPts val="0"/>
              </a:spcBef>
              <a:spcAft>
                <a:spcPts val="0"/>
              </a:spcAft>
              <a:buClr>
                <a:srgbClr val="0070C0"/>
              </a:buClr>
              <a:buSzPts val="1300"/>
              <a:buNone/>
            </a:pPr>
            <a:endParaRPr lang="fr-FR" sz="1300" b="1" dirty="0">
              <a:solidFill>
                <a:srgbClr val="0070C0"/>
              </a:solidFill>
            </a:endParaRPr>
          </a:p>
          <a:p>
            <a:pPr marL="0" lvl="0" indent="0" algn="l" rtl="0">
              <a:lnSpc>
                <a:spcPct val="90000"/>
              </a:lnSpc>
              <a:spcBef>
                <a:spcPts val="0"/>
              </a:spcBef>
              <a:spcAft>
                <a:spcPts val="0"/>
              </a:spcAft>
              <a:buClr>
                <a:srgbClr val="0070C0"/>
              </a:buClr>
              <a:buSzPts val="1300"/>
              <a:buNone/>
            </a:pPr>
            <a:r>
              <a:rPr lang="fr-FR" sz="1300" b="1" dirty="0">
                <a:solidFill>
                  <a:srgbClr val="0070C0"/>
                </a:solidFill>
              </a:rPr>
              <a:t>LES NOMBRES JUSQU’À 10 000</a:t>
            </a:r>
            <a:endParaRPr lang="fr-FR" dirty="0"/>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3" action="ppaction://hlinksldjump"/>
              </a:rPr>
              <a:t>40. Dire, lire, écrire les nombres</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4" action="ppaction://hlinksldjump"/>
              </a:rPr>
              <a:t>41. Écrire les nombres en chiffres ou en lettres</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5" action="ppaction://hlinksldjump"/>
              </a:rPr>
              <a:t>42. Composer et décomposer les nombres avec la multiplication</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6" action="ppaction://hlinksldjump"/>
              </a:rPr>
              <a:t>43. Multiplier par 10 ou par 100</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7" action="ppaction://hlinksldjump"/>
              </a:rPr>
              <a:t>44. Additionner des montants en euros </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8" action="ppaction://hlinksldjump"/>
              </a:rPr>
              <a:t>45. Réviser la table de multiplication de 7</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9" action="ppaction://hlinksldjump"/>
              </a:rPr>
              <a:t>46. Ajouter ou soustraire un nombre entier de centaines</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10" action="ppaction://hlinksldjump"/>
              </a:rPr>
              <a:t>47. Ajouter ou soustraire un nombre entier de milliers</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11" action="ppaction://hlinksldjump"/>
              </a:rPr>
              <a:t>48. Réviser la table de multiplication de 8</a:t>
            </a:r>
            <a:endParaRPr lang="fr-FR" sz="1300" dirty="0">
              <a:solidFill>
                <a:srgbClr val="0563C1"/>
              </a:solidFill>
            </a:endParaRPr>
          </a:p>
          <a:p>
            <a:pPr marL="0" lvl="0" indent="0" algn="l" rtl="0">
              <a:lnSpc>
                <a:spcPct val="90000"/>
              </a:lnSpc>
              <a:spcBef>
                <a:spcPts val="1000"/>
              </a:spcBef>
              <a:spcAft>
                <a:spcPts val="0"/>
              </a:spcAft>
              <a:buClr>
                <a:srgbClr val="0563C1"/>
              </a:buClr>
              <a:buSzPts val="1300"/>
              <a:buNone/>
            </a:pPr>
            <a:r>
              <a:rPr lang="fr-FR" sz="1300" dirty="0">
                <a:solidFill>
                  <a:srgbClr val="0563C1"/>
                </a:solidFill>
                <a:hlinkClick r:id="rId12" action="ppaction://hlinksldjump"/>
              </a:rPr>
              <a:t>49. Ajouter un nombre inférieur à 10</a:t>
            </a:r>
            <a:endParaRPr lang="fr-FR" dirty="0"/>
          </a:p>
        </p:txBody>
      </p:sp>
      <p:sp>
        <p:nvSpPr>
          <p:cNvPr id="45" name="Google Shape;45;p1"/>
          <p:cNvSpPr txBox="1">
            <a:spLocks noGrp="1"/>
          </p:cNvSpPr>
          <p:nvPr>
            <p:ph type="body" idx="4294967295"/>
          </p:nvPr>
        </p:nvSpPr>
        <p:spPr>
          <a:xfrm>
            <a:off x="4863225" y="3232527"/>
            <a:ext cx="4280775" cy="3950818"/>
          </a:xfrm>
          <a:prstGeom prst="rect">
            <a:avLst/>
          </a:prstGeom>
          <a:noFill/>
          <a:ln>
            <a:noFill/>
          </a:ln>
        </p:spPr>
        <p:txBody>
          <a:bodyPr spcFirstLastPara="1" wrap="square" lIns="91425" tIns="45700" rIns="91425" bIns="45700" anchor="t" anchorCtr="0">
            <a:noAutofit/>
          </a:bodyPr>
          <a:lstStyle/>
          <a:p>
            <a:pPr marL="0" indent="0">
              <a:buClr>
                <a:srgbClr val="0563C1"/>
              </a:buClr>
              <a:buSzPts val="1300"/>
              <a:buNone/>
            </a:pPr>
            <a:r>
              <a:rPr lang="fr-FR" sz="1300" dirty="0">
                <a:solidFill>
                  <a:srgbClr val="0563C1"/>
                </a:solidFill>
                <a:hlinkClick r:id="rId13" action="ppaction://hlinksldjump"/>
              </a:rPr>
              <a:t>50. Ajouter 9, 19, 29, 39</a:t>
            </a:r>
            <a:endParaRPr lang="fr-FR" sz="1300" dirty="0">
              <a:solidFill>
                <a:srgbClr val="0563C1"/>
              </a:solidFill>
            </a:endParaRPr>
          </a:p>
          <a:p>
            <a:pPr marL="0" indent="0">
              <a:buClr>
                <a:srgbClr val="0563C1"/>
              </a:buClr>
              <a:buSzPts val="1300"/>
              <a:buNone/>
            </a:pPr>
            <a:r>
              <a:rPr lang="fr-FR" sz="1300" dirty="0">
                <a:solidFill>
                  <a:srgbClr val="0563C1"/>
                </a:solidFill>
                <a:hlinkClick r:id="rId14" action="ppaction://hlinksldjump"/>
              </a:rPr>
              <a:t>51.Organiser les facteurs d’un produit</a:t>
            </a:r>
            <a:endParaRPr lang="fr-FR" sz="1300" dirty="0">
              <a:solidFill>
                <a:srgbClr val="0563C1"/>
              </a:solidFill>
            </a:endParaRPr>
          </a:p>
          <a:p>
            <a:pPr marL="0" indent="0">
              <a:buClr>
                <a:srgbClr val="0563C1"/>
              </a:buClr>
              <a:buSzPts val="1300"/>
              <a:buNone/>
            </a:pPr>
            <a:r>
              <a:rPr lang="fr-FR" sz="1300" dirty="0">
                <a:solidFill>
                  <a:srgbClr val="0563C1"/>
                </a:solidFill>
                <a:hlinkClick r:id="rId15" action="ppaction://hlinksldjump"/>
              </a:rPr>
              <a:t>52. Réviser la table de multiplication de 9</a:t>
            </a:r>
            <a:endParaRPr lang="fr-FR" sz="1300" dirty="0">
              <a:solidFill>
                <a:srgbClr val="0563C1"/>
              </a:solidFill>
            </a:endParaRPr>
          </a:p>
          <a:p>
            <a:pPr marL="0" indent="0">
              <a:buClr>
                <a:srgbClr val="0563C1"/>
              </a:buClr>
              <a:buSzPts val="1300"/>
              <a:buNone/>
            </a:pPr>
            <a:r>
              <a:rPr lang="fr-FR" sz="1300" dirty="0">
                <a:solidFill>
                  <a:srgbClr val="0563C1"/>
                </a:solidFill>
                <a:hlinkClick r:id="rId16" action="ppaction://hlinksldjump"/>
              </a:rPr>
              <a:t>53. Multiplier un nombre inférieur à 10 </a:t>
            </a:r>
            <a:br>
              <a:rPr lang="fr-FR" sz="1300" dirty="0">
                <a:solidFill>
                  <a:srgbClr val="0563C1"/>
                </a:solidFill>
                <a:hlinkClick r:id="rId16" action="ppaction://hlinksldjump"/>
              </a:rPr>
            </a:br>
            <a:r>
              <a:rPr lang="fr-FR" sz="1300" dirty="0">
                <a:solidFill>
                  <a:srgbClr val="0563C1"/>
                </a:solidFill>
                <a:hlinkClick r:id="rId16" action="ppaction://hlinksldjump"/>
              </a:rPr>
              <a:t>par un multiple de 10 </a:t>
            </a:r>
            <a:endParaRPr lang="fr-FR" sz="1300" dirty="0">
              <a:solidFill>
                <a:srgbClr val="0563C1"/>
              </a:solidFill>
            </a:endParaRPr>
          </a:p>
          <a:p>
            <a:pPr marL="0" indent="0">
              <a:buClr>
                <a:srgbClr val="0563C1"/>
              </a:buClr>
              <a:buSzPts val="1300"/>
              <a:buNone/>
            </a:pPr>
            <a:r>
              <a:rPr lang="fr-FR" sz="1300" dirty="0">
                <a:solidFill>
                  <a:srgbClr val="0563C1"/>
                </a:solidFill>
                <a:hlinkClick r:id="rId17" action="ppaction://hlinksldjump"/>
              </a:rPr>
              <a:t>54. Calculer en s’appuyant sur les unités de numération</a:t>
            </a:r>
            <a:endParaRPr lang="fr-FR" sz="1300" dirty="0">
              <a:solidFill>
                <a:srgbClr val="0563C1"/>
              </a:solidFill>
            </a:endParaRPr>
          </a:p>
          <a:p>
            <a:pPr marL="0" indent="0">
              <a:buClr>
                <a:srgbClr val="0563C1"/>
              </a:buClr>
              <a:buSzPts val="1300"/>
              <a:buNone/>
            </a:pPr>
            <a:r>
              <a:rPr lang="fr-FR" sz="1300" dirty="0">
                <a:solidFill>
                  <a:srgbClr val="0563C1"/>
                </a:solidFill>
                <a:hlinkClick r:id="rId18" action="ppaction://hlinksldjump"/>
              </a:rPr>
              <a:t>56. Multiplier en ligne</a:t>
            </a:r>
            <a:endParaRPr lang="fr-FR" sz="1300" dirty="0">
              <a:solidFill>
                <a:srgbClr val="0563C1"/>
              </a:solidFill>
            </a:endParaRPr>
          </a:p>
          <a:p>
            <a:pPr marL="0" indent="0">
              <a:buClr>
                <a:srgbClr val="0563C1"/>
              </a:buClr>
              <a:buSzPts val="1300"/>
              <a:buNone/>
            </a:pPr>
            <a:r>
              <a:rPr lang="fr-FR" sz="1300" dirty="0">
                <a:solidFill>
                  <a:srgbClr val="0563C1"/>
                </a:solidFill>
                <a:hlinkClick r:id="rId19" action="ppaction://hlinksldjump"/>
              </a:rPr>
              <a:t>57. Maitriser la numération décimale de position</a:t>
            </a:r>
            <a:endParaRPr lang="fr-FR" sz="1300" dirty="0">
              <a:solidFill>
                <a:srgbClr val="0563C1"/>
              </a:solidFill>
            </a:endParaRPr>
          </a:p>
          <a:p>
            <a:pPr marL="0" indent="0">
              <a:buClr>
                <a:srgbClr val="0563C1"/>
              </a:buClr>
              <a:buSzPts val="1300"/>
              <a:buNone/>
            </a:pPr>
            <a:r>
              <a:rPr lang="fr-FR" sz="1300" dirty="0">
                <a:solidFill>
                  <a:srgbClr val="0563C1"/>
                </a:solidFill>
                <a:hlinkClick r:id="rId20" action="ppaction://hlinksldjump"/>
              </a:rPr>
              <a:t>58. Connaitre les multiples d’un nombre</a:t>
            </a:r>
            <a:endParaRPr lang="fr-FR" sz="1300" dirty="0">
              <a:solidFill>
                <a:srgbClr val="0563C1"/>
              </a:solidFill>
            </a:endParaRPr>
          </a:p>
          <a:p>
            <a:pPr marL="0" indent="0">
              <a:buClr>
                <a:srgbClr val="0563C1"/>
              </a:buClr>
              <a:buSzPts val="1300"/>
              <a:buNone/>
            </a:pPr>
            <a:r>
              <a:rPr lang="fr-FR" sz="1300" dirty="0">
                <a:solidFill>
                  <a:srgbClr val="0563C1"/>
                </a:solidFill>
                <a:hlinkClick r:id="rId21" action="ppaction://hlinksldjump"/>
              </a:rPr>
              <a:t>60. Ajouter 8, 18, 28, 38</a:t>
            </a:r>
            <a:endParaRPr lang="fr-FR" sz="1300" dirty="0">
              <a:solidFill>
                <a:srgbClr val="0563C1"/>
              </a:solidFill>
            </a:endParaRPr>
          </a:p>
          <a:p>
            <a:pPr marL="0" indent="0">
              <a:buClr>
                <a:srgbClr val="0563C1"/>
              </a:buClr>
              <a:buSzPts val="1300"/>
              <a:buNone/>
            </a:pPr>
            <a:r>
              <a:rPr lang="fr-FR" sz="1300" dirty="0">
                <a:solidFill>
                  <a:srgbClr val="0563C1"/>
                </a:solidFill>
                <a:hlinkClick r:id="rId22" action="ppaction://hlinksldjump"/>
              </a:rPr>
              <a:t>61. Utiliser le lien multiplication/division </a:t>
            </a:r>
            <a:endParaRPr lang="fr-FR" sz="13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3" name="Titre 2">
            <a:extLst>
              <a:ext uri="{FF2B5EF4-FFF2-40B4-BE49-F238E27FC236}">
                <a16:creationId xmlns:a16="http://schemas.microsoft.com/office/drawing/2014/main" id="{B5FC6FBA-35AD-541B-D1D6-D7B1FB28B35E}"/>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6C2CBB5-5241-C7E1-A131-8767530BF6F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BC1C272D-9983-AAF9-E14F-2CDB9E388D0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041">
          <a:extLst>
            <a:ext uri="{FF2B5EF4-FFF2-40B4-BE49-F238E27FC236}">
              <a16:creationId xmlns:a16="http://schemas.microsoft.com/office/drawing/2014/main" id="{DA5FFCB7-A4A0-013C-4427-0255EAF82C0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EA550D5-7DFC-CB44-F5B5-1E8C73B6267D}"/>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DB559690-7FE5-9FC7-32E3-35C5BB88C8F2}"/>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1C7B2811-EFC5-114F-EE6A-9C02A917E27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211296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041"/>
        <p:cNvGrpSpPr/>
        <p:nvPr/>
      </p:nvGrpSpPr>
      <p:grpSpPr>
        <a:xfrm>
          <a:off x="0" y="0"/>
          <a:ext cx="0" cy="0"/>
          <a:chOff x="0" y="0"/>
          <a:chExt cx="0" cy="0"/>
        </a:xfrm>
      </p:grpSpPr>
      <p:sp>
        <p:nvSpPr>
          <p:cNvPr id="5" name="Titre 4">
            <a:extLst>
              <a:ext uri="{FF2B5EF4-FFF2-40B4-BE49-F238E27FC236}">
                <a16:creationId xmlns:a16="http://schemas.microsoft.com/office/drawing/2014/main" id="{8BEF7A82-E78C-93C1-5A74-CFF6A42F5EB6}"/>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452925E9-EAC0-4BBD-F4F6-409882CEFFEC}"/>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F21B6E74-1EB8-A546-03B6-6F5C5764FC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065">
          <a:extLst>
            <a:ext uri="{FF2B5EF4-FFF2-40B4-BE49-F238E27FC236}">
              <a16:creationId xmlns:a16="http://schemas.microsoft.com/office/drawing/2014/main" id="{846E5971-0472-6351-BBE8-2A3F984B58C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C644C46-AABF-486E-6855-7AB950F802FF}"/>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0E9BFFA9-00EB-FF8F-D71F-4AD47EBCF4B4}"/>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A3C23F07-9F21-AAC2-4AAE-947BCC279EA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927122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065"/>
        <p:cNvGrpSpPr/>
        <p:nvPr/>
      </p:nvGrpSpPr>
      <p:grpSpPr>
        <a:xfrm>
          <a:off x="0" y="0"/>
          <a:ext cx="0" cy="0"/>
          <a:chOff x="0" y="0"/>
          <a:chExt cx="0" cy="0"/>
        </a:xfrm>
      </p:grpSpPr>
      <p:sp>
        <p:nvSpPr>
          <p:cNvPr id="5" name="Titre 4">
            <a:extLst>
              <a:ext uri="{FF2B5EF4-FFF2-40B4-BE49-F238E27FC236}">
                <a16:creationId xmlns:a16="http://schemas.microsoft.com/office/drawing/2014/main" id="{5AA7228C-9D6E-59FC-817D-0583C204B35F}"/>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B9C1B4E9-CE54-99B1-202B-1D2B300A3ACE}"/>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8BB63A1F-547B-4BF1-DE62-57BE416588E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3CBBA5A3-C468-AF4E-9C4F-E05D204E9DD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09B088D-6B18-1AEA-2DEB-B49CA8765D0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6329701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101"/>
        <p:cNvGrpSpPr/>
        <p:nvPr/>
      </p:nvGrpSpPr>
      <p:grpSpPr>
        <a:xfrm>
          <a:off x="0" y="0"/>
          <a:ext cx="0" cy="0"/>
          <a:chOff x="0" y="0"/>
          <a:chExt cx="0" cy="0"/>
        </a:xfrm>
      </p:grpSpPr>
      <p:sp>
        <p:nvSpPr>
          <p:cNvPr id="3" name="Titre 2">
            <a:extLst>
              <a:ext uri="{FF2B5EF4-FFF2-40B4-BE49-F238E27FC236}">
                <a16:creationId xmlns:a16="http://schemas.microsoft.com/office/drawing/2014/main" id="{19CF951C-B485-856E-087B-5E228019514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9A54E96E-3F9B-9418-4483-9E53C855DA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107"/>
        <p:cNvGrpSpPr/>
        <p:nvPr/>
      </p:nvGrpSpPr>
      <p:grpSpPr>
        <a:xfrm>
          <a:off x="0" y="0"/>
          <a:ext cx="0" cy="0"/>
          <a:chOff x="0" y="0"/>
          <a:chExt cx="0" cy="0"/>
        </a:xfrm>
      </p:grpSpPr>
      <p:sp>
        <p:nvSpPr>
          <p:cNvPr id="3" name="Titre 2">
            <a:extLst>
              <a:ext uri="{FF2B5EF4-FFF2-40B4-BE49-F238E27FC236}">
                <a16:creationId xmlns:a16="http://schemas.microsoft.com/office/drawing/2014/main" id="{E6CB3DE5-F40B-1011-1D2A-A9F383DD9BC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7656194-13DB-F954-6965-1DDA6202351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3" name="Titre 2">
            <a:extLst>
              <a:ext uri="{FF2B5EF4-FFF2-40B4-BE49-F238E27FC236}">
                <a16:creationId xmlns:a16="http://schemas.microsoft.com/office/drawing/2014/main" id="{DABAA8D7-859F-3B03-35D3-3054AA62640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6F86FDB-CE55-896A-95EF-B756C5F99F82}"/>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7FB22B02-C049-8A40-6EF6-5E03CB2D443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124"/>
        <p:cNvGrpSpPr/>
        <p:nvPr/>
      </p:nvGrpSpPr>
      <p:grpSpPr>
        <a:xfrm>
          <a:off x="0" y="0"/>
          <a:ext cx="0" cy="0"/>
          <a:chOff x="0" y="0"/>
          <a:chExt cx="0" cy="0"/>
        </a:xfrm>
      </p:grpSpPr>
      <p:sp>
        <p:nvSpPr>
          <p:cNvPr id="3" name="Titre 2">
            <a:extLst>
              <a:ext uri="{FF2B5EF4-FFF2-40B4-BE49-F238E27FC236}">
                <a16:creationId xmlns:a16="http://schemas.microsoft.com/office/drawing/2014/main" id="{56CAF481-67C2-CA1E-9232-9BF82D023059}"/>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B3E618F-39B9-79A7-754A-F39D4283E4D2}"/>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A9456F6D-AE4C-8509-5082-76BC924E8D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3" name="Titre 2">
            <a:extLst>
              <a:ext uri="{FF2B5EF4-FFF2-40B4-BE49-F238E27FC236}">
                <a16:creationId xmlns:a16="http://schemas.microsoft.com/office/drawing/2014/main" id="{5C4F0DFA-8A6D-37BC-6516-DEF45E1C49DD}"/>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4A31DF3-45C4-A1C1-CA4D-0E2C988B8EFB}"/>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FF2F3005-8C1B-BD39-1ABF-286EEBD91CF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606E402-8F7D-2BB3-E325-1FAC82B76F4B}"/>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DD46E05F-B254-588B-92B9-4C0158132BC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536D9B2E-C9F9-A079-A14C-C1546226B7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140"/>
        <p:cNvGrpSpPr/>
        <p:nvPr/>
      </p:nvGrpSpPr>
      <p:grpSpPr>
        <a:xfrm>
          <a:off x="0" y="0"/>
          <a:ext cx="0" cy="0"/>
          <a:chOff x="0" y="0"/>
          <a:chExt cx="0" cy="0"/>
        </a:xfrm>
      </p:grpSpPr>
      <p:sp>
        <p:nvSpPr>
          <p:cNvPr id="3" name="Titre 2">
            <a:extLst>
              <a:ext uri="{FF2B5EF4-FFF2-40B4-BE49-F238E27FC236}">
                <a16:creationId xmlns:a16="http://schemas.microsoft.com/office/drawing/2014/main" id="{EAFD7C03-546B-F87C-3D73-C9B3FC7745A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15B0248F-F992-1B3B-5ECB-673D35F9F7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146"/>
        <p:cNvGrpSpPr/>
        <p:nvPr/>
      </p:nvGrpSpPr>
      <p:grpSpPr>
        <a:xfrm>
          <a:off x="0" y="0"/>
          <a:ext cx="0" cy="0"/>
          <a:chOff x="0" y="0"/>
          <a:chExt cx="0" cy="0"/>
        </a:xfrm>
      </p:grpSpPr>
      <p:sp>
        <p:nvSpPr>
          <p:cNvPr id="3" name="Titre 2">
            <a:extLst>
              <a:ext uri="{FF2B5EF4-FFF2-40B4-BE49-F238E27FC236}">
                <a16:creationId xmlns:a16="http://schemas.microsoft.com/office/drawing/2014/main" id="{ED9E99C8-0921-F0E5-FFF6-9E2FE7B2B8F5}"/>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2A8D299-E1C0-D7D1-A96A-DF252100458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165">
          <a:extLst>
            <a:ext uri="{FF2B5EF4-FFF2-40B4-BE49-F238E27FC236}">
              <a16:creationId xmlns:a16="http://schemas.microsoft.com/office/drawing/2014/main" id="{04FDC73A-7AF6-DDCD-E33D-CB529C6E34C0}"/>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5D244DD8-8922-7A0A-B6C6-4D278C73A822}"/>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FA55CE7-B50E-799A-E8A1-B47E24853FA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9102604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4" name="Titre 3">
            <a:extLst>
              <a:ext uri="{FF2B5EF4-FFF2-40B4-BE49-F238E27FC236}">
                <a16:creationId xmlns:a16="http://schemas.microsoft.com/office/drawing/2014/main" id="{FE4043A5-8579-AE42-EF60-5D9F5385C70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8B7F96F-FC04-B5CC-C38B-43188E076E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4" name="Titre 3">
            <a:extLst>
              <a:ext uri="{FF2B5EF4-FFF2-40B4-BE49-F238E27FC236}">
                <a16:creationId xmlns:a16="http://schemas.microsoft.com/office/drawing/2014/main" id="{180B777A-5021-9D11-A577-D8F3417D99A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C570AB9-8E9A-E3F5-E9C4-32FDC78AE4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176"/>
        <p:cNvGrpSpPr/>
        <p:nvPr/>
      </p:nvGrpSpPr>
      <p:grpSpPr>
        <a:xfrm>
          <a:off x="0" y="0"/>
          <a:ext cx="0" cy="0"/>
          <a:chOff x="0" y="0"/>
          <a:chExt cx="0" cy="0"/>
        </a:xfrm>
      </p:grpSpPr>
      <p:sp>
        <p:nvSpPr>
          <p:cNvPr id="4" name="Titre 3">
            <a:extLst>
              <a:ext uri="{FF2B5EF4-FFF2-40B4-BE49-F238E27FC236}">
                <a16:creationId xmlns:a16="http://schemas.microsoft.com/office/drawing/2014/main" id="{75A387D5-0DE5-CABA-3E9D-19F67620F64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6F975EB-5028-0913-48DA-081CB5672B6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187"/>
        <p:cNvGrpSpPr/>
        <p:nvPr/>
      </p:nvGrpSpPr>
      <p:grpSpPr>
        <a:xfrm>
          <a:off x="0" y="0"/>
          <a:ext cx="0" cy="0"/>
          <a:chOff x="0" y="0"/>
          <a:chExt cx="0" cy="0"/>
        </a:xfrm>
      </p:grpSpPr>
      <p:sp>
        <p:nvSpPr>
          <p:cNvPr id="4" name="Titre 3">
            <a:extLst>
              <a:ext uri="{FF2B5EF4-FFF2-40B4-BE49-F238E27FC236}">
                <a16:creationId xmlns:a16="http://schemas.microsoft.com/office/drawing/2014/main" id="{BFD45F5B-B774-7A98-DAFD-7104B03F4CF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929201C-C82C-6A1C-A4FA-0ECD510033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198"/>
        <p:cNvGrpSpPr/>
        <p:nvPr/>
      </p:nvGrpSpPr>
      <p:grpSpPr>
        <a:xfrm>
          <a:off x="0" y="0"/>
          <a:ext cx="0" cy="0"/>
          <a:chOff x="0" y="0"/>
          <a:chExt cx="0" cy="0"/>
        </a:xfrm>
      </p:grpSpPr>
      <p:sp>
        <p:nvSpPr>
          <p:cNvPr id="4" name="Titre 3">
            <a:extLst>
              <a:ext uri="{FF2B5EF4-FFF2-40B4-BE49-F238E27FC236}">
                <a16:creationId xmlns:a16="http://schemas.microsoft.com/office/drawing/2014/main" id="{268CC4B1-D4BE-BA1D-3517-EC5E8B4BF05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9DD3550-940F-C30D-2E2C-EE55996059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209"/>
        <p:cNvGrpSpPr/>
        <p:nvPr/>
      </p:nvGrpSpPr>
      <p:grpSpPr>
        <a:xfrm>
          <a:off x="0" y="0"/>
          <a:ext cx="0" cy="0"/>
          <a:chOff x="0" y="0"/>
          <a:chExt cx="0" cy="0"/>
        </a:xfrm>
      </p:grpSpPr>
      <p:sp>
        <p:nvSpPr>
          <p:cNvPr id="4" name="Titre 3">
            <a:extLst>
              <a:ext uri="{FF2B5EF4-FFF2-40B4-BE49-F238E27FC236}">
                <a16:creationId xmlns:a16="http://schemas.microsoft.com/office/drawing/2014/main" id="{31E98CBC-CD8F-ECED-F955-0E4468589A6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974C646-6AFC-6B9F-BAB3-B0EA5F39591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220"/>
        <p:cNvGrpSpPr/>
        <p:nvPr/>
      </p:nvGrpSpPr>
      <p:grpSpPr>
        <a:xfrm>
          <a:off x="0" y="0"/>
          <a:ext cx="0" cy="0"/>
          <a:chOff x="0" y="0"/>
          <a:chExt cx="0" cy="0"/>
        </a:xfrm>
      </p:grpSpPr>
      <p:sp>
        <p:nvSpPr>
          <p:cNvPr id="4" name="Titre 3">
            <a:extLst>
              <a:ext uri="{FF2B5EF4-FFF2-40B4-BE49-F238E27FC236}">
                <a16:creationId xmlns:a16="http://schemas.microsoft.com/office/drawing/2014/main" id="{4431F6C8-0C50-8A83-CB5A-64E0C5D9382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3A1203C-CE6C-E545-A724-F434DC78463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0D0B6163-64E6-B55C-7B00-34FD654325BA}"/>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BED80993-2D70-35E0-DFBB-79DF905F279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3C76B93C-BB06-E9BE-1C86-35C3DE2DB3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231"/>
        <p:cNvGrpSpPr/>
        <p:nvPr/>
      </p:nvGrpSpPr>
      <p:grpSpPr>
        <a:xfrm>
          <a:off x="0" y="0"/>
          <a:ext cx="0" cy="0"/>
          <a:chOff x="0" y="0"/>
          <a:chExt cx="0" cy="0"/>
        </a:xfrm>
      </p:grpSpPr>
      <p:sp>
        <p:nvSpPr>
          <p:cNvPr id="4" name="Titre 3">
            <a:extLst>
              <a:ext uri="{FF2B5EF4-FFF2-40B4-BE49-F238E27FC236}">
                <a16:creationId xmlns:a16="http://schemas.microsoft.com/office/drawing/2014/main" id="{A77DBF92-A7F3-95B6-F2C7-E65C4B9C3DC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2DFCF27-E579-C8B9-2D89-2653090F1C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242"/>
        <p:cNvGrpSpPr/>
        <p:nvPr/>
      </p:nvGrpSpPr>
      <p:grpSpPr>
        <a:xfrm>
          <a:off x="0" y="0"/>
          <a:ext cx="0" cy="0"/>
          <a:chOff x="0" y="0"/>
          <a:chExt cx="0" cy="0"/>
        </a:xfrm>
      </p:grpSpPr>
      <p:sp>
        <p:nvSpPr>
          <p:cNvPr id="4" name="Titre 3">
            <a:extLst>
              <a:ext uri="{FF2B5EF4-FFF2-40B4-BE49-F238E27FC236}">
                <a16:creationId xmlns:a16="http://schemas.microsoft.com/office/drawing/2014/main" id="{1D11369F-8AD7-158F-2F8B-8BB7137BF25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C206A8B-C3A9-14DA-9A25-F8BE391C17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sp>
        <p:nvSpPr>
          <p:cNvPr id="4" name="Titre 3">
            <a:extLst>
              <a:ext uri="{FF2B5EF4-FFF2-40B4-BE49-F238E27FC236}">
                <a16:creationId xmlns:a16="http://schemas.microsoft.com/office/drawing/2014/main" id="{5C08DDD4-17EE-4D98-CD22-509E0496DB0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50CFA12-8850-5F82-31D3-134A7DE0AD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3" name="Titre 2">
            <a:extLst>
              <a:ext uri="{FF2B5EF4-FFF2-40B4-BE49-F238E27FC236}">
                <a16:creationId xmlns:a16="http://schemas.microsoft.com/office/drawing/2014/main" id="{9D8C85A7-1DBC-A1E1-3423-89F20895BBCA}"/>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624E032-809F-8F0C-71E0-4287897A9B0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27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2AC887F-E37A-7527-E7E1-32B77EB6A3D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814F923B-4B76-BADE-CBBD-7B753BD4A30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69AD435-6AA8-0B6F-6FD7-408D1BFAEF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278">
          <a:extLst>
            <a:ext uri="{FF2B5EF4-FFF2-40B4-BE49-F238E27FC236}">
              <a16:creationId xmlns:a16="http://schemas.microsoft.com/office/drawing/2014/main" id="{5F55511E-B795-B38D-8A9F-3429BC25C79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393B76D-A0F4-721C-671C-CC1AC46C6BD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58D84CAF-8763-758F-A6A2-3B397A45736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31135A93-25F1-7F90-7992-2E19F32534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74721271"/>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286"/>
        <p:cNvGrpSpPr/>
        <p:nvPr/>
      </p:nvGrpSpPr>
      <p:grpSpPr>
        <a:xfrm>
          <a:off x="0" y="0"/>
          <a:ext cx="0" cy="0"/>
          <a:chOff x="0" y="0"/>
          <a:chExt cx="0" cy="0"/>
        </a:xfrm>
      </p:grpSpPr>
      <p:sp>
        <p:nvSpPr>
          <p:cNvPr id="3" name="Titre 2">
            <a:extLst>
              <a:ext uri="{FF2B5EF4-FFF2-40B4-BE49-F238E27FC236}">
                <a16:creationId xmlns:a16="http://schemas.microsoft.com/office/drawing/2014/main" id="{DE82D167-2CB6-51F5-AB8B-F5B1DB925B16}"/>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67E5345-77D6-63B9-4FDB-2B88496A2AF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5F9B0530-7078-F0E6-B3CE-37E63D82854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294"/>
        <p:cNvGrpSpPr/>
        <p:nvPr/>
      </p:nvGrpSpPr>
      <p:grpSpPr>
        <a:xfrm>
          <a:off x="0" y="0"/>
          <a:ext cx="0" cy="0"/>
          <a:chOff x="0" y="0"/>
          <a:chExt cx="0" cy="0"/>
        </a:xfrm>
      </p:grpSpPr>
      <p:sp>
        <p:nvSpPr>
          <p:cNvPr id="3" name="Titre 2">
            <a:extLst>
              <a:ext uri="{FF2B5EF4-FFF2-40B4-BE49-F238E27FC236}">
                <a16:creationId xmlns:a16="http://schemas.microsoft.com/office/drawing/2014/main" id="{869E8B95-D06B-E044-DA05-0E76BC50230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15FCB621-0EA0-FE15-E463-5A1A333700BA}"/>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9722308-58EC-343E-5D8B-2F0B62D6C2F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302"/>
        <p:cNvGrpSpPr/>
        <p:nvPr/>
      </p:nvGrpSpPr>
      <p:grpSpPr>
        <a:xfrm>
          <a:off x="0" y="0"/>
          <a:ext cx="0" cy="0"/>
          <a:chOff x="0" y="0"/>
          <a:chExt cx="0" cy="0"/>
        </a:xfrm>
      </p:grpSpPr>
      <p:sp>
        <p:nvSpPr>
          <p:cNvPr id="3" name="Titre 2">
            <a:extLst>
              <a:ext uri="{FF2B5EF4-FFF2-40B4-BE49-F238E27FC236}">
                <a16:creationId xmlns:a16="http://schemas.microsoft.com/office/drawing/2014/main" id="{AB7EBE01-5184-1B22-6567-05413FB38E98}"/>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C7F67762-1FD1-A699-7009-1FEB015D8FC4}"/>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DE58BF37-C463-2D3A-C1C7-4D25AFC54EB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sp>
        <p:nvSpPr>
          <p:cNvPr id="3" name="Titre 2">
            <a:extLst>
              <a:ext uri="{FF2B5EF4-FFF2-40B4-BE49-F238E27FC236}">
                <a16:creationId xmlns:a16="http://schemas.microsoft.com/office/drawing/2014/main" id="{59D50327-3535-6049-2941-512451B99D2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FA9DD05-CF29-25BD-BBF8-4CE37BF1027F}"/>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9A875482-DBAC-1277-ECCE-4E27E66DC3F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A0A4B27E-D673-EDCB-0FF1-A92970A73539}"/>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C2FA7941-68A9-0DCB-2F26-AE22A06F350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C9DE3A9-451B-1E1F-6D8F-39E87C374CF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310">
          <a:extLst>
            <a:ext uri="{FF2B5EF4-FFF2-40B4-BE49-F238E27FC236}">
              <a16:creationId xmlns:a16="http://schemas.microsoft.com/office/drawing/2014/main" id="{1FEDFC47-D39A-0FD2-C82F-A30741C20FFB}"/>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84CDFF8-BB28-1B40-674A-CFD86391A722}"/>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3677F84-0554-32E7-7364-5F9EC5C2E4C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2AACA84-F888-4AE9-3497-502D253285B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694141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310">
          <a:extLst>
            <a:ext uri="{FF2B5EF4-FFF2-40B4-BE49-F238E27FC236}">
              <a16:creationId xmlns:a16="http://schemas.microsoft.com/office/drawing/2014/main" id="{C988E813-954E-A3F1-3814-AB53884D2E0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09FFB48-6A40-03A5-D9F4-A08E3CDE244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EA1922A4-A401-8554-4C72-A7ADD9663379}"/>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B8E8A0C4-2B73-26FD-E8A5-230692E0530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9948492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310">
          <a:extLst>
            <a:ext uri="{FF2B5EF4-FFF2-40B4-BE49-F238E27FC236}">
              <a16:creationId xmlns:a16="http://schemas.microsoft.com/office/drawing/2014/main" id="{BE0361D1-5D01-BA89-8FEA-0D596DDC4C62}"/>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49DC318-572A-C4DE-F8A6-9E4AD3AB741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EFB8BDC6-BB1B-AACE-E0DE-4019A3D65893}"/>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80D61AC-EAE0-8C45-9F1D-85675B924FE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3754419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sp>
        <p:nvSpPr>
          <p:cNvPr id="3" name="Titre 2">
            <a:extLst>
              <a:ext uri="{FF2B5EF4-FFF2-40B4-BE49-F238E27FC236}">
                <a16:creationId xmlns:a16="http://schemas.microsoft.com/office/drawing/2014/main" id="{0A8B8CBB-5D30-205C-EC7D-1B3F06E674B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E450E8FC-3F2C-EF4E-7144-B6E4FFADAC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358"/>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9864927-4C6A-A395-3021-2899A6CD5E00}"/>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683A1A2C-1E0D-606D-6808-017B8CA1904E}"/>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BF3AE26-49CC-B3AF-3490-FD970B85FE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368"/>
        <p:cNvGrpSpPr/>
        <p:nvPr/>
      </p:nvGrpSpPr>
      <p:grpSpPr>
        <a:xfrm>
          <a:off x="0" y="0"/>
          <a:ext cx="0" cy="0"/>
          <a:chOff x="0" y="0"/>
          <a:chExt cx="0" cy="0"/>
        </a:xfrm>
      </p:grpSpPr>
      <p:sp>
        <p:nvSpPr>
          <p:cNvPr id="3" name="Titre 2">
            <a:extLst>
              <a:ext uri="{FF2B5EF4-FFF2-40B4-BE49-F238E27FC236}">
                <a16:creationId xmlns:a16="http://schemas.microsoft.com/office/drawing/2014/main" id="{9FAFFE68-0C66-396D-746E-57C1A08CB45E}"/>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0F11FF2-C241-D86E-C6A6-D5B7C29476C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2D5A0C99-2675-D6BE-2098-FEEBBD3DE06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380"/>
        <p:cNvGrpSpPr/>
        <p:nvPr/>
      </p:nvGrpSpPr>
      <p:grpSpPr>
        <a:xfrm>
          <a:off x="0" y="0"/>
          <a:ext cx="0" cy="0"/>
          <a:chOff x="0" y="0"/>
          <a:chExt cx="0" cy="0"/>
        </a:xfrm>
      </p:grpSpPr>
      <p:sp>
        <p:nvSpPr>
          <p:cNvPr id="3" name="Titre 2">
            <a:extLst>
              <a:ext uri="{FF2B5EF4-FFF2-40B4-BE49-F238E27FC236}">
                <a16:creationId xmlns:a16="http://schemas.microsoft.com/office/drawing/2014/main" id="{7DE49DF9-E310-6008-F8B4-ADE7336BDF82}"/>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2532FBF-C459-D0C7-5F42-D804EA08AC33}"/>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894ED0EC-50CF-36B0-E0E4-349B75FD5E4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92"/>
        <p:cNvGrpSpPr/>
        <p:nvPr/>
      </p:nvGrpSpPr>
      <p:grpSpPr>
        <a:xfrm>
          <a:off x="0" y="0"/>
          <a:ext cx="0" cy="0"/>
          <a:chOff x="0" y="0"/>
          <a:chExt cx="0" cy="0"/>
        </a:xfrm>
      </p:grpSpPr>
      <p:sp>
        <p:nvSpPr>
          <p:cNvPr id="3" name="Titre 2">
            <a:extLst>
              <a:ext uri="{FF2B5EF4-FFF2-40B4-BE49-F238E27FC236}">
                <a16:creationId xmlns:a16="http://schemas.microsoft.com/office/drawing/2014/main" id="{2280B343-3232-8B48-FF05-5F3EF0CEE9C2}"/>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DD518E6-812D-A93F-FAD5-AE0BAC849C8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1A3A190F-3F1D-D0A3-BE3B-914C581F57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
        <p:nvSpPr>
          <p:cNvPr id="3" name="Titre 2">
            <a:extLst>
              <a:ext uri="{FF2B5EF4-FFF2-40B4-BE49-F238E27FC236}">
                <a16:creationId xmlns:a16="http://schemas.microsoft.com/office/drawing/2014/main" id="{FF003A2A-CEA8-3DB0-130E-2F65A21AC1DB}"/>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C643415D-9460-DBC5-9974-14DB47805F88}"/>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34DC96F6-FDF8-AD28-8193-63612558AAE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416"/>
        <p:cNvGrpSpPr/>
        <p:nvPr/>
      </p:nvGrpSpPr>
      <p:grpSpPr>
        <a:xfrm>
          <a:off x="0" y="0"/>
          <a:ext cx="0" cy="0"/>
          <a:chOff x="0" y="0"/>
          <a:chExt cx="0" cy="0"/>
        </a:xfrm>
      </p:grpSpPr>
      <p:sp>
        <p:nvSpPr>
          <p:cNvPr id="3" name="Titre 2">
            <a:extLst>
              <a:ext uri="{FF2B5EF4-FFF2-40B4-BE49-F238E27FC236}">
                <a16:creationId xmlns:a16="http://schemas.microsoft.com/office/drawing/2014/main" id="{31641A5D-8032-FE30-2779-C9AC00AA7575}"/>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A9929159-0EA0-8274-B419-D4D725A46D55}"/>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AEF61353-F0D0-AD9E-E39A-3CDA66532D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3" name="Titre 2">
            <a:extLst>
              <a:ext uri="{FF2B5EF4-FFF2-40B4-BE49-F238E27FC236}">
                <a16:creationId xmlns:a16="http://schemas.microsoft.com/office/drawing/2014/main" id="{F496E089-D0B8-E77F-7CFB-13A19051C6EC}"/>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1670A5D-4713-30EA-88C6-9B68F54FF6E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428"/>
        <p:cNvGrpSpPr/>
        <p:nvPr/>
      </p:nvGrpSpPr>
      <p:grpSpPr>
        <a:xfrm>
          <a:off x="0" y="0"/>
          <a:ext cx="0" cy="0"/>
          <a:chOff x="0" y="0"/>
          <a:chExt cx="0" cy="0"/>
        </a:xfrm>
      </p:grpSpPr>
      <p:sp>
        <p:nvSpPr>
          <p:cNvPr id="3" name="Titre 2">
            <a:extLst>
              <a:ext uri="{FF2B5EF4-FFF2-40B4-BE49-F238E27FC236}">
                <a16:creationId xmlns:a16="http://schemas.microsoft.com/office/drawing/2014/main" id="{B570FEAD-266C-BB4C-1DC9-A044C7CF0793}"/>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94A3AAE2-1AE7-D317-C31C-DB5FE8B2E21F}"/>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56FC1D10-3EC2-01DA-A0B6-2D40E36AD1D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440"/>
        <p:cNvGrpSpPr/>
        <p:nvPr/>
      </p:nvGrpSpPr>
      <p:grpSpPr>
        <a:xfrm>
          <a:off x="0" y="0"/>
          <a:ext cx="0" cy="0"/>
          <a:chOff x="0" y="0"/>
          <a:chExt cx="0" cy="0"/>
        </a:xfrm>
      </p:grpSpPr>
      <p:sp>
        <p:nvSpPr>
          <p:cNvPr id="3" name="Titre 2">
            <a:extLst>
              <a:ext uri="{FF2B5EF4-FFF2-40B4-BE49-F238E27FC236}">
                <a16:creationId xmlns:a16="http://schemas.microsoft.com/office/drawing/2014/main" id="{64C0374F-EF4A-A55A-298E-7C8A54FB4231}"/>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01F1E0F-B320-C7F1-BF49-8502A26201C8}"/>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0F786CE-0CD8-CEBC-DA78-D1467985CD2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452"/>
        <p:cNvGrpSpPr/>
        <p:nvPr/>
      </p:nvGrpSpPr>
      <p:grpSpPr>
        <a:xfrm>
          <a:off x="0" y="0"/>
          <a:ext cx="0" cy="0"/>
          <a:chOff x="0" y="0"/>
          <a:chExt cx="0" cy="0"/>
        </a:xfrm>
      </p:grpSpPr>
      <p:sp>
        <p:nvSpPr>
          <p:cNvPr id="3" name="Titre 2">
            <a:extLst>
              <a:ext uri="{FF2B5EF4-FFF2-40B4-BE49-F238E27FC236}">
                <a16:creationId xmlns:a16="http://schemas.microsoft.com/office/drawing/2014/main" id="{C5770159-516A-31E8-CBE5-03D955CACB1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CD3152D-568C-B5D7-0FBF-4F4EC3BC1CD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7E972F4B-D207-2C86-A0CE-5EBB9119D53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3" name="Titre 2">
            <a:extLst>
              <a:ext uri="{FF2B5EF4-FFF2-40B4-BE49-F238E27FC236}">
                <a16:creationId xmlns:a16="http://schemas.microsoft.com/office/drawing/2014/main" id="{7D9E8D67-F19E-1223-9968-D91EC955219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E07DBEC-22D6-E023-B19F-D2A7665C5B9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548"/>
        <p:cNvGrpSpPr/>
        <p:nvPr/>
      </p:nvGrpSpPr>
      <p:grpSpPr>
        <a:xfrm>
          <a:off x="0" y="0"/>
          <a:ext cx="0" cy="0"/>
          <a:chOff x="0" y="0"/>
          <a:chExt cx="0" cy="0"/>
        </a:xfrm>
      </p:grpSpPr>
      <p:sp>
        <p:nvSpPr>
          <p:cNvPr id="4" name="Titre 3">
            <a:extLst>
              <a:ext uri="{FF2B5EF4-FFF2-40B4-BE49-F238E27FC236}">
                <a16:creationId xmlns:a16="http://schemas.microsoft.com/office/drawing/2014/main" id="{A123BF67-8FF9-81DE-09D8-7E40E73C1715}"/>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DB969486-353A-5D63-83D9-B2FA431214D2}"/>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3F5BCBB7-8411-1ABC-A687-01A847189FA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556"/>
        <p:cNvGrpSpPr/>
        <p:nvPr/>
      </p:nvGrpSpPr>
      <p:grpSpPr>
        <a:xfrm>
          <a:off x="0" y="0"/>
          <a:ext cx="0" cy="0"/>
          <a:chOff x="0" y="0"/>
          <a:chExt cx="0" cy="0"/>
        </a:xfrm>
      </p:grpSpPr>
      <p:sp>
        <p:nvSpPr>
          <p:cNvPr id="4" name="Titre 3">
            <a:extLst>
              <a:ext uri="{FF2B5EF4-FFF2-40B4-BE49-F238E27FC236}">
                <a16:creationId xmlns:a16="http://schemas.microsoft.com/office/drawing/2014/main" id="{7284C3D5-EDD0-281D-3156-FE5558E00D85}"/>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1B564E50-16DA-7DE2-9FE5-CE5A74785CA5}"/>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874D9759-4EC8-FBC3-6BC7-566FBFB3A12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564"/>
        <p:cNvGrpSpPr/>
        <p:nvPr/>
      </p:nvGrpSpPr>
      <p:grpSpPr>
        <a:xfrm>
          <a:off x="0" y="0"/>
          <a:ext cx="0" cy="0"/>
          <a:chOff x="0" y="0"/>
          <a:chExt cx="0" cy="0"/>
        </a:xfrm>
      </p:grpSpPr>
      <p:sp>
        <p:nvSpPr>
          <p:cNvPr id="4" name="Titre 3">
            <a:extLst>
              <a:ext uri="{FF2B5EF4-FFF2-40B4-BE49-F238E27FC236}">
                <a16:creationId xmlns:a16="http://schemas.microsoft.com/office/drawing/2014/main" id="{BFC182E2-9B8C-A68A-FA4F-F773F051261D}"/>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A24DA0BC-B4EB-42C6-5A43-EC8CCBDE5A06}"/>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55D687AC-D683-BE41-9656-BA6B8F495F7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572"/>
        <p:cNvGrpSpPr/>
        <p:nvPr/>
      </p:nvGrpSpPr>
      <p:grpSpPr>
        <a:xfrm>
          <a:off x="0" y="0"/>
          <a:ext cx="0" cy="0"/>
          <a:chOff x="0" y="0"/>
          <a:chExt cx="0" cy="0"/>
        </a:xfrm>
      </p:grpSpPr>
      <p:sp>
        <p:nvSpPr>
          <p:cNvPr id="3" name="Titre 2">
            <a:extLst>
              <a:ext uri="{FF2B5EF4-FFF2-40B4-BE49-F238E27FC236}">
                <a16:creationId xmlns:a16="http://schemas.microsoft.com/office/drawing/2014/main" id="{F1B991C5-FD09-BB94-6260-BDF82A494D00}"/>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9D330DC-F83F-38D7-C390-5C4568C6F9A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Shape 1580"/>
        <p:cNvGrpSpPr/>
        <p:nvPr/>
      </p:nvGrpSpPr>
      <p:grpSpPr>
        <a:xfrm>
          <a:off x="0" y="0"/>
          <a:ext cx="0" cy="0"/>
          <a:chOff x="0" y="0"/>
          <a:chExt cx="0" cy="0"/>
        </a:xfrm>
      </p:grpSpPr>
      <p:sp>
        <p:nvSpPr>
          <p:cNvPr id="3" name="Titre 2">
            <a:extLst>
              <a:ext uri="{FF2B5EF4-FFF2-40B4-BE49-F238E27FC236}">
                <a16:creationId xmlns:a16="http://schemas.microsoft.com/office/drawing/2014/main" id="{80E9CD91-956D-15AF-B8AD-4417C3EAF7D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C56EBE82-A695-5D98-634D-0B503AF06098}"/>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3FE4902F-786A-6F31-BB2E-CDEAB8CACEF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Shape 1592"/>
        <p:cNvGrpSpPr/>
        <p:nvPr/>
      </p:nvGrpSpPr>
      <p:grpSpPr>
        <a:xfrm>
          <a:off x="0" y="0"/>
          <a:ext cx="0" cy="0"/>
          <a:chOff x="0" y="0"/>
          <a:chExt cx="0" cy="0"/>
        </a:xfrm>
      </p:grpSpPr>
      <p:sp>
        <p:nvSpPr>
          <p:cNvPr id="3" name="Titre 2">
            <a:extLst>
              <a:ext uri="{FF2B5EF4-FFF2-40B4-BE49-F238E27FC236}">
                <a16:creationId xmlns:a16="http://schemas.microsoft.com/office/drawing/2014/main" id="{9CF40FE6-F132-8633-1808-4EE2E3EE71F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A42CD754-56D3-3DBE-0ACF-D99E725E8D80}"/>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2DBF213-9157-D8BB-B606-844C34322DD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6FFFBDBA-A07C-A0BC-BEC0-27FCAA3A30F6}"/>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94830EC3-2CB6-F0EA-4521-5C3D2466FD7C}"/>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CBE9628C-3163-0395-AD32-B5553DD20C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Shape 1604"/>
        <p:cNvGrpSpPr/>
        <p:nvPr/>
      </p:nvGrpSpPr>
      <p:grpSpPr>
        <a:xfrm>
          <a:off x="0" y="0"/>
          <a:ext cx="0" cy="0"/>
          <a:chOff x="0" y="0"/>
          <a:chExt cx="0" cy="0"/>
        </a:xfrm>
      </p:grpSpPr>
      <p:sp>
        <p:nvSpPr>
          <p:cNvPr id="3" name="Titre 2">
            <a:extLst>
              <a:ext uri="{FF2B5EF4-FFF2-40B4-BE49-F238E27FC236}">
                <a16:creationId xmlns:a16="http://schemas.microsoft.com/office/drawing/2014/main" id="{2379F87A-05E2-5B62-D6DD-ED504A45426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9B2CFED0-8921-2829-A23D-BEF90FFCE8C1}"/>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1592512-2F00-80ED-E6DC-1D2F5DA3D19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1616"/>
        <p:cNvGrpSpPr/>
        <p:nvPr/>
      </p:nvGrpSpPr>
      <p:grpSpPr>
        <a:xfrm>
          <a:off x="0" y="0"/>
          <a:ext cx="0" cy="0"/>
          <a:chOff x="0" y="0"/>
          <a:chExt cx="0" cy="0"/>
        </a:xfrm>
      </p:grpSpPr>
      <p:sp>
        <p:nvSpPr>
          <p:cNvPr id="3" name="Titre 2">
            <a:extLst>
              <a:ext uri="{FF2B5EF4-FFF2-40B4-BE49-F238E27FC236}">
                <a16:creationId xmlns:a16="http://schemas.microsoft.com/office/drawing/2014/main" id="{B7A042BF-44D6-F4A7-A51D-DEF0BF8E0BBB}"/>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3E8258EF-B52D-0671-0CE2-D0D402491E1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615A723-C6E4-188F-6C08-ED52D4DBD7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1628"/>
        <p:cNvGrpSpPr/>
        <p:nvPr/>
      </p:nvGrpSpPr>
      <p:grpSpPr>
        <a:xfrm>
          <a:off x="0" y="0"/>
          <a:ext cx="0" cy="0"/>
          <a:chOff x="0" y="0"/>
          <a:chExt cx="0" cy="0"/>
        </a:xfrm>
      </p:grpSpPr>
      <p:sp>
        <p:nvSpPr>
          <p:cNvPr id="3" name="Titre 2">
            <a:extLst>
              <a:ext uri="{FF2B5EF4-FFF2-40B4-BE49-F238E27FC236}">
                <a16:creationId xmlns:a16="http://schemas.microsoft.com/office/drawing/2014/main" id="{F313F570-396B-9383-D16E-8D1DABFDE718}"/>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9E673D3A-1D19-A315-DBAC-B1A7CF28CCD4}"/>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DDBD3AD-4EE8-D5DC-57B3-1A62655AC6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641"/>
        <p:cNvGrpSpPr/>
        <p:nvPr/>
      </p:nvGrpSpPr>
      <p:grpSpPr>
        <a:xfrm>
          <a:off x="0" y="0"/>
          <a:ext cx="0" cy="0"/>
          <a:chOff x="0" y="0"/>
          <a:chExt cx="0" cy="0"/>
        </a:xfrm>
      </p:grpSpPr>
      <p:sp>
        <p:nvSpPr>
          <p:cNvPr id="3" name="Titre 2">
            <a:extLst>
              <a:ext uri="{FF2B5EF4-FFF2-40B4-BE49-F238E27FC236}">
                <a16:creationId xmlns:a16="http://schemas.microsoft.com/office/drawing/2014/main" id="{22DAE86E-C97C-E662-F835-806BF0110435}"/>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BC981F55-4DF8-B7EA-011F-EA4172E93832}"/>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2E933712-4A90-3F05-0F37-67182F358B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654"/>
        <p:cNvGrpSpPr/>
        <p:nvPr/>
      </p:nvGrpSpPr>
      <p:grpSpPr>
        <a:xfrm>
          <a:off x="0" y="0"/>
          <a:ext cx="0" cy="0"/>
          <a:chOff x="0" y="0"/>
          <a:chExt cx="0" cy="0"/>
        </a:xfrm>
      </p:grpSpPr>
      <p:sp>
        <p:nvSpPr>
          <p:cNvPr id="3" name="Titre 2">
            <a:extLst>
              <a:ext uri="{FF2B5EF4-FFF2-40B4-BE49-F238E27FC236}">
                <a16:creationId xmlns:a16="http://schemas.microsoft.com/office/drawing/2014/main" id="{0BCA4DEB-17BE-236E-7CC5-50D60188793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39198AB8-3E37-9B92-7A53-12ADE36C5F9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660"/>
        <p:cNvGrpSpPr/>
        <p:nvPr/>
      </p:nvGrpSpPr>
      <p:grpSpPr>
        <a:xfrm>
          <a:off x="0" y="0"/>
          <a:ext cx="0" cy="0"/>
          <a:chOff x="0" y="0"/>
          <a:chExt cx="0" cy="0"/>
        </a:xfrm>
      </p:grpSpPr>
      <p:sp>
        <p:nvSpPr>
          <p:cNvPr id="3" name="Titre 2">
            <a:extLst>
              <a:ext uri="{FF2B5EF4-FFF2-40B4-BE49-F238E27FC236}">
                <a16:creationId xmlns:a16="http://schemas.microsoft.com/office/drawing/2014/main" id="{1216FA9B-E100-C8A5-23AD-EF8849FCBB5E}"/>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7606466-DF9F-660E-D03B-3838D333C03E}"/>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90B5A4B3-15DD-9F98-E3E7-66258721CED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3" name="Titre 2">
            <a:extLst>
              <a:ext uri="{FF2B5EF4-FFF2-40B4-BE49-F238E27FC236}">
                <a16:creationId xmlns:a16="http://schemas.microsoft.com/office/drawing/2014/main" id="{FE8A972D-3EB2-61F8-AD10-0903B43F3FE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5C9CB52-C380-A5D8-E9DB-5210123C92FE}"/>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2AF0A512-8E20-E697-0436-1184FBA07C4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677"/>
        <p:cNvGrpSpPr/>
        <p:nvPr/>
      </p:nvGrpSpPr>
      <p:grpSpPr>
        <a:xfrm>
          <a:off x="0" y="0"/>
          <a:ext cx="0" cy="0"/>
          <a:chOff x="0" y="0"/>
          <a:chExt cx="0" cy="0"/>
        </a:xfrm>
      </p:grpSpPr>
      <p:sp>
        <p:nvSpPr>
          <p:cNvPr id="3" name="Titre 2">
            <a:extLst>
              <a:ext uri="{FF2B5EF4-FFF2-40B4-BE49-F238E27FC236}">
                <a16:creationId xmlns:a16="http://schemas.microsoft.com/office/drawing/2014/main" id="{067AFD30-432F-C214-66BD-62FDE5C58FBE}"/>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0B5EACCA-3D3F-F19F-EEF4-522F90FB5696}"/>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F4BD29F1-607D-622A-9407-A8CD2110ABD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1689"/>
        <p:cNvGrpSpPr/>
        <p:nvPr/>
      </p:nvGrpSpPr>
      <p:grpSpPr>
        <a:xfrm>
          <a:off x="0" y="0"/>
          <a:ext cx="0" cy="0"/>
          <a:chOff x="0" y="0"/>
          <a:chExt cx="0" cy="0"/>
        </a:xfrm>
      </p:grpSpPr>
      <p:sp>
        <p:nvSpPr>
          <p:cNvPr id="3" name="Titre 2">
            <a:extLst>
              <a:ext uri="{FF2B5EF4-FFF2-40B4-BE49-F238E27FC236}">
                <a16:creationId xmlns:a16="http://schemas.microsoft.com/office/drawing/2014/main" id="{9541829A-91E7-042B-3653-A6ED054BFD9B}"/>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A0F537F3-6912-05BB-59D0-FABFE9333EFA}"/>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17A51E57-FD93-69D6-903E-8FECDDF6B01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696"/>
        <p:cNvGrpSpPr/>
        <p:nvPr/>
      </p:nvGrpSpPr>
      <p:grpSpPr>
        <a:xfrm>
          <a:off x="0" y="0"/>
          <a:ext cx="0" cy="0"/>
          <a:chOff x="0" y="0"/>
          <a:chExt cx="0" cy="0"/>
        </a:xfrm>
      </p:grpSpPr>
      <p:sp>
        <p:nvSpPr>
          <p:cNvPr id="3" name="Titre 2">
            <a:extLst>
              <a:ext uri="{FF2B5EF4-FFF2-40B4-BE49-F238E27FC236}">
                <a16:creationId xmlns:a16="http://schemas.microsoft.com/office/drawing/2014/main" id="{91EC7103-6E54-06B5-43B4-BA6D01D40970}"/>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BBDDA7DC-02C7-A13B-F50F-2D805CAC0DE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ACD28D71-DC71-D1D4-3587-D5063D39B10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3" name="Titre 2">
            <a:extLst>
              <a:ext uri="{FF2B5EF4-FFF2-40B4-BE49-F238E27FC236}">
                <a16:creationId xmlns:a16="http://schemas.microsoft.com/office/drawing/2014/main" id="{2E766867-1749-A5C6-2EDB-F66B8FB674C9}"/>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F40E6CD-0D4E-7C22-5D1B-C433DF119834}"/>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48492BB-D840-A3B2-F981-10E9FAE21DA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711"/>
        <p:cNvGrpSpPr/>
        <p:nvPr/>
      </p:nvGrpSpPr>
      <p:grpSpPr>
        <a:xfrm>
          <a:off x="0" y="0"/>
          <a:ext cx="0" cy="0"/>
          <a:chOff x="0" y="0"/>
          <a:chExt cx="0" cy="0"/>
        </a:xfrm>
      </p:grpSpPr>
      <p:sp>
        <p:nvSpPr>
          <p:cNvPr id="3" name="Titre 2">
            <a:extLst>
              <a:ext uri="{FF2B5EF4-FFF2-40B4-BE49-F238E27FC236}">
                <a16:creationId xmlns:a16="http://schemas.microsoft.com/office/drawing/2014/main" id="{CA61BA35-EB78-AE05-D68A-E7E6C9158ED1}"/>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10F3830-4AF1-6D09-3E7E-17C452FDD98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717"/>
        <p:cNvGrpSpPr/>
        <p:nvPr/>
      </p:nvGrpSpPr>
      <p:grpSpPr>
        <a:xfrm>
          <a:off x="0" y="0"/>
          <a:ext cx="0" cy="0"/>
          <a:chOff x="0" y="0"/>
          <a:chExt cx="0" cy="0"/>
        </a:xfrm>
      </p:grpSpPr>
      <p:sp>
        <p:nvSpPr>
          <p:cNvPr id="3" name="Titre 2">
            <a:extLst>
              <a:ext uri="{FF2B5EF4-FFF2-40B4-BE49-F238E27FC236}">
                <a16:creationId xmlns:a16="http://schemas.microsoft.com/office/drawing/2014/main" id="{E2D645C2-B17E-43B0-1A28-93DA2BC0C6E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817B8EFC-4376-64BC-61B6-2EC19FFDDB6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EBE5BFE-B138-34F0-E586-B5ACF2435A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726"/>
        <p:cNvGrpSpPr/>
        <p:nvPr/>
      </p:nvGrpSpPr>
      <p:grpSpPr>
        <a:xfrm>
          <a:off x="0" y="0"/>
          <a:ext cx="0" cy="0"/>
          <a:chOff x="0" y="0"/>
          <a:chExt cx="0" cy="0"/>
        </a:xfrm>
      </p:grpSpPr>
      <p:sp>
        <p:nvSpPr>
          <p:cNvPr id="3" name="Titre 2">
            <a:extLst>
              <a:ext uri="{FF2B5EF4-FFF2-40B4-BE49-F238E27FC236}">
                <a16:creationId xmlns:a16="http://schemas.microsoft.com/office/drawing/2014/main" id="{73B168E5-2E21-DA87-39E1-C78AA21E033E}"/>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7983D1F0-01D1-8FDA-5F97-0C42E9B2717D}"/>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9CC6E134-D218-C30A-B69E-FEFFB4E8258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737"/>
        <p:cNvGrpSpPr/>
        <p:nvPr/>
      </p:nvGrpSpPr>
      <p:grpSpPr>
        <a:xfrm>
          <a:off x="0" y="0"/>
          <a:ext cx="0" cy="0"/>
          <a:chOff x="0" y="0"/>
          <a:chExt cx="0" cy="0"/>
        </a:xfrm>
      </p:grpSpPr>
      <p:sp>
        <p:nvSpPr>
          <p:cNvPr id="5" name="Titre 4">
            <a:extLst>
              <a:ext uri="{FF2B5EF4-FFF2-40B4-BE49-F238E27FC236}">
                <a16:creationId xmlns:a16="http://schemas.microsoft.com/office/drawing/2014/main" id="{BCB9BA85-A4DB-1400-46F0-BA2B3B6DDC23}"/>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2A2BB0B9-2454-BF8D-883B-F62667B73AE9}"/>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8E86DB0E-060F-4AC8-F9EB-508940FEB24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760">
          <a:extLst>
            <a:ext uri="{FF2B5EF4-FFF2-40B4-BE49-F238E27FC236}">
              <a16:creationId xmlns:a16="http://schemas.microsoft.com/office/drawing/2014/main" id="{B89D48D3-C15E-77B6-59CB-8A93C413063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A095E23-27A6-C308-DCC3-FD5123916D6E}"/>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8FD85FEE-965C-7FE5-ED73-74EA1B9F263D}"/>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69EE6753-9177-AA91-1401-AAEF4B7BD2D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764624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1760"/>
        <p:cNvGrpSpPr/>
        <p:nvPr/>
      </p:nvGrpSpPr>
      <p:grpSpPr>
        <a:xfrm>
          <a:off x="0" y="0"/>
          <a:ext cx="0" cy="0"/>
          <a:chOff x="0" y="0"/>
          <a:chExt cx="0" cy="0"/>
        </a:xfrm>
      </p:grpSpPr>
      <p:sp>
        <p:nvSpPr>
          <p:cNvPr id="5" name="Titre 4">
            <a:extLst>
              <a:ext uri="{FF2B5EF4-FFF2-40B4-BE49-F238E27FC236}">
                <a16:creationId xmlns:a16="http://schemas.microsoft.com/office/drawing/2014/main" id="{581DB0F3-524B-BE30-4C1C-409BC697C81B}"/>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1C5B3A63-05C0-ECF7-99EC-7DD5D82B760E}"/>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F7C9E419-9E05-7D03-2293-E348C4EA07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783">
          <a:extLst>
            <a:ext uri="{FF2B5EF4-FFF2-40B4-BE49-F238E27FC236}">
              <a16:creationId xmlns:a16="http://schemas.microsoft.com/office/drawing/2014/main" id="{0DAEB6F8-8C5B-D9C2-4ECD-FE438808B0D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BF32AC1-BDCF-10A9-E2DE-29E48C99AFC7}"/>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518FE7F8-D78D-2956-AE14-474D95B11632}"/>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9DCF1CD6-B9BF-872C-F196-2ADC7B88F02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6472121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1783"/>
        <p:cNvGrpSpPr/>
        <p:nvPr/>
      </p:nvGrpSpPr>
      <p:grpSpPr>
        <a:xfrm>
          <a:off x="0" y="0"/>
          <a:ext cx="0" cy="0"/>
          <a:chOff x="0" y="0"/>
          <a:chExt cx="0" cy="0"/>
        </a:xfrm>
      </p:grpSpPr>
      <p:sp>
        <p:nvSpPr>
          <p:cNvPr id="5" name="Titre 4">
            <a:extLst>
              <a:ext uri="{FF2B5EF4-FFF2-40B4-BE49-F238E27FC236}">
                <a16:creationId xmlns:a16="http://schemas.microsoft.com/office/drawing/2014/main" id="{64DAC1A3-9ECA-B9C0-CFBE-38079473A2A8}"/>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FD37D78-97FD-E180-E22B-122981F725EF}"/>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ECD18D13-6C8B-CD11-BB86-E0C5EACBE8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1806">
          <a:extLst>
            <a:ext uri="{FF2B5EF4-FFF2-40B4-BE49-F238E27FC236}">
              <a16:creationId xmlns:a16="http://schemas.microsoft.com/office/drawing/2014/main" id="{3F521031-0969-7CF4-341B-56A08391FE1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E101E96-D06A-40AE-2270-2F3227CD8BD2}"/>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E74BF9C8-0A4E-7A46-6B9E-9AAB51B7AD0B}"/>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37DD4682-0425-3BF4-C353-ADE44A232ED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8532803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1806"/>
        <p:cNvGrpSpPr/>
        <p:nvPr/>
      </p:nvGrpSpPr>
      <p:grpSpPr>
        <a:xfrm>
          <a:off x="0" y="0"/>
          <a:ext cx="0" cy="0"/>
          <a:chOff x="0" y="0"/>
          <a:chExt cx="0" cy="0"/>
        </a:xfrm>
      </p:grpSpPr>
      <p:sp>
        <p:nvSpPr>
          <p:cNvPr id="5" name="Titre 4">
            <a:extLst>
              <a:ext uri="{FF2B5EF4-FFF2-40B4-BE49-F238E27FC236}">
                <a16:creationId xmlns:a16="http://schemas.microsoft.com/office/drawing/2014/main" id="{19716AA7-86FB-D527-957A-648ECACE796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2B58B6F6-35AC-3543-51DF-55A3A5D40ED8}"/>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22080B3E-5817-89AD-3CA1-0790AF3A52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F7D0D39E-B586-47C7-9A74-5793007D35E9}"/>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2F813AE9-7169-A055-7708-AF9EF4C83B3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94626FC-CF20-A818-2F94-26C823F01E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1829">
          <a:extLst>
            <a:ext uri="{FF2B5EF4-FFF2-40B4-BE49-F238E27FC236}">
              <a16:creationId xmlns:a16="http://schemas.microsoft.com/office/drawing/2014/main" id="{6E5BE652-1027-DFAA-E187-8BB00216E343}"/>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7EFC7C9-49EF-1735-71C0-4FA365CFEA31}"/>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BCFAF891-0D46-26E0-8637-FB924DB6594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C2C0D8A0-D00C-37B2-B435-38BAF317AC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1341537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1829"/>
        <p:cNvGrpSpPr/>
        <p:nvPr/>
      </p:nvGrpSpPr>
      <p:grpSpPr>
        <a:xfrm>
          <a:off x="0" y="0"/>
          <a:ext cx="0" cy="0"/>
          <a:chOff x="0" y="0"/>
          <a:chExt cx="0" cy="0"/>
        </a:xfrm>
      </p:grpSpPr>
      <p:sp>
        <p:nvSpPr>
          <p:cNvPr id="5" name="Titre 4">
            <a:extLst>
              <a:ext uri="{FF2B5EF4-FFF2-40B4-BE49-F238E27FC236}">
                <a16:creationId xmlns:a16="http://schemas.microsoft.com/office/drawing/2014/main" id="{F9D5A520-61BA-5547-88ED-DE19A0E12523}"/>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788EEAA5-A0A0-3C29-5B19-5FEF82EDCA79}"/>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52E4C30B-C1D3-212D-205A-CBEFC53C4E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1841"/>
        <p:cNvGrpSpPr/>
        <p:nvPr/>
      </p:nvGrpSpPr>
      <p:grpSpPr>
        <a:xfrm>
          <a:off x="0" y="0"/>
          <a:ext cx="0" cy="0"/>
          <a:chOff x="0" y="0"/>
          <a:chExt cx="0" cy="0"/>
        </a:xfrm>
      </p:grpSpPr>
      <p:sp>
        <p:nvSpPr>
          <p:cNvPr id="3" name="Titre 2">
            <a:extLst>
              <a:ext uri="{FF2B5EF4-FFF2-40B4-BE49-F238E27FC236}">
                <a16:creationId xmlns:a16="http://schemas.microsoft.com/office/drawing/2014/main" id="{177850C9-B413-B695-1B6A-DF0D66BA000F}"/>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7402541B-1AD1-B2C3-4AC5-39F0398D797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1891">
          <a:extLst>
            <a:ext uri="{FF2B5EF4-FFF2-40B4-BE49-F238E27FC236}">
              <a16:creationId xmlns:a16="http://schemas.microsoft.com/office/drawing/2014/main" id="{F62F2DD4-5C3E-A1FD-BC85-6EB125568299}"/>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C9A83A31-BE55-255B-50EE-630CDA2E9C6B}"/>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19DEA6CB-0EBE-7454-2E9A-0263C20699BC}"/>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CE451205-7D00-545B-94BF-1511A2877E1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53986299"/>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1891"/>
        <p:cNvGrpSpPr/>
        <p:nvPr/>
      </p:nvGrpSpPr>
      <p:grpSpPr>
        <a:xfrm>
          <a:off x="0" y="0"/>
          <a:ext cx="0" cy="0"/>
          <a:chOff x="0" y="0"/>
          <a:chExt cx="0" cy="0"/>
        </a:xfrm>
      </p:grpSpPr>
      <p:sp>
        <p:nvSpPr>
          <p:cNvPr id="7" name="Titre 6">
            <a:extLst>
              <a:ext uri="{FF2B5EF4-FFF2-40B4-BE49-F238E27FC236}">
                <a16:creationId xmlns:a16="http://schemas.microsoft.com/office/drawing/2014/main" id="{213DDE96-66CA-E58E-65EF-4CE1FF26F443}"/>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426818B5-810B-D0FB-9CFA-B6D8299CD239}"/>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8871D88F-91C4-C408-563E-81DDC9A4FE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Shape 1901"/>
        <p:cNvGrpSpPr/>
        <p:nvPr/>
      </p:nvGrpSpPr>
      <p:grpSpPr>
        <a:xfrm>
          <a:off x="0" y="0"/>
          <a:ext cx="0" cy="0"/>
          <a:chOff x="0" y="0"/>
          <a:chExt cx="0" cy="0"/>
        </a:xfrm>
      </p:grpSpPr>
      <p:sp>
        <p:nvSpPr>
          <p:cNvPr id="8" name="Titre 7">
            <a:extLst>
              <a:ext uri="{FF2B5EF4-FFF2-40B4-BE49-F238E27FC236}">
                <a16:creationId xmlns:a16="http://schemas.microsoft.com/office/drawing/2014/main" id="{9D5CA583-9385-9F21-8345-487AA4AB59E4}"/>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B21AD0A8-E7B1-170F-B062-DC68FB9F2A6C}"/>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32323556-A8C5-CAD1-8871-A2F016DEE8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Shape 1901">
          <a:extLst>
            <a:ext uri="{FF2B5EF4-FFF2-40B4-BE49-F238E27FC236}">
              <a16:creationId xmlns:a16="http://schemas.microsoft.com/office/drawing/2014/main" id="{DEC138C6-9B47-B29A-72AD-C41F2FF8410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44BF02E-27DF-D159-76D0-2C84278F23F3}"/>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B255952E-2DCC-3067-6AB8-964503AF7949}"/>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C1186D8A-8CA7-F8E3-C692-897AC800D54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90386530"/>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1901">
          <a:extLst>
            <a:ext uri="{FF2B5EF4-FFF2-40B4-BE49-F238E27FC236}">
              <a16:creationId xmlns:a16="http://schemas.microsoft.com/office/drawing/2014/main" id="{0FD5EF67-73F2-7D91-19EC-C1C8561816FC}"/>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8F980B26-220B-2543-06CF-F69256640226}"/>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31552649-BEB4-A833-D64B-3C8065411535}"/>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CAE0C606-FE44-C8F5-4658-3BCA292713B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572162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Shape 1901">
          <a:extLst>
            <a:ext uri="{FF2B5EF4-FFF2-40B4-BE49-F238E27FC236}">
              <a16:creationId xmlns:a16="http://schemas.microsoft.com/office/drawing/2014/main" id="{E1FCC49B-DF60-3A8F-5717-CB554A4730F0}"/>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8A65379D-1950-7D2D-03DB-3B76860445B3}"/>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D7E552B1-067C-C1F2-F2EC-EDA0E1A131CD}"/>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7D74E4D3-0D56-6807-75FC-5B5F42D837E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4400699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Shape 1901">
          <a:extLst>
            <a:ext uri="{FF2B5EF4-FFF2-40B4-BE49-F238E27FC236}">
              <a16:creationId xmlns:a16="http://schemas.microsoft.com/office/drawing/2014/main" id="{1A821352-D912-DD15-12E9-79747E9240EA}"/>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49050E60-C5D0-3C86-405D-40E7C59349C5}"/>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F06609A5-0D1E-6EB5-A0B8-53732769A406}"/>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259E3271-3897-EE1A-8DDD-3ADE6D48402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745230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3" name="Titre 2">
            <a:extLst>
              <a:ext uri="{FF2B5EF4-FFF2-40B4-BE49-F238E27FC236}">
                <a16:creationId xmlns:a16="http://schemas.microsoft.com/office/drawing/2014/main" id="{B3EA2B59-10AD-773F-4A62-5013752F5BE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8DFC1C3E-05CB-600E-AA93-D0C7C9F29BD9}"/>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4CAF5202-6155-E707-2FEA-24927D8B2D2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3" name="Titre 2">
            <a:extLst>
              <a:ext uri="{FF2B5EF4-FFF2-40B4-BE49-F238E27FC236}">
                <a16:creationId xmlns:a16="http://schemas.microsoft.com/office/drawing/2014/main" id="{5BE15413-60CD-CB64-0FDD-11DB83515E7A}"/>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CB971557-4CCC-6133-FCF9-D77CBEAE995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18821694-4146-61AC-1905-AA9C292884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3" name="Titre 2">
            <a:extLst>
              <a:ext uri="{FF2B5EF4-FFF2-40B4-BE49-F238E27FC236}">
                <a16:creationId xmlns:a16="http://schemas.microsoft.com/office/drawing/2014/main" id="{F56C0B28-CF49-6CB3-8DEB-A310A9D00D8B}"/>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C88BB61-9AF4-A2DD-079F-46459ACD45F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6BAEDC90-06E0-6307-1016-3ED186174B2F}"/>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3CCEEF35-9998-92D4-474E-08017004D50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4F9B5AB9-774D-EBDA-CD84-1AEF3AEE49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3" name="Titre 2">
            <a:extLst>
              <a:ext uri="{FF2B5EF4-FFF2-40B4-BE49-F238E27FC236}">
                <a16:creationId xmlns:a16="http://schemas.microsoft.com/office/drawing/2014/main" id="{2F205FC6-7794-D5ED-341F-890F19BBEB15}"/>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590734CC-765C-B97E-6478-27AAD521782F}"/>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3A002AAC-020A-2FAE-66E3-EC50ACC8432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B93DD38-C0C1-5D6E-4F59-5D0857800DFA}"/>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1EFD85A1-1F52-0CC4-012A-602DF8B02DB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C3BE4D4-59FB-174F-7852-7D180D0F45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4C338F8-EAF3-81D3-B4AD-054C441FA59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79A7369F-A17C-2D1D-10A8-03555E95073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3232F04-9E33-74CE-BC93-FD717F902C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8B02409-1379-2747-FE62-D0CAEF0C759B}"/>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BFD09271-690B-994B-4830-8FB98ED363E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FD5256B-C740-5A7A-D90E-8F843A3C2C7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 name="Titre 2">
            <a:extLst>
              <a:ext uri="{FF2B5EF4-FFF2-40B4-BE49-F238E27FC236}">
                <a16:creationId xmlns:a16="http://schemas.microsoft.com/office/drawing/2014/main" id="{2DE4B6FA-E10A-863D-74CB-DF7E14F1B18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3F94556-402B-90B6-324B-FF40DCC8C44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 name="Titre 2">
            <a:extLst>
              <a:ext uri="{FF2B5EF4-FFF2-40B4-BE49-F238E27FC236}">
                <a16:creationId xmlns:a16="http://schemas.microsoft.com/office/drawing/2014/main" id="{D94110AC-DABF-6495-D979-6CC60D79D9CC}"/>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AB8D7A00-3848-F31D-ADD9-D0F11494C90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9" name="Titre 8">
            <a:extLst>
              <a:ext uri="{FF2B5EF4-FFF2-40B4-BE49-F238E27FC236}">
                <a16:creationId xmlns:a16="http://schemas.microsoft.com/office/drawing/2014/main" id="{68ADFBF4-F740-6D12-7B2A-8CF1CFEF5B67}"/>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D606ECC4-C14E-F74A-2D3C-6721B6716416}"/>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2B3CDC15-DA12-E58B-CB9C-71EBC545CE6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 name="Titre 2">
            <a:extLst>
              <a:ext uri="{FF2B5EF4-FFF2-40B4-BE49-F238E27FC236}">
                <a16:creationId xmlns:a16="http://schemas.microsoft.com/office/drawing/2014/main" id="{E7BFB3B7-B127-69CD-1599-07BC7C95CA30}"/>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172D83BB-EE4C-1CAD-0B36-BACE04C627F5}"/>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1C09722D-00EF-F94F-7A05-A14003D66F9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 name="Titre 2">
            <a:extLst>
              <a:ext uri="{FF2B5EF4-FFF2-40B4-BE49-F238E27FC236}">
                <a16:creationId xmlns:a16="http://schemas.microsoft.com/office/drawing/2014/main" id="{B08B712B-FC00-7DAF-4C16-C3285A2A1499}"/>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BC7A57D5-534E-973A-6307-D7E5CDE13E8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9569358B-5FC2-CDA5-2D69-C44036739EE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3" name="Titre 2">
            <a:extLst>
              <a:ext uri="{FF2B5EF4-FFF2-40B4-BE49-F238E27FC236}">
                <a16:creationId xmlns:a16="http://schemas.microsoft.com/office/drawing/2014/main" id="{1C684199-FDF2-DC18-E108-E8542088A76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8171A90D-200C-7C8E-7B97-96A3C668082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 name="Titre 2">
            <a:extLst>
              <a:ext uri="{FF2B5EF4-FFF2-40B4-BE49-F238E27FC236}">
                <a16:creationId xmlns:a16="http://schemas.microsoft.com/office/drawing/2014/main" id="{44F6E2B6-EEF6-FFBE-653B-F769E1FFB341}"/>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A6464A6A-CE4C-FAF8-278B-2D109DCEB80F}"/>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BD33F076-373E-155E-DD01-F26D87A6A51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 name="Titre 2">
            <a:extLst>
              <a:ext uri="{FF2B5EF4-FFF2-40B4-BE49-F238E27FC236}">
                <a16:creationId xmlns:a16="http://schemas.microsoft.com/office/drawing/2014/main" id="{C12C2955-7073-148F-C5AB-1105F0BF6410}"/>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27CFCF87-113A-5013-1A3B-AD45B9F8F05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F65D0D66-947D-2E40-CB6C-EA75A13D74D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 name="Titre 2">
            <a:extLst>
              <a:ext uri="{FF2B5EF4-FFF2-40B4-BE49-F238E27FC236}">
                <a16:creationId xmlns:a16="http://schemas.microsoft.com/office/drawing/2014/main" id="{4ECDFFFE-FF52-1BF1-754B-773F0F3BAC0D}"/>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896202A8-801F-03D6-A855-C997E04FF87D}"/>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64E0D47-5D71-32DF-C93F-7A445C839F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3" name="Titre 2">
            <a:extLst>
              <a:ext uri="{FF2B5EF4-FFF2-40B4-BE49-F238E27FC236}">
                <a16:creationId xmlns:a16="http://schemas.microsoft.com/office/drawing/2014/main" id="{7891C76A-E6E6-5E31-F1B5-132B68017A4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FD07CA13-B2D6-739D-8864-E56BF0DBD1D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3" name="Titre 2">
            <a:extLst>
              <a:ext uri="{FF2B5EF4-FFF2-40B4-BE49-F238E27FC236}">
                <a16:creationId xmlns:a16="http://schemas.microsoft.com/office/drawing/2014/main" id="{4EFA9D83-460C-56D7-A730-DF1CBB32B12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85FD7F8E-6BE3-7CC6-ABBD-3E6B5C3E41B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3" name="Titre 2">
            <a:extLst>
              <a:ext uri="{FF2B5EF4-FFF2-40B4-BE49-F238E27FC236}">
                <a16:creationId xmlns:a16="http://schemas.microsoft.com/office/drawing/2014/main" id="{0602519C-5E7B-7E2B-7582-635BFCB62C1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A301AA25-9B86-E8A8-BB7C-1E4A4D90EF9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3" name="Titre 2">
            <a:extLst>
              <a:ext uri="{FF2B5EF4-FFF2-40B4-BE49-F238E27FC236}">
                <a16:creationId xmlns:a16="http://schemas.microsoft.com/office/drawing/2014/main" id="{B01A96F8-CF63-260C-CB66-1345B84935A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E85A2031-414D-43AC-ED7B-50EBCE0658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3" name="Titre 2">
            <a:extLst>
              <a:ext uri="{FF2B5EF4-FFF2-40B4-BE49-F238E27FC236}">
                <a16:creationId xmlns:a16="http://schemas.microsoft.com/office/drawing/2014/main" id="{3527992A-0285-16B9-23F9-A851208F74A4}"/>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87F7DE08-FA5E-0A40-35A1-13C4B1FE4E1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3" name="Titre 2">
            <a:extLst>
              <a:ext uri="{FF2B5EF4-FFF2-40B4-BE49-F238E27FC236}">
                <a16:creationId xmlns:a16="http://schemas.microsoft.com/office/drawing/2014/main" id="{9F86B14A-9742-52FF-6BA8-CE0C2A6C7865}"/>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D76A373E-310A-1D64-239B-306B0FEB9FC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3" name="Titre 2">
            <a:extLst>
              <a:ext uri="{FF2B5EF4-FFF2-40B4-BE49-F238E27FC236}">
                <a16:creationId xmlns:a16="http://schemas.microsoft.com/office/drawing/2014/main" id="{E6F7CA6E-3EDE-4837-9BF6-97567365BB68}"/>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E1AAD527-50A9-2F1B-8436-8DC5E5D2FCA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3" name="Titre 2">
            <a:extLst>
              <a:ext uri="{FF2B5EF4-FFF2-40B4-BE49-F238E27FC236}">
                <a16:creationId xmlns:a16="http://schemas.microsoft.com/office/drawing/2014/main" id="{0085E9EA-5E6E-65BB-A8E3-12EDE90B7EC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79D910C-E69A-0450-4DC0-72452A1EB6D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3" name="Titre 2">
            <a:extLst>
              <a:ext uri="{FF2B5EF4-FFF2-40B4-BE49-F238E27FC236}">
                <a16:creationId xmlns:a16="http://schemas.microsoft.com/office/drawing/2014/main" id="{33716DA7-C856-77FB-9AA6-9322BD37767A}"/>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5F4DCF82-AAD0-6843-2B89-9532767161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 name="Titre 3">
            <a:extLst>
              <a:ext uri="{FF2B5EF4-FFF2-40B4-BE49-F238E27FC236}">
                <a16:creationId xmlns:a16="http://schemas.microsoft.com/office/drawing/2014/main" id="{C5BC3D7C-9B41-28C2-2685-C9ECE8431FB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3E10FE5-7262-98F7-278C-C70F4C03321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 name="Titre 3">
            <a:extLst>
              <a:ext uri="{FF2B5EF4-FFF2-40B4-BE49-F238E27FC236}">
                <a16:creationId xmlns:a16="http://schemas.microsoft.com/office/drawing/2014/main" id="{C6414BBA-1353-DE36-8CFB-F5A46FD5703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0727505-253C-7EDE-08F3-587D5CDD09D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 name="Titre 3">
            <a:extLst>
              <a:ext uri="{FF2B5EF4-FFF2-40B4-BE49-F238E27FC236}">
                <a16:creationId xmlns:a16="http://schemas.microsoft.com/office/drawing/2014/main" id="{A8997FAA-5634-D5E6-9F88-E6ED4E12AFD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B9410EC-24C1-E86A-5EC5-6D0EEBC856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4" name="Titre 3">
            <a:extLst>
              <a:ext uri="{FF2B5EF4-FFF2-40B4-BE49-F238E27FC236}">
                <a16:creationId xmlns:a16="http://schemas.microsoft.com/office/drawing/2014/main" id="{EE281815-F6FC-30C1-C1A1-B6CD2DE4CB7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198FF88-E3CA-984F-2C4C-897337FF6AD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4" name="Titre 3">
            <a:extLst>
              <a:ext uri="{FF2B5EF4-FFF2-40B4-BE49-F238E27FC236}">
                <a16:creationId xmlns:a16="http://schemas.microsoft.com/office/drawing/2014/main" id="{CB6A1C83-7D55-8C8E-3A93-19E046DE7C9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D2111D7-5653-0195-6623-40437BDCB5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4" name="Titre 3">
            <a:extLst>
              <a:ext uri="{FF2B5EF4-FFF2-40B4-BE49-F238E27FC236}">
                <a16:creationId xmlns:a16="http://schemas.microsoft.com/office/drawing/2014/main" id="{52826461-206B-36B3-8AD4-F8F78DD216F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6180050-C41D-1757-15C3-7722129A1B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4" name="Titre 3">
            <a:extLst>
              <a:ext uri="{FF2B5EF4-FFF2-40B4-BE49-F238E27FC236}">
                <a16:creationId xmlns:a16="http://schemas.microsoft.com/office/drawing/2014/main" id="{00376DDC-E945-296A-0EEB-E0C6464BA6B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9B94F18-D26D-B70B-EB21-A9826471B1B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4" name="Titre 3">
            <a:extLst>
              <a:ext uri="{FF2B5EF4-FFF2-40B4-BE49-F238E27FC236}">
                <a16:creationId xmlns:a16="http://schemas.microsoft.com/office/drawing/2014/main" id="{DA8D5EC9-57BE-CB22-0756-E6FF0CD6F78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EEA2CA3-2A02-EBD3-0443-A3E66A28C1B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4" name="Titre 3">
            <a:extLst>
              <a:ext uri="{FF2B5EF4-FFF2-40B4-BE49-F238E27FC236}">
                <a16:creationId xmlns:a16="http://schemas.microsoft.com/office/drawing/2014/main" id="{ACAEB494-30B1-F597-73FF-9EA85905EFE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D6F57A4-188E-9BA8-E5E4-5B5349B93BE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4" name="Titre 3">
            <a:extLst>
              <a:ext uri="{FF2B5EF4-FFF2-40B4-BE49-F238E27FC236}">
                <a16:creationId xmlns:a16="http://schemas.microsoft.com/office/drawing/2014/main" id="{2A6AB622-BCCF-0A6B-CB92-7C55F0E8154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454434A-A5D5-714E-488B-13FC4ED4D2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4" name="Titre 3">
            <a:extLst>
              <a:ext uri="{FF2B5EF4-FFF2-40B4-BE49-F238E27FC236}">
                <a16:creationId xmlns:a16="http://schemas.microsoft.com/office/drawing/2014/main" id="{CDAC7F5B-517C-7956-E11E-9B081A541D4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EAB9173-4D03-7BA3-91D8-9B15FB3ABE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3" name="Titre 2">
            <a:extLst>
              <a:ext uri="{FF2B5EF4-FFF2-40B4-BE49-F238E27FC236}">
                <a16:creationId xmlns:a16="http://schemas.microsoft.com/office/drawing/2014/main" id="{E0089614-C14A-7770-FF51-97082A132E6C}"/>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791AFF6-4B22-9DA7-4B89-A5F25219E4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3" name="Titre 2">
            <a:extLst>
              <a:ext uri="{FF2B5EF4-FFF2-40B4-BE49-F238E27FC236}">
                <a16:creationId xmlns:a16="http://schemas.microsoft.com/office/drawing/2014/main" id="{53F3E6FA-A2C5-7F22-19B9-D9E097214CD2}"/>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8B07431D-B118-4A52-5FCE-F1976B99C05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3" name="Titre 2">
            <a:extLst>
              <a:ext uri="{FF2B5EF4-FFF2-40B4-BE49-F238E27FC236}">
                <a16:creationId xmlns:a16="http://schemas.microsoft.com/office/drawing/2014/main" id="{96352F83-30B6-DA61-DB94-BA4D5FF2107E}"/>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A2B2B33C-994C-8E4F-F660-6F84E648A7F1}"/>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B8C6AB6C-2683-FFF3-8B1F-A05B4BAF98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3" name="Titre 2">
            <a:extLst>
              <a:ext uri="{FF2B5EF4-FFF2-40B4-BE49-F238E27FC236}">
                <a16:creationId xmlns:a16="http://schemas.microsoft.com/office/drawing/2014/main" id="{C08222B7-55F6-0FCD-EF58-4297A24D0E63}"/>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AF0CAAF5-924F-6B3D-B76C-0D89D77FB36E}"/>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634D4FDC-379F-365A-9349-EA84E1277A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3" name="Titre 2">
            <a:extLst>
              <a:ext uri="{FF2B5EF4-FFF2-40B4-BE49-F238E27FC236}">
                <a16:creationId xmlns:a16="http://schemas.microsoft.com/office/drawing/2014/main" id="{7CEEBC8E-C317-9EFD-5F47-8620170BBB27}"/>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E54BCB2A-96BD-9E70-34C5-53A6E7C3F4E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BF26673A-80B7-A38D-D4EE-BCAFFADC51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3" name="Titre 2">
            <a:extLst>
              <a:ext uri="{FF2B5EF4-FFF2-40B4-BE49-F238E27FC236}">
                <a16:creationId xmlns:a16="http://schemas.microsoft.com/office/drawing/2014/main" id="{B12D6E0A-C962-D502-E170-DE087341560E}"/>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E4609E3B-B5E8-B1E7-58CD-92AD78E5AA90}"/>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853892A1-A885-4009-402E-96D5464A150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3" name="Titre 2">
            <a:extLst>
              <a:ext uri="{FF2B5EF4-FFF2-40B4-BE49-F238E27FC236}">
                <a16:creationId xmlns:a16="http://schemas.microsoft.com/office/drawing/2014/main" id="{C4F7EB71-38D0-D42E-E46A-9B592AF13083}"/>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F7C35C70-920F-BC3C-D01F-182B7F13D951}"/>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3C93B250-2EA8-90A9-350A-21322F850C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3" name="Titre 2">
            <a:extLst>
              <a:ext uri="{FF2B5EF4-FFF2-40B4-BE49-F238E27FC236}">
                <a16:creationId xmlns:a16="http://schemas.microsoft.com/office/drawing/2014/main" id="{5192BA19-20DC-B7AD-4F4E-C6DED933E183}"/>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6DB454AE-981C-777F-F293-92ADEE6579C5}"/>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3DFF25B4-97E5-3067-73AF-8EB60BEC9C0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3" name="Titre 2">
            <a:extLst>
              <a:ext uri="{FF2B5EF4-FFF2-40B4-BE49-F238E27FC236}">
                <a16:creationId xmlns:a16="http://schemas.microsoft.com/office/drawing/2014/main" id="{6AE8839C-4862-F742-AA09-7BC05470E35E}"/>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862B87BB-BF52-4BD4-765B-163D33249BF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3" name="Titre 2">
            <a:extLst>
              <a:ext uri="{FF2B5EF4-FFF2-40B4-BE49-F238E27FC236}">
                <a16:creationId xmlns:a16="http://schemas.microsoft.com/office/drawing/2014/main" id="{D0CE297C-8914-1144-F772-9003592327B0}"/>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70471138-249E-D884-F42F-DCD0E005D06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3" name="Titre 2">
            <a:extLst>
              <a:ext uri="{FF2B5EF4-FFF2-40B4-BE49-F238E27FC236}">
                <a16:creationId xmlns:a16="http://schemas.microsoft.com/office/drawing/2014/main" id="{90F66137-E40A-9FDC-B759-E2B729D04F4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DB749B38-9FF5-97D0-88AF-8A444323649A}"/>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48284DF5-C5A1-5208-0D02-27CCA1313F9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3" name="Titre 2">
            <a:extLst>
              <a:ext uri="{FF2B5EF4-FFF2-40B4-BE49-F238E27FC236}">
                <a16:creationId xmlns:a16="http://schemas.microsoft.com/office/drawing/2014/main" id="{B934AA45-9870-DB75-2C50-DE80401E90B8}"/>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21829E94-6F1F-955E-13D0-9D7757767E8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ACFA5576-463F-29A4-CAD4-7B1CE680A83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3" name="Titre 2">
            <a:extLst>
              <a:ext uri="{FF2B5EF4-FFF2-40B4-BE49-F238E27FC236}">
                <a16:creationId xmlns:a16="http://schemas.microsoft.com/office/drawing/2014/main" id="{173557E8-044B-C74B-7BBF-FE6671B45E39}"/>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704A2E86-03A3-B46E-B2EE-A69AF560560E}"/>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B3BE26BB-9A0E-5B0C-9E40-946111CBF0D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3" name="Titre 2">
            <a:extLst>
              <a:ext uri="{FF2B5EF4-FFF2-40B4-BE49-F238E27FC236}">
                <a16:creationId xmlns:a16="http://schemas.microsoft.com/office/drawing/2014/main" id="{3A39990D-7B6F-16A8-3942-AF78BD84E2FD}"/>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D8CC2726-4FDA-8780-369C-CCE65E32753A}"/>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ECF6A041-E8C3-F566-BA02-CCDF1F7CE1E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3" name="Titre 2">
            <a:extLst>
              <a:ext uri="{FF2B5EF4-FFF2-40B4-BE49-F238E27FC236}">
                <a16:creationId xmlns:a16="http://schemas.microsoft.com/office/drawing/2014/main" id="{C651221B-0D74-F6CB-A285-22F2CEFACE77}"/>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FBF102FE-1D7B-FC63-0180-EB908E90E53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E58219D7-8D59-54E6-F6EF-589DB44DBE5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3" name="Titre 2">
            <a:extLst>
              <a:ext uri="{FF2B5EF4-FFF2-40B4-BE49-F238E27FC236}">
                <a16:creationId xmlns:a16="http://schemas.microsoft.com/office/drawing/2014/main" id="{1863BDE4-0F16-37A8-55EE-A97FA27DA7C5}"/>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BEC7428E-2046-020D-A10E-0C90EBA44969}"/>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248D3050-8B4D-D087-B92C-1CBCA9EFF8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3" name="Titre 2">
            <a:extLst>
              <a:ext uri="{FF2B5EF4-FFF2-40B4-BE49-F238E27FC236}">
                <a16:creationId xmlns:a16="http://schemas.microsoft.com/office/drawing/2014/main" id="{E9E615AE-9C0D-6140-8E46-4EAC1BB7FC42}"/>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C3A0589A-8FE0-81F6-E6BE-D7A84C417FEF}"/>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A75973E1-53C3-60B4-91F4-AD0F7FFC20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3" name="Titre 2">
            <a:extLst>
              <a:ext uri="{FF2B5EF4-FFF2-40B4-BE49-F238E27FC236}">
                <a16:creationId xmlns:a16="http://schemas.microsoft.com/office/drawing/2014/main" id="{B673D932-88D9-0E5A-92A4-2672F316DB3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DDC3FC9-3BCD-36C1-6533-D0652351A95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3" name="Titre 2">
            <a:extLst>
              <a:ext uri="{FF2B5EF4-FFF2-40B4-BE49-F238E27FC236}">
                <a16:creationId xmlns:a16="http://schemas.microsoft.com/office/drawing/2014/main" id="{7A4AB87D-DF39-F0A2-CDD6-745E06F95FC5}"/>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15845885-79A5-8C71-2438-9F85EB640A7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4" name="Titre 3">
            <a:extLst>
              <a:ext uri="{FF2B5EF4-FFF2-40B4-BE49-F238E27FC236}">
                <a16:creationId xmlns:a16="http://schemas.microsoft.com/office/drawing/2014/main" id="{B09BEA34-1BE7-B11F-2BF0-9B3D624388F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4D615CD-B682-38BE-7AFD-1836FA7951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1139DE69-746A-5616-8637-BD727848DD5A}"/>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3558963D-73D3-A094-0E44-5C21F01D344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1CFD064-1F0E-099B-3783-414AD528B0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4" name="Titre 3">
            <a:extLst>
              <a:ext uri="{FF2B5EF4-FFF2-40B4-BE49-F238E27FC236}">
                <a16:creationId xmlns:a16="http://schemas.microsoft.com/office/drawing/2014/main" id="{2F1973C6-21A9-38F1-8A06-3C0C2C7737E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735A2AB-AB00-9CE1-EBF4-B175CA1EB83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sp>
        <p:nvSpPr>
          <p:cNvPr id="4" name="Titre 3">
            <a:extLst>
              <a:ext uri="{FF2B5EF4-FFF2-40B4-BE49-F238E27FC236}">
                <a16:creationId xmlns:a16="http://schemas.microsoft.com/office/drawing/2014/main" id="{3B611264-443C-094E-3858-6161A629C6D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F34171C0-78E9-1D0B-FC2A-BA36E6B2E6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92">
          <a:extLst>
            <a:ext uri="{FF2B5EF4-FFF2-40B4-BE49-F238E27FC236}">
              <a16:creationId xmlns:a16="http://schemas.microsoft.com/office/drawing/2014/main" id="{19CFE82E-59BA-D351-1509-11D3129BE889}"/>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7E87483-C1D6-CE57-6FA8-C504AD5C08B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95C6F39-D712-11FA-21C1-DAE7E1E66FF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712544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4" name="Titre 3">
            <a:extLst>
              <a:ext uri="{FF2B5EF4-FFF2-40B4-BE49-F238E27FC236}">
                <a16:creationId xmlns:a16="http://schemas.microsoft.com/office/drawing/2014/main" id="{72DF010C-32FE-4D64-FC74-BA77BE2F8DF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7C3C6A26-42DE-CF2E-BAF1-2F8404156C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4" name="Titre 3">
            <a:extLst>
              <a:ext uri="{FF2B5EF4-FFF2-40B4-BE49-F238E27FC236}">
                <a16:creationId xmlns:a16="http://schemas.microsoft.com/office/drawing/2014/main" id="{837D947B-B7DA-A25C-1028-2229161E84B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85B51F0-9867-652F-7795-51C7F05A6A2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5" name="Titre 4">
            <a:extLst>
              <a:ext uri="{FF2B5EF4-FFF2-40B4-BE49-F238E27FC236}">
                <a16:creationId xmlns:a16="http://schemas.microsoft.com/office/drawing/2014/main" id="{C7CFE53E-F7AE-D706-D13C-C0986A943DF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FBD2CFE-F89D-FD76-85A1-64D40375FEC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5" name="Titre 4">
            <a:extLst>
              <a:ext uri="{FF2B5EF4-FFF2-40B4-BE49-F238E27FC236}">
                <a16:creationId xmlns:a16="http://schemas.microsoft.com/office/drawing/2014/main" id="{29DA7544-1054-5117-68D0-C861A3D20EC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29953D9-6F0A-8D60-5448-8523A5A641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5" name="Titre 4">
            <a:extLst>
              <a:ext uri="{FF2B5EF4-FFF2-40B4-BE49-F238E27FC236}">
                <a16:creationId xmlns:a16="http://schemas.microsoft.com/office/drawing/2014/main" id="{DB1FFE00-34C8-293D-7BD9-BAEF1791360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D721B16-562F-05E1-A7C7-343583705ED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4" name="Titre 3">
            <a:extLst>
              <a:ext uri="{FF2B5EF4-FFF2-40B4-BE49-F238E27FC236}">
                <a16:creationId xmlns:a16="http://schemas.microsoft.com/office/drawing/2014/main" id="{A78AD3FD-9F44-8D8B-5A98-855A31ADCD0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051B87E-949A-E40D-4CE3-F087AAD302A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4" name="Titre 3">
            <a:extLst>
              <a:ext uri="{FF2B5EF4-FFF2-40B4-BE49-F238E27FC236}">
                <a16:creationId xmlns:a16="http://schemas.microsoft.com/office/drawing/2014/main" id="{4CC9C846-F5F8-D912-93A0-0C541C1A905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021D860-351B-BF79-34A5-EE78163BE27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3" name="Titre 2">
            <a:extLst>
              <a:ext uri="{FF2B5EF4-FFF2-40B4-BE49-F238E27FC236}">
                <a16:creationId xmlns:a16="http://schemas.microsoft.com/office/drawing/2014/main" id="{4A29CD06-052D-8841-AC39-9F8457841F4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1AF4F65-764C-6766-E215-8210B72877DD}"/>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22E2FB8B-70A8-920F-4F75-E0A98611788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880"/>
        <p:cNvGrpSpPr/>
        <p:nvPr/>
      </p:nvGrpSpPr>
      <p:grpSpPr>
        <a:xfrm>
          <a:off x="0" y="0"/>
          <a:ext cx="0" cy="0"/>
          <a:chOff x="0" y="0"/>
          <a:chExt cx="0" cy="0"/>
        </a:xfrm>
      </p:grpSpPr>
      <p:sp>
        <p:nvSpPr>
          <p:cNvPr id="3" name="Titre 2">
            <a:extLst>
              <a:ext uri="{FF2B5EF4-FFF2-40B4-BE49-F238E27FC236}">
                <a16:creationId xmlns:a16="http://schemas.microsoft.com/office/drawing/2014/main" id="{8918407E-C210-F40F-F913-A1488CD1B256}"/>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CCE5C7AC-A020-BD18-D140-45ECF90450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888"/>
        <p:cNvGrpSpPr/>
        <p:nvPr/>
      </p:nvGrpSpPr>
      <p:grpSpPr>
        <a:xfrm>
          <a:off x="0" y="0"/>
          <a:ext cx="0" cy="0"/>
          <a:chOff x="0" y="0"/>
          <a:chExt cx="0" cy="0"/>
        </a:xfrm>
      </p:grpSpPr>
      <p:sp>
        <p:nvSpPr>
          <p:cNvPr id="3" name="Titre 2">
            <a:extLst>
              <a:ext uri="{FF2B5EF4-FFF2-40B4-BE49-F238E27FC236}">
                <a16:creationId xmlns:a16="http://schemas.microsoft.com/office/drawing/2014/main" id="{1FEA36AC-9AD7-DCE9-7E3A-B2F377F2873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9D18AF6-9E04-5F0F-3BB3-80F6F7C65CC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3" name="Titre 2">
            <a:extLst>
              <a:ext uri="{FF2B5EF4-FFF2-40B4-BE49-F238E27FC236}">
                <a16:creationId xmlns:a16="http://schemas.microsoft.com/office/drawing/2014/main" id="{C792BFEC-74B6-4654-E875-F998391BD7EC}"/>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B4C6CEE-9501-0F2D-5FF1-5851871304C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3" name="Titre 2">
            <a:extLst>
              <a:ext uri="{FF2B5EF4-FFF2-40B4-BE49-F238E27FC236}">
                <a16:creationId xmlns:a16="http://schemas.microsoft.com/office/drawing/2014/main" id="{CF0E034B-4860-7BE5-3041-DE6E745DB038}"/>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66E64571-5E07-2ACD-05DF-80D4F54440C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3" name="Titre 2">
            <a:extLst>
              <a:ext uri="{FF2B5EF4-FFF2-40B4-BE49-F238E27FC236}">
                <a16:creationId xmlns:a16="http://schemas.microsoft.com/office/drawing/2014/main" id="{555777BA-7829-7012-A887-1D725644D336}"/>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1BA7BA9C-5577-BA21-05EF-3F09086AD3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sp>
        <p:nvSpPr>
          <p:cNvPr id="3" name="Titre 2">
            <a:extLst>
              <a:ext uri="{FF2B5EF4-FFF2-40B4-BE49-F238E27FC236}">
                <a16:creationId xmlns:a16="http://schemas.microsoft.com/office/drawing/2014/main" id="{8C4710D9-32BC-50CF-13CD-FF80800EE5BE}"/>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C54864F5-3BC9-CE53-A66B-46F662E6A7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3" name="Titre 2">
            <a:extLst>
              <a:ext uri="{FF2B5EF4-FFF2-40B4-BE49-F238E27FC236}">
                <a16:creationId xmlns:a16="http://schemas.microsoft.com/office/drawing/2014/main" id="{A960BB01-11FD-D723-F15E-3C7B4F78A36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6E21A841-C2BF-B734-BC81-705A79017D1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936"/>
        <p:cNvGrpSpPr/>
        <p:nvPr/>
      </p:nvGrpSpPr>
      <p:grpSpPr>
        <a:xfrm>
          <a:off x="0" y="0"/>
          <a:ext cx="0" cy="0"/>
          <a:chOff x="0" y="0"/>
          <a:chExt cx="0" cy="0"/>
        </a:xfrm>
      </p:grpSpPr>
      <p:sp>
        <p:nvSpPr>
          <p:cNvPr id="3" name="Titre 2">
            <a:extLst>
              <a:ext uri="{FF2B5EF4-FFF2-40B4-BE49-F238E27FC236}">
                <a16:creationId xmlns:a16="http://schemas.microsoft.com/office/drawing/2014/main" id="{6B61B899-740B-8872-68CF-F784D199ADFA}"/>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7B7B4847-9BA6-710C-1D64-83DEF8D9D69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3" name="Titre 2">
            <a:extLst>
              <a:ext uri="{FF2B5EF4-FFF2-40B4-BE49-F238E27FC236}">
                <a16:creationId xmlns:a16="http://schemas.microsoft.com/office/drawing/2014/main" id="{1CC6331A-1891-77AC-B125-B583E6786470}"/>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C458E66-9CCC-978C-F018-6FF32A35073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3" name="Titre 2">
            <a:extLst>
              <a:ext uri="{FF2B5EF4-FFF2-40B4-BE49-F238E27FC236}">
                <a16:creationId xmlns:a16="http://schemas.microsoft.com/office/drawing/2014/main" id="{AEC34FF7-7893-D07E-8009-EA74EAD95EB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ADF0CF3-E9AF-C61F-5C82-E6BC4BE780E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3" name="Titre 2">
            <a:extLst>
              <a:ext uri="{FF2B5EF4-FFF2-40B4-BE49-F238E27FC236}">
                <a16:creationId xmlns:a16="http://schemas.microsoft.com/office/drawing/2014/main" id="{41710BBE-9907-5AC2-4FC2-351480CAD1AA}"/>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DBD31F81-C291-329F-6DB6-3D1FC72212CF}"/>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7627366D-2873-9B21-3732-CC908C140E4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961">
          <a:extLst>
            <a:ext uri="{FF2B5EF4-FFF2-40B4-BE49-F238E27FC236}">
              <a16:creationId xmlns:a16="http://schemas.microsoft.com/office/drawing/2014/main" id="{DF13DDB7-311D-F05E-FD04-372D463BD51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11C7BA9-3884-B329-FCEA-1E54A22590A3}"/>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4E84C101-151F-DE88-FB90-BD42539C12DC}"/>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6704015E-0E21-9A69-F148-BD0A66D249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213498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961">
          <a:extLst>
            <a:ext uri="{FF2B5EF4-FFF2-40B4-BE49-F238E27FC236}">
              <a16:creationId xmlns:a16="http://schemas.microsoft.com/office/drawing/2014/main" id="{926F96AA-411F-5FC1-8A85-263DF7C669B4}"/>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50B5D597-654C-442A-0DBA-FC16A430FF53}"/>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46DE5A00-9698-F5F5-898B-D43C11D6642D}"/>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5CEF91DB-E7BD-7E78-033C-85821CAD3D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981192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972">
          <a:extLst>
            <a:ext uri="{FF2B5EF4-FFF2-40B4-BE49-F238E27FC236}">
              <a16:creationId xmlns:a16="http://schemas.microsoft.com/office/drawing/2014/main" id="{45E2B9E0-2FE6-C43B-5F5D-725734BA287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F422C6F-0BE6-F38E-7EB5-58FC0AAD30B4}"/>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D2088C95-970F-0AE0-50E9-8E9AF5DA055C}"/>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162526EB-8AF7-8B17-FDD1-D8BFAB3D467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896646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5" name="Titre 4">
            <a:extLst>
              <a:ext uri="{FF2B5EF4-FFF2-40B4-BE49-F238E27FC236}">
                <a16:creationId xmlns:a16="http://schemas.microsoft.com/office/drawing/2014/main" id="{0EE951EA-6C45-04F6-B059-7243FE9E58F7}"/>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56CE2820-3906-FCD9-C919-8D89E5D9437F}"/>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7DF7D48E-D950-85CA-69A1-383115D6EE1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089">
          <a:extLst>
            <a:ext uri="{FF2B5EF4-FFF2-40B4-BE49-F238E27FC236}">
              <a16:creationId xmlns:a16="http://schemas.microsoft.com/office/drawing/2014/main" id="{F13409E7-FC7E-10A9-FB18-56043208DB22}"/>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22F0EE3-5388-FE59-1343-633588A6EED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AE5A5DB-B5F2-AFF7-E8F4-BE5BB8D667A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1666670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5" name="Titre 4">
            <a:extLst>
              <a:ext uri="{FF2B5EF4-FFF2-40B4-BE49-F238E27FC236}">
                <a16:creationId xmlns:a16="http://schemas.microsoft.com/office/drawing/2014/main" id="{BF439BD5-3BA7-2812-08CA-A5426D4B5CB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09422AD4-D577-398A-BF02-7B379B464FC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995">
          <a:extLst>
            <a:ext uri="{FF2B5EF4-FFF2-40B4-BE49-F238E27FC236}">
              <a16:creationId xmlns:a16="http://schemas.microsoft.com/office/drawing/2014/main" id="{BF90CD48-AC5C-13AD-4A54-67E66C23E6E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25593C9-C1EC-04CF-F673-54C13DF0B4CD}"/>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3E15A191-6A8D-B964-AC5C-62292150364E}"/>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DAA9970A-8329-B263-D42B-0835601CF2C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702533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995"/>
        <p:cNvGrpSpPr/>
        <p:nvPr/>
      </p:nvGrpSpPr>
      <p:grpSpPr>
        <a:xfrm>
          <a:off x="0" y="0"/>
          <a:ext cx="0" cy="0"/>
          <a:chOff x="0" y="0"/>
          <a:chExt cx="0" cy="0"/>
        </a:xfrm>
      </p:grpSpPr>
      <p:sp>
        <p:nvSpPr>
          <p:cNvPr id="5" name="Titre 4">
            <a:extLst>
              <a:ext uri="{FF2B5EF4-FFF2-40B4-BE49-F238E27FC236}">
                <a16:creationId xmlns:a16="http://schemas.microsoft.com/office/drawing/2014/main" id="{BF7341BB-A9CC-AC4A-3B66-A019422D38DB}"/>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7C2AE707-BCFA-C856-A8A4-7DB138191205}"/>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448BED1C-E098-B04A-28C7-5D8DED94EA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018">
          <a:extLst>
            <a:ext uri="{FF2B5EF4-FFF2-40B4-BE49-F238E27FC236}">
              <a16:creationId xmlns:a16="http://schemas.microsoft.com/office/drawing/2014/main" id="{ADE37506-2E32-3557-88D4-A698042B761B}"/>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6441298-7908-5384-A679-EDC56B2F080C}"/>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64863AE3-B4BD-E7F2-C757-782E09B1D60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1018CDDF-F53F-4354-58A1-5A603419AE4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8065769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3" name="Titre 2">
            <a:extLst>
              <a:ext uri="{FF2B5EF4-FFF2-40B4-BE49-F238E27FC236}">
                <a16:creationId xmlns:a16="http://schemas.microsoft.com/office/drawing/2014/main" id="{2DA2813A-8436-50A2-C8F7-00F355BAAFB6}"/>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02CF8F69-453D-07B5-CEA7-46D1B092198B}"/>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33ECFEF9-7A57-6FA4-C608-A340D39AB56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b66e0204bf7144eb3a5b1e6961cec0c">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0d3d77727f0dd2f1c58380f3677019f8"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7771C9-008E-43E2-9109-A06476C7B67C}">
  <ds:schemaRefs>
    <ds:schemaRef ds:uri="http://schemas.microsoft.com/sharepoint/v3/contenttype/forms"/>
  </ds:schemaRefs>
</ds:datastoreItem>
</file>

<file path=customXml/itemProps2.xml><?xml version="1.0" encoding="utf-8"?>
<ds:datastoreItem xmlns:ds="http://schemas.openxmlformats.org/officeDocument/2006/customXml" ds:itemID="{CC554A38-DD82-409D-96C1-5B60787EBD14}">
  <ds:schemaRefs>
    <ds:schemaRef ds:uri="cd84cc96-e4f0-4e7f-873a-a508fb658c41"/>
    <ds:schemaRef ds:uri="http://purl.org/dc/elements/1.1/"/>
    <ds:schemaRef ds:uri="http://schemas.microsoft.com/office/2006/metadata/properties"/>
    <ds:schemaRef ds:uri="http://schemas.microsoft.com/office/2006/documentManagement/types"/>
    <ds:schemaRef ds:uri="http://purl.org/dc/dcmitype/"/>
    <ds:schemaRef ds:uri="http://purl.org/dc/terms/"/>
    <ds:schemaRef ds:uri="27f64e36-29aa-44d5-a3e0-06242cad7d4d"/>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9A6ACA4-2908-48FC-B3C9-F96BBF26CD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7561</Words>
  <Application>Microsoft Office PowerPoint</Application>
  <PresentationFormat>Affichage à l'écran (4:3)</PresentationFormat>
  <Paragraphs>547</Paragraphs>
  <Slides>179</Slides>
  <Notes>179</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179</vt:i4>
      </vt:variant>
    </vt:vector>
  </HeadingPairs>
  <TitlesOfParts>
    <vt:vector size="185" baseType="lpstr">
      <vt:lpstr>Quattrocento Sans</vt:lpstr>
      <vt:lpstr>Symbol</vt:lpstr>
      <vt:lpstr>Calibri</vt:lpstr>
      <vt:lpstr>Verdana</vt:lpstr>
      <vt:lpstr>Arial</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2</cp:revision>
  <dcterms:created xsi:type="dcterms:W3CDTF">2022-01-07T11:15:07Z</dcterms:created>
  <dcterms:modified xsi:type="dcterms:W3CDTF">2025-12-17T16:42:33Z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y fmtid="{D5CDD505-2E9C-101B-9397-08002B2CF9AE}" pid="4" name="Order">
    <vt:lpwstr>71500.0000000000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